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5.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 id="2147483662" r:id="rId6"/>
    <p:sldMasterId id="2147483666" r:id="rId7"/>
    <p:sldMasterId id="2147483670" r:id="rId8"/>
    <p:sldMasterId id="2147483674" r:id="rId9"/>
  </p:sldMasterIdLst>
  <p:notesMasterIdLst>
    <p:notesMasterId r:id="rId69"/>
  </p:notesMasterIdLst>
  <p:sldIdLst>
    <p:sldId id="288" r:id="rId10"/>
    <p:sldId id="300" r:id="rId11"/>
    <p:sldId id="297" r:id="rId12"/>
    <p:sldId id="301" r:id="rId13"/>
    <p:sldId id="302" r:id="rId14"/>
    <p:sldId id="659" r:id="rId15"/>
    <p:sldId id="660" r:id="rId16"/>
    <p:sldId id="661" r:id="rId17"/>
    <p:sldId id="662" r:id="rId18"/>
    <p:sldId id="663" r:id="rId19"/>
    <p:sldId id="650" r:id="rId20"/>
    <p:sldId id="682" r:id="rId21"/>
    <p:sldId id="683" r:id="rId22"/>
    <p:sldId id="684" r:id="rId23"/>
    <p:sldId id="696" r:id="rId24"/>
    <p:sldId id="697" r:id="rId25"/>
    <p:sldId id="698" r:id="rId26"/>
    <p:sldId id="699" r:id="rId27"/>
    <p:sldId id="700" r:id="rId28"/>
    <p:sldId id="701" r:id="rId29"/>
    <p:sldId id="310" r:id="rId30"/>
    <p:sldId id="654" r:id="rId31"/>
    <p:sldId id="316" r:id="rId32"/>
    <p:sldId id="431" r:id="rId33"/>
    <p:sldId id="670" r:id="rId34"/>
    <p:sldId id="671" r:id="rId35"/>
    <p:sldId id="672" r:id="rId36"/>
    <p:sldId id="673" r:id="rId37"/>
    <p:sldId id="500" r:id="rId38"/>
    <p:sldId id="677" r:id="rId39"/>
    <p:sldId id="678" r:id="rId40"/>
    <p:sldId id="679" r:id="rId41"/>
    <p:sldId id="680" r:id="rId42"/>
    <p:sldId id="681" r:id="rId43"/>
    <p:sldId id="632" r:id="rId44"/>
    <p:sldId id="665" r:id="rId45"/>
    <p:sldId id="666" r:id="rId46"/>
    <p:sldId id="667" r:id="rId47"/>
    <p:sldId id="668" r:id="rId48"/>
    <p:sldId id="669" r:id="rId49"/>
    <p:sldId id="503" r:id="rId50"/>
    <p:sldId id="602" r:id="rId51"/>
    <p:sldId id="685" r:id="rId52"/>
    <p:sldId id="686" r:id="rId53"/>
    <p:sldId id="687" r:id="rId54"/>
    <p:sldId id="688" r:id="rId55"/>
    <p:sldId id="689" r:id="rId56"/>
    <p:sldId id="690" r:id="rId57"/>
    <p:sldId id="691" r:id="rId58"/>
    <p:sldId id="692" r:id="rId59"/>
    <p:sldId id="693" r:id="rId60"/>
    <p:sldId id="694" r:id="rId61"/>
    <p:sldId id="695" r:id="rId62"/>
    <p:sldId id="657" r:id="rId63"/>
    <p:sldId id="674" r:id="rId64"/>
    <p:sldId id="675" r:id="rId65"/>
    <p:sldId id="676" r:id="rId66"/>
    <p:sldId id="504" r:id="rId67"/>
    <p:sldId id="505" r:id="rId6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EAF1"/>
    <a:srgbClr val="CED1E1"/>
    <a:srgbClr val="40D1F5"/>
    <a:srgbClr val="FFFFFF"/>
    <a:srgbClr val="B1D6E8"/>
    <a:srgbClr val="84B8DA"/>
    <a:srgbClr val="9C4877"/>
    <a:srgbClr val="2B80B1"/>
    <a:srgbClr val="9CCB3B"/>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34" autoAdjust="0"/>
    <p:restoredTop sz="94660"/>
  </p:normalViewPr>
  <p:slideViewPr>
    <p:cSldViewPr>
      <p:cViewPr varScale="1">
        <p:scale>
          <a:sx n="87" d="100"/>
          <a:sy n="87" d="100"/>
        </p:scale>
        <p:origin x="-1074"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slide" Target="slides/slide38.xml"/><Relationship Id="rId50" Type="http://schemas.openxmlformats.org/officeDocument/2006/relationships/slide" Target="slides/slide41.xml"/><Relationship Id="rId55" Type="http://schemas.openxmlformats.org/officeDocument/2006/relationships/slide" Target="slides/slide46.xml"/><Relationship Id="rId63" Type="http://schemas.openxmlformats.org/officeDocument/2006/relationships/slide" Target="slides/slide54.xml"/><Relationship Id="rId68" Type="http://schemas.openxmlformats.org/officeDocument/2006/relationships/slide" Target="slides/slide59.xml"/><Relationship Id="rId7" Type="http://schemas.openxmlformats.org/officeDocument/2006/relationships/slideMaster" Target="slideMasters/slideMaster4.xml"/><Relationship Id="rId71"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7.xml"/><Relationship Id="rId29" Type="http://schemas.openxmlformats.org/officeDocument/2006/relationships/slide" Target="slides/slide20.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slide" Target="slides/slide44.xml"/><Relationship Id="rId58" Type="http://schemas.openxmlformats.org/officeDocument/2006/relationships/slide" Target="slides/slide49.xml"/><Relationship Id="rId66" Type="http://schemas.openxmlformats.org/officeDocument/2006/relationships/slide" Target="slides/slide57.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slide" Target="slides/slide48.xml"/><Relationship Id="rId61" Type="http://schemas.openxmlformats.org/officeDocument/2006/relationships/slide" Target="slides/slide52.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60" Type="http://schemas.openxmlformats.org/officeDocument/2006/relationships/slide" Target="slides/slide51.xml"/><Relationship Id="rId65" Type="http://schemas.openxmlformats.org/officeDocument/2006/relationships/slide" Target="slides/slide56.xml"/><Relationship Id="rId7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56" Type="http://schemas.openxmlformats.org/officeDocument/2006/relationships/slide" Target="slides/slide47.xml"/><Relationship Id="rId64" Type="http://schemas.openxmlformats.org/officeDocument/2006/relationships/slide" Target="slides/slide55.xml"/><Relationship Id="rId69" Type="http://schemas.openxmlformats.org/officeDocument/2006/relationships/notesMaster" Target="notesMasters/notesMaster1.xml"/><Relationship Id="rId8" Type="http://schemas.openxmlformats.org/officeDocument/2006/relationships/slideMaster" Target="slideMasters/slideMaster5.xml"/><Relationship Id="rId51" Type="http://schemas.openxmlformats.org/officeDocument/2006/relationships/slide" Target="slides/slide42.xml"/><Relationship Id="rId72"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59" Type="http://schemas.openxmlformats.org/officeDocument/2006/relationships/slide" Target="slides/slide50.xml"/><Relationship Id="rId67" Type="http://schemas.openxmlformats.org/officeDocument/2006/relationships/slide" Target="slides/slide58.xml"/><Relationship Id="rId20" Type="http://schemas.openxmlformats.org/officeDocument/2006/relationships/slide" Target="slides/slide11.xml"/><Relationship Id="rId41" Type="http://schemas.openxmlformats.org/officeDocument/2006/relationships/slide" Target="slides/slide32.xml"/><Relationship Id="rId54" Type="http://schemas.openxmlformats.org/officeDocument/2006/relationships/slide" Target="slides/slide45.xml"/><Relationship Id="rId62" Type="http://schemas.openxmlformats.org/officeDocument/2006/relationships/slide" Target="slides/slide53.xml"/><Relationship Id="rId7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841D73-A78F-4002-AF71-D57A414FF688}"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n-GB"/>
        </a:p>
      </dgm:t>
    </dgm:pt>
    <dgm:pt modelId="{6AA5589C-27D6-46E8-A7FA-6384EB47F98C}">
      <dgm:prSet phldrT="[Text]" custT="1"/>
      <dgm:spPr>
        <a:solidFill>
          <a:srgbClr val="FCBC55"/>
        </a:solidFill>
        <a:ln w="12700">
          <a:solidFill>
            <a:srgbClr val="1D3E61"/>
          </a:solidFill>
        </a:ln>
      </dgm:spPr>
      <dgm:t>
        <a:bodyPr lIns="180000"/>
        <a:lstStyle/>
        <a:p>
          <a:pPr algn="l"/>
          <a:r>
            <a:rPr lang="en-GB" sz="1000" dirty="0" smtClean="0"/>
            <a:t>Amend the existing means that data is loaded to UK Link systems to be used in the CWV calculation process</a:t>
          </a:r>
          <a:endParaRPr lang="en-GB" sz="1000" b="0" dirty="0">
            <a:solidFill>
              <a:schemeClr val="tx2">
                <a:lumMod val="75000"/>
              </a:schemeClr>
            </a:solidFill>
          </a:endParaRPr>
        </a:p>
      </dgm:t>
    </dgm:pt>
    <dgm:pt modelId="{85946790-C94E-449B-8046-24FA2335861D}" type="parTrans" cxnId="{F5115AB6-0BA9-4A94-A9F3-EBBCFC4289D9}">
      <dgm:prSet/>
      <dgm:spPr/>
      <dgm:t>
        <a:bodyPr/>
        <a:lstStyle/>
        <a:p>
          <a:pPr algn="l"/>
          <a:endParaRPr lang="en-GB" sz="1200" b="0">
            <a:solidFill>
              <a:schemeClr val="bg1">
                <a:lumMod val="50000"/>
              </a:schemeClr>
            </a:solidFill>
          </a:endParaRPr>
        </a:p>
      </dgm:t>
    </dgm:pt>
    <dgm:pt modelId="{CE8861E6-5D59-41DF-95FD-CDAA48B4C25D}" type="sibTrans" cxnId="{F5115AB6-0BA9-4A94-A9F3-EBBCFC4289D9}">
      <dgm:prSet/>
      <dgm:spPr/>
      <dgm:t>
        <a:bodyPr/>
        <a:lstStyle/>
        <a:p>
          <a:pPr algn="l"/>
          <a:endParaRPr lang="en-GB" sz="1200" b="0">
            <a:solidFill>
              <a:schemeClr val="bg1">
                <a:lumMod val="50000"/>
              </a:schemeClr>
            </a:solidFill>
          </a:endParaRPr>
        </a:p>
      </dgm:t>
    </dgm:pt>
    <dgm:pt modelId="{B8DC9AA9-E5F8-4B50-8C8C-C4B3DC9DD898}" type="pres">
      <dgm:prSet presAssocID="{42841D73-A78F-4002-AF71-D57A414FF688}" presName="linear" presStyleCnt="0">
        <dgm:presLayoutVars>
          <dgm:animLvl val="lvl"/>
          <dgm:resizeHandles val="exact"/>
        </dgm:presLayoutVars>
      </dgm:prSet>
      <dgm:spPr/>
      <dgm:t>
        <a:bodyPr/>
        <a:lstStyle/>
        <a:p>
          <a:endParaRPr lang="en-GB"/>
        </a:p>
      </dgm:t>
    </dgm:pt>
    <dgm:pt modelId="{D7446E82-4703-4D3B-9782-9248EAB3A1B8}" type="pres">
      <dgm:prSet presAssocID="{6AA5589C-27D6-46E8-A7FA-6384EB47F98C}" presName="parentText" presStyleLbl="node1" presStyleIdx="0" presStyleCnt="1" custScaleY="36164" custLinFactNeighborY="-328">
        <dgm:presLayoutVars>
          <dgm:chMax val="0"/>
          <dgm:bulletEnabled val="1"/>
        </dgm:presLayoutVars>
      </dgm:prSet>
      <dgm:spPr/>
      <dgm:t>
        <a:bodyPr/>
        <a:lstStyle/>
        <a:p>
          <a:endParaRPr lang="en-GB"/>
        </a:p>
      </dgm:t>
    </dgm:pt>
  </dgm:ptLst>
  <dgm:cxnLst>
    <dgm:cxn modelId="{F5115AB6-0BA9-4A94-A9F3-EBBCFC4289D9}" srcId="{42841D73-A78F-4002-AF71-D57A414FF688}" destId="{6AA5589C-27D6-46E8-A7FA-6384EB47F98C}" srcOrd="0" destOrd="0" parTransId="{85946790-C94E-449B-8046-24FA2335861D}" sibTransId="{CE8861E6-5D59-41DF-95FD-CDAA48B4C25D}"/>
    <dgm:cxn modelId="{EF265222-0483-4BCF-A79E-B614F95C4A41}" type="presOf" srcId="{6AA5589C-27D6-46E8-A7FA-6384EB47F98C}" destId="{D7446E82-4703-4D3B-9782-9248EAB3A1B8}" srcOrd="0" destOrd="0" presId="urn:microsoft.com/office/officeart/2005/8/layout/vList2"/>
    <dgm:cxn modelId="{1E8C18F4-81F8-49A4-96FC-AD6362DDC440}" type="presOf" srcId="{42841D73-A78F-4002-AF71-D57A414FF688}" destId="{B8DC9AA9-E5F8-4B50-8C8C-C4B3DC9DD898}" srcOrd="0" destOrd="0" presId="urn:microsoft.com/office/officeart/2005/8/layout/vList2"/>
    <dgm:cxn modelId="{2600D905-FE0D-45E7-A0D0-DE2FF3141848}" type="presParOf" srcId="{B8DC9AA9-E5F8-4B50-8C8C-C4B3DC9DD898}" destId="{D7446E82-4703-4D3B-9782-9248EAB3A1B8}"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841D73-A78F-4002-AF71-D57A414FF688}"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n-GB"/>
        </a:p>
      </dgm:t>
    </dgm:pt>
    <dgm:pt modelId="{6AA5589C-27D6-46E8-A7FA-6384EB47F98C}">
      <dgm:prSet phldrT="[Text]" custT="1"/>
      <dgm:spPr>
        <a:solidFill>
          <a:srgbClr val="FCBC55"/>
        </a:solidFill>
        <a:ln w="12700">
          <a:solidFill>
            <a:srgbClr val="1D3E61"/>
          </a:solidFill>
        </a:ln>
      </dgm:spPr>
      <dgm:t>
        <a:bodyPr/>
        <a:lstStyle/>
        <a:p>
          <a:pPr algn="l"/>
          <a:r>
            <a:rPr lang="en-GB" sz="1000" dirty="0" smtClean="0"/>
            <a:t>     </a:t>
          </a:r>
          <a:r>
            <a:rPr lang="en-GB" sz="1000" dirty="0" smtClean="0">
              <a:solidFill>
                <a:schemeClr val="tx2">
                  <a:lumMod val="75000"/>
                </a:schemeClr>
              </a:solidFill>
            </a:rPr>
            <a:t>1</a:t>
          </a:r>
          <a:endParaRPr lang="en-GB" sz="1000" dirty="0">
            <a:solidFill>
              <a:schemeClr val="tx2">
                <a:lumMod val="75000"/>
              </a:schemeClr>
            </a:solidFill>
          </a:endParaRPr>
        </a:p>
      </dgm:t>
    </dgm:pt>
    <dgm:pt modelId="{85946790-C94E-449B-8046-24FA2335861D}" type="parTrans" cxnId="{F5115AB6-0BA9-4A94-A9F3-EBBCFC4289D9}">
      <dgm:prSet/>
      <dgm:spPr/>
      <dgm:t>
        <a:bodyPr/>
        <a:lstStyle/>
        <a:p>
          <a:pPr algn="ctr"/>
          <a:endParaRPr lang="en-GB" sz="1200" b="1" u="none">
            <a:solidFill>
              <a:schemeClr val="bg1"/>
            </a:solidFill>
          </a:endParaRPr>
        </a:p>
      </dgm:t>
    </dgm:pt>
    <dgm:pt modelId="{CE8861E6-5D59-41DF-95FD-CDAA48B4C25D}" type="sibTrans" cxnId="{F5115AB6-0BA9-4A94-A9F3-EBBCFC4289D9}">
      <dgm:prSet/>
      <dgm:spPr/>
      <dgm:t>
        <a:bodyPr/>
        <a:lstStyle/>
        <a:p>
          <a:pPr algn="ctr"/>
          <a:endParaRPr lang="en-GB" sz="1200" b="1" u="none">
            <a:solidFill>
              <a:schemeClr val="bg1"/>
            </a:solidFill>
          </a:endParaRPr>
        </a:p>
      </dgm:t>
    </dgm:pt>
    <dgm:pt modelId="{B8DC9AA9-E5F8-4B50-8C8C-C4B3DC9DD898}" type="pres">
      <dgm:prSet presAssocID="{42841D73-A78F-4002-AF71-D57A414FF688}" presName="linear" presStyleCnt="0">
        <dgm:presLayoutVars>
          <dgm:animLvl val="lvl"/>
          <dgm:resizeHandles val="exact"/>
        </dgm:presLayoutVars>
      </dgm:prSet>
      <dgm:spPr/>
      <dgm:t>
        <a:bodyPr/>
        <a:lstStyle/>
        <a:p>
          <a:endParaRPr lang="en-GB"/>
        </a:p>
      </dgm:t>
    </dgm:pt>
    <dgm:pt modelId="{D7446E82-4703-4D3B-9782-9248EAB3A1B8}" type="pres">
      <dgm:prSet presAssocID="{6AA5589C-27D6-46E8-A7FA-6384EB47F98C}" presName="parentText" presStyleLbl="node1" presStyleIdx="0" presStyleCnt="1" custScaleY="40071" custLinFactNeighborX="-5856" custLinFactNeighborY="5241">
        <dgm:presLayoutVars>
          <dgm:chMax val="0"/>
          <dgm:bulletEnabled val="1"/>
        </dgm:presLayoutVars>
      </dgm:prSet>
      <dgm:spPr/>
      <dgm:t>
        <a:bodyPr/>
        <a:lstStyle/>
        <a:p>
          <a:endParaRPr lang="en-GB"/>
        </a:p>
      </dgm:t>
    </dgm:pt>
  </dgm:ptLst>
  <dgm:cxnLst>
    <dgm:cxn modelId="{F5115AB6-0BA9-4A94-A9F3-EBBCFC4289D9}" srcId="{42841D73-A78F-4002-AF71-D57A414FF688}" destId="{6AA5589C-27D6-46E8-A7FA-6384EB47F98C}" srcOrd="0" destOrd="0" parTransId="{85946790-C94E-449B-8046-24FA2335861D}" sibTransId="{CE8861E6-5D59-41DF-95FD-CDAA48B4C25D}"/>
    <dgm:cxn modelId="{DBD1E5C9-4C6B-47F0-B1E9-8EE1517BA107}" type="presOf" srcId="{6AA5589C-27D6-46E8-A7FA-6384EB47F98C}" destId="{D7446E82-4703-4D3B-9782-9248EAB3A1B8}" srcOrd="0" destOrd="0" presId="urn:microsoft.com/office/officeart/2005/8/layout/vList2"/>
    <dgm:cxn modelId="{6733E19A-5451-457A-B0AC-B93A545AE6C5}" type="presOf" srcId="{42841D73-A78F-4002-AF71-D57A414FF688}" destId="{B8DC9AA9-E5F8-4B50-8C8C-C4B3DC9DD898}" srcOrd="0" destOrd="0" presId="urn:microsoft.com/office/officeart/2005/8/layout/vList2"/>
    <dgm:cxn modelId="{5C3B62C2-B453-42DC-9272-D295A1522901}" type="presParOf" srcId="{B8DC9AA9-E5F8-4B50-8C8C-C4B3DC9DD898}" destId="{D7446E82-4703-4D3B-9782-9248EAB3A1B8}"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01/02/2019</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6</a:t>
            </a:fld>
            <a:endParaRPr lang="en-GB"/>
          </a:p>
        </p:txBody>
      </p:sp>
    </p:spTree>
    <p:extLst>
      <p:ext uri="{BB962C8B-B14F-4D97-AF65-F5344CB8AC3E}">
        <p14:creationId xmlns:p14="http://schemas.microsoft.com/office/powerpoint/2010/main" val="2093555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27</a:t>
            </a:fld>
            <a:endParaRPr lang="en-GB"/>
          </a:p>
        </p:txBody>
      </p:sp>
    </p:spTree>
    <p:extLst>
      <p:ext uri="{BB962C8B-B14F-4D97-AF65-F5344CB8AC3E}">
        <p14:creationId xmlns:p14="http://schemas.microsoft.com/office/powerpoint/2010/main" val="185334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31</a:t>
            </a:fld>
            <a:endParaRPr lang="en-GB"/>
          </a:p>
        </p:txBody>
      </p:sp>
    </p:spTree>
    <p:extLst>
      <p:ext uri="{BB962C8B-B14F-4D97-AF65-F5344CB8AC3E}">
        <p14:creationId xmlns:p14="http://schemas.microsoft.com/office/powerpoint/2010/main" val="2824534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32</a:t>
            </a:fld>
            <a:endParaRPr lang="en-GB"/>
          </a:p>
        </p:txBody>
      </p:sp>
    </p:spTree>
    <p:extLst>
      <p:ext uri="{BB962C8B-B14F-4D97-AF65-F5344CB8AC3E}">
        <p14:creationId xmlns:p14="http://schemas.microsoft.com/office/powerpoint/2010/main" val="28245347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System Component: File Format / Batch Job / Process Code / Report</a:t>
            </a:r>
          </a:p>
          <a:p>
            <a:endParaRPr lang="en-GB" dirty="0" smtClean="0"/>
          </a:p>
          <a:p>
            <a:r>
              <a:rPr lang="en-GB" dirty="0" smtClean="0"/>
              <a:t>Development Type: Interface</a:t>
            </a:r>
            <a:r>
              <a:rPr lang="en-GB" baseline="0" dirty="0" smtClean="0"/>
              <a:t> / Online / Report / Workflow / Configuration</a:t>
            </a:r>
          </a:p>
          <a:p>
            <a:endParaRPr lang="en-GB" baseline="0" dirty="0" smtClean="0"/>
          </a:p>
          <a:p>
            <a:r>
              <a:rPr lang="en-GB" baseline="0" dirty="0" smtClean="0"/>
              <a:t>End User Impacted: Shipper / DN / NTS / Xoserve / Other</a:t>
            </a:r>
          </a:p>
          <a:p>
            <a:endParaRPr lang="en-GB" baseline="0" dirty="0" smtClean="0"/>
          </a:p>
          <a:p>
            <a:r>
              <a:rPr lang="en-GB" baseline="0" dirty="0" smtClean="0"/>
              <a:t>Build Type: New / Existing</a:t>
            </a:r>
            <a:endParaRPr lang="en-GB" dirty="0" smtClean="0"/>
          </a:p>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33</a:t>
            </a:fld>
            <a:endParaRPr lang="en-GB"/>
          </a:p>
        </p:txBody>
      </p:sp>
    </p:spTree>
    <p:extLst>
      <p:ext uri="{BB962C8B-B14F-4D97-AF65-F5344CB8AC3E}">
        <p14:creationId xmlns:p14="http://schemas.microsoft.com/office/powerpoint/2010/main" val="10183223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30"/>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Basic Slide">
    <p:spTree>
      <p:nvGrpSpPr>
        <p:cNvPr id="1" name=""/>
        <p:cNvGrpSpPr/>
        <p:nvPr/>
      </p:nvGrpSpPr>
      <p:grpSpPr>
        <a:xfrm>
          <a:off x="0" y="0"/>
          <a:ext cx="0" cy="0"/>
          <a:chOff x="0" y="0"/>
          <a:chExt cx="0" cy="0"/>
        </a:xfrm>
      </p:grpSpPr>
      <p:sp>
        <p:nvSpPr>
          <p:cNvPr id="4" name="Rectangle 15"/>
          <p:cNvSpPr>
            <a:spLocks noGrp="1" noChangeArrowheads="1"/>
          </p:cNvSpPr>
          <p:nvPr>
            <p:ph type="ftr" sz="quarter" idx="10"/>
          </p:nvPr>
        </p:nvSpPr>
        <p:spPr>
          <a:xfrm>
            <a:off x="2565401" y="4962525"/>
            <a:ext cx="4200525" cy="130969"/>
          </a:xfrm>
          <a:prstGeom prst="rect">
            <a:avLst/>
          </a:prstGeom>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xfrm>
            <a:off x="7884368" y="4901804"/>
            <a:ext cx="762000" cy="228600"/>
          </a:xfrm>
          <a:prstGeom prst="rect">
            <a:avLst/>
          </a:prstGeom>
          <a:ln/>
        </p:spPr>
        <p:txBody>
          <a:bodyPr/>
          <a:lstStyle>
            <a:lvl1pPr>
              <a:defRPr/>
            </a:lvl1pPr>
          </a:lstStyle>
          <a:p>
            <a:pPr>
              <a:defRPr/>
            </a:pPr>
            <a:endParaRPr lang="en-GB" dirty="0">
              <a:solidFill>
                <a:srgbClr val="000000"/>
              </a:solidFill>
            </a:endParaRPr>
          </a:p>
        </p:txBody>
      </p:sp>
      <p:sp>
        <p:nvSpPr>
          <p:cNvPr id="6" name="Title 5"/>
          <p:cNvSpPr>
            <a:spLocks noGrp="1" noChangeArrowheads="1"/>
          </p:cNvSpPr>
          <p:nvPr>
            <p:ph type="title"/>
          </p:nvPr>
        </p:nvSpPr>
        <p:spPr bwMode="auto">
          <a:xfrm>
            <a:off x="225425" y="33468"/>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7" name="Rectangle 9"/>
          <p:cNvSpPr>
            <a:spLocks noGrp="1" noChangeArrowheads="1"/>
          </p:cNvSpPr>
          <p:nvPr>
            <p:ph idx="1"/>
          </p:nvPr>
        </p:nvSpPr>
        <p:spPr bwMode="auto">
          <a:xfrm>
            <a:off x="228600" y="842683"/>
            <a:ext cx="8686800" cy="383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610730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12485673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80500136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67162196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2679762"/>
            <a:ext cx="9144000" cy="648072"/>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1"/>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543858"/>
            <a:ext cx="9144000" cy="54006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chemeClr val="accent2"/>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8" y="195496"/>
            <a:ext cx="4200525" cy="130969"/>
          </a:xfrm>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a:xfrm>
            <a:off x="7884368" y="134765"/>
            <a:ext cx="762000" cy="228600"/>
          </a:xfrm>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3590262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3836899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
        <p:nvSpPr>
          <p:cNvPr id="6" name="Title 5"/>
          <p:cNvSpPr>
            <a:spLocks noGrp="1" noChangeArrowheads="1"/>
          </p:cNvSpPr>
          <p:nvPr>
            <p:ph type="title"/>
          </p:nvPr>
        </p:nvSpPr>
        <p:spPr bwMode="auto">
          <a:xfrm>
            <a:off x="225425" y="33468"/>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7" name="Rectangle 9"/>
          <p:cNvSpPr>
            <a:spLocks noGrp="1" noChangeArrowheads="1"/>
          </p:cNvSpPr>
          <p:nvPr>
            <p:ph idx="1"/>
          </p:nvPr>
        </p:nvSpPr>
        <p:spPr bwMode="auto">
          <a:xfrm>
            <a:off x="228600" y="842693"/>
            <a:ext cx="8686800" cy="383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5465819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2679762"/>
            <a:ext cx="9144000" cy="648072"/>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1"/>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543858"/>
            <a:ext cx="9144000" cy="54006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chemeClr val="accent2"/>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8" y="195495"/>
            <a:ext cx="4200525" cy="130969"/>
          </a:xfrm>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a:xfrm>
            <a:off x="7884368" y="134765"/>
            <a:ext cx="762000" cy="228600"/>
          </a:xfrm>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27928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5570768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
        <p:nvSpPr>
          <p:cNvPr id="6" name="Tit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7" name="Rectangle 9"/>
          <p:cNvSpPr>
            <a:spLocks noGrp="1" noChangeArrowheads="1"/>
          </p:cNvSpPr>
          <p:nvPr>
            <p:ph idx="1"/>
          </p:nvPr>
        </p:nvSpPr>
        <p:spPr bwMode="auto">
          <a:xfrm>
            <a:off x="228600" y="1328747"/>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776609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2679762"/>
            <a:ext cx="9144000" cy="648072"/>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1"/>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543858"/>
            <a:ext cx="9144000" cy="54006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chemeClr val="accent2"/>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8" y="195490"/>
            <a:ext cx="4200525" cy="130969"/>
          </a:xfrm>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a:xfrm>
            <a:off x="7884368" y="134765"/>
            <a:ext cx="762000" cy="228600"/>
          </a:xfrm>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3865998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4664655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
        <p:nvSpPr>
          <p:cNvPr id="6" name="Tit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7" name="Rectangle 9"/>
          <p:cNvSpPr>
            <a:spLocks noGrp="1" noChangeArrowheads="1"/>
          </p:cNvSpPr>
          <p:nvPr>
            <p:ph idx="1"/>
          </p:nvPr>
        </p:nvSpPr>
        <p:spPr bwMode="auto">
          <a:xfrm>
            <a:off x="228600" y="1328742"/>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4353193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2679762"/>
            <a:ext cx="9144000" cy="648072"/>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1"/>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543858"/>
            <a:ext cx="9144000" cy="54006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chemeClr val="accent2"/>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3" y="195487"/>
            <a:ext cx="4200525" cy="130969"/>
          </a:xfrm>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a:xfrm>
            <a:off x="7884368" y="134765"/>
            <a:ext cx="762000" cy="228600"/>
          </a:xfrm>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0055503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5978536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
        <p:nvSpPr>
          <p:cNvPr id="6" name="Title 5"/>
          <p:cNvSpPr>
            <a:spLocks noGrp="1" noChangeArrowheads="1"/>
          </p:cNvSpPr>
          <p:nvPr>
            <p:ph type="title"/>
          </p:nvPr>
        </p:nvSpPr>
        <p:spPr bwMode="auto">
          <a:xfrm>
            <a:off x="225425" y="33468"/>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7" name="Rectangle 9"/>
          <p:cNvSpPr>
            <a:spLocks noGrp="1" noChangeArrowheads="1"/>
          </p:cNvSpPr>
          <p:nvPr>
            <p:ph idx="1"/>
          </p:nvPr>
        </p:nvSpPr>
        <p:spPr bwMode="auto">
          <a:xfrm>
            <a:off x="228600" y="842684"/>
            <a:ext cx="8686800" cy="383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743058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9"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19"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1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image" Target="../media/image3.jp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5" Type="http://schemas.openxmlformats.org/officeDocument/2006/relationships/image" Target="../media/image5.jp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5" Type="http://schemas.openxmlformats.org/officeDocument/2006/relationships/image" Target="../media/image5.jp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5" Type="http://schemas.openxmlformats.org/officeDocument/2006/relationships/image" Target="../media/image5.jpg"/><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5" Type="http://schemas.openxmlformats.org/officeDocument/2006/relationships/image" Target="../media/image5.jpg"/><Relationship Id="rId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78" r:id="rId10"/>
  </p:sldLayoutIdLst>
  <p:timing>
    <p:tnLst>
      <p:par>
        <p:cTn id="1" dur="indefinite" restart="never" nodeType="tmRoot"/>
      </p:par>
    </p:tnLst>
  </p:timing>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4139952" y="4817490"/>
            <a:ext cx="864096" cy="346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2" name="Slide Number Placeholder 1"/>
          <p:cNvSpPr>
            <a:spLocks noGrp="1"/>
          </p:cNvSpPr>
          <p:nvPr>
            <p:ph type="sldNum" sz="quarter" idx="4"/>
          </p:nvPr>
        </p:nvSpPr>
        <p:spPr>
          <a:xfrm>
            <a:off x="7579596" y="141480"/>
            <a:ext cx="1306488"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fontAlgn="base">
              <a:spcBef>
                <a:spcPct val="0"/>
              </a:spcBef>
              <a:spcAft>
                <a:spcPct val="0"/>
              </a:spcAft>
            </a:pPr>
            <a:fld id="{FFE9DEA2-EE3A-4EC9-821F-49987E18A19C}" type="slidenum">
              <a:rPr lang="en-GB" smtClean="0">
                <a:solidFill>
                  <a:srgbClr val="000000">
                    <a:tint val="75000"/>
                  </a:srgbClr>
                </a:solidFill>
                <a:ea typeface="ＭＳ Ｐゴシック" pitchFamily="34" charset="-128"/>
              </a:rPr>
              <a:pPr defTabSz="457200" fontAlgn="base">
                <a:spcBef>
                  <a:spcPct val="0"/>
                </a:spcBef>
                <a:spcAft>
                  <a:spcPct val="0"/>
                </a:spcAft>
              </a:pPr>
              <a:t>‹#›</a:t>
            </a:fld>
            <a:endParaRPr lang="en-GB" dirty="0">
              <a:solidFill>
                <a:srgbClr val="000000">
                  <a:tint val="75000"/>
                </a:srgbClr>
              </a:solidFill>
              <a:ea typeface="ＭＳ Ｐゴシック" pitchFamily="34" charset="-128"/>
            </a:endParaRPr>
          </a:p>
        </p:txBody>
      </p:sp>
    </p:spTree>
    <p:extLst>
      <p:ext uri="{BB962C8B-B14F-4D97-AF65-F5344CB8AC3E}">
        <p14:creationId xmlns:p14="http://schemas.microsoft.com/office/powerpoint/2010/main" val="252375337"/>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timing>
    <p:tnLst>
      <p:par>
        <p:cTn id="1" dur="indefinite" restart="never" nodeType="tmRoot"/>
      </p:par>
    </p:tnLst>
  </p:timing>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1328748"/>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962535"/>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fld id="{AF429D2F-F2C8-4089-BC92-4AD68084899C}" type="slidenum">
              <a:rPr lang="en-GB">
                <a:ea typeface="ＭＳ Ｐゴシック" pitchFamily="34" charset="-128"/>
              </a:rPr>
              <a:pPr defTabSz="457200" fontAlgn="base">
                <a:spcBef>
                  <a:spcPct val="0"/>
                </a:spcBef>
                <a:spcAft>
                  <a:spcPct val="0"/>
                </a:spcAft>
                <a:defRPr/>
              </a:pPr>
              <a:t>‹#›</a:t>
            </a:fld>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7884368" y="4901804"/>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Tree>
    <p:extLst>
      <p:ext uri="{BB962C8B-B14F-4D97-AF65-F5344CB8AC3E}">
        <p14:creationId xmlns:p14="http://schemas.microsoft.com/office/powerpoint/2010/main" val="980330305"/>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1328747"/>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962534"/>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ea typeface="ＭＳ Ｐゴシック" pitchFamily="34" charset="-128"/>
              </a:rPr>
              <a:pPr>
                <a:defRPr/>
              </a:pPr>
              <a:t>‹#›</a:t>
            </a:fld>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7884368" y="4901804"/>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solidFill>
                <a:srgbClr val="000000"/>
              </a:solidFill>
              <a:ea typeface="ＭＳ Ｐゴシック" pitchFamily="34" charset="-128"/>
            </a:endParaRPr>
          </a:p>
        </p:txBody>
      </p:sp>
    </p:spTree>
    <p:extLst>
      <p:ext uri="{BB962C8B-B14F-4D97-AF65-F5344CB8AC3E}">
        <p14:creationId xmlns:p14="http://schemas.microsoft.com/office/powerpoint/2010/main" val="3599236364"/>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1328742"/>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962529"/>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ea typeface="ＭＳ Ｐゴシック" pitchFamily="34" charset="-128"/>
              </a:rPr>
              <a:pPr>
                <a:defRPr/>
              </a:pPr>
              <a:t>‹#›</a:t>
            </a:fld>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7884368" y="4901804"/>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solidFill>
                <a:srgbClr val="000000"/>
              </a:solidFill>
              <a:ea typeface="ＭＳ Ｐゴシック" pitchFamily="34" charset="-128"/>
            </a:endParaRPr>
          </a:p>
        </p:txBody>
      </p:sp>
    </p:spTree>
    <p:extLst>
      <p:ext uri="{BB962C8B-B14F-4D97-AF65-F5344CB8AC3E}">
        <p14:creationId xmlns:p14="http://schemas.microsoft.com/office/powerpoint/2010/main" val="3154930064"/>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1328739"/>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3" y="4962526"/>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fld id="{AF429D2F-F2C8-4089-BC92-4AD68084899C}" type="slidenum">
              <a:rPr lang="en-GB">
                <a:ea typeface="ＭＳ Ｐゴシック" pitchFamily="34" charset="-128"/>
              </a:rPr>
              <a:pPr defTabSz="457200" fontAlgn="base">
                <a:spcBef>
                  <a:spcPct val="0"/>
                </a:spcBef>
                <a:spcAft>
                  <a:spcPct val="0"/>
                </a:spcAft>
                <a:defRPr/>
              </a:pPr>
              <a:t>‹#›</a:t>
            </a:fld>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7884368" y="4901804"/>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Tree>
    <p:extLst>
      <p:ext uri="{BB962C8B-B14F-4D97-AF65-F5344CB8AC3E}">
        <p14:creationId xmlns:p14="http://schemas.microsoft.com/office/powerpoint/2010/main" val="174570255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xoserve.com/change/change-proposals/xrn-4806-additional-data-at-national-level-to-support-uig-allocation-validation/"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xoserve.com/change/dsc-delivery-sub-group/"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0.xml"/></Relationships>
</file>

<file path=ppt/slides/_rels/slide4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0.xml"/></Relationships>
</file>

<file path=ppt/slides/_rels/slide4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hyperlink" Target="https://www.xoserve.com/change/dsc-delivery-sub-group/"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0.xml"/></Relationships>
</file>

<file path=ppt/slides/_rels/slide5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0.xml"/></Relationships>
</file>

<file path=ppt/slides/_rels/slide5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0.xml"/></Relationships>
</file>

<file path=ppt/slides/_rels/slide5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0.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0.wmf"/><Relationship Id="rId4" Type="http://schemas.openxmlformats.org/officeDocument/2006/relationships/package" Target="../embeddings/Microsoft_Excel_Worksheet1.xlsx"/></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635646"/>
            <a:ext cx="7772400" cy="1102519"/>
          </a:xfrm>
        </p:spPr>
        <p:txBody>
          <a:bodyPr/>
          <a:lstStyle/>
          <a:p>
            <a:r>
              <a:rPr lang="en-GB" dirty="0" smtClean="0"/>
              <a:t>DSC Delivery Sub-Group</a:t>
            </a:r>
            <a:endParaRPr lang="en-GB" dirty="0"/>
          </a:p>
        </p:txBody>
      </p:sp>
      <p:sp>
        <p:nvSpPr>
          <p:cNvPr id="3" name="Subtitle 2"/>
          <p:cNvSpPr>
            <a:spLocks noGrp="1"/>
          </p:cNvSpPr>
          <p:nvPr>
            <p:ph type="subTitle" idx="1"/>
          </p:nvPr>
        </p:nvSpPr>
        <p:spPr/>
        <p:txBody>
          <a:bodyPr/>
          <a:lstStyle/>
          <a:p>
            <a:r>
              <a:rPr lang="en-GB" dirty="0" smtClean="0"/>
              <a:t>04</a:t>
            </a:r>
            <a:r>
              <a:rPr lang="en-GB" baseline="30000" dirty="0" smtClean="0"/>
              <a:t>th</a:t>
            </a:r>
            <a:r>
              <a:rPr lang="en-GB" dirty="0" smtClean="0"/>
              <a:t> February 2019</a:t>
            </a:r>
            <a:endParaRPr lang="en-GB" dirty="0"/>
          </a:p>
        </p:txBody>
      </p:sp>
    </p:spTree>
    <p:extLst>
      <p:ext uri="{BB962C8B-B14F-4D97-AF65-F5344CB8AC3E}">
        <p14:creationId xmlns:p14="http://schemas.microsoft.com/office/powerpoint/2010/main" val="36537492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 xmlns:a16="http://schemas.microsoft.com/office/drawing/2014/main" id="{6C73B39C-CBC9-4A5E-8E2F-8A8C75D4532D}"/>
              </a:ext>
            </a:extLst>
          </p:cNvPr>
          <p:cNvGraphicFramePr>
            <a:graphicFrameLocks noGrp="1"/>
          </p:cNvGraphicFramePr>
          <p:nvPr>
            <p:extLst>
              <p:ext uri="{D42A27DB-BD31-4B8C-83A1-F6EECF244321}">
                <p14:modId xmlns:p14="http://schemas.microsoft.com/office/powerpoint/2010/main" val="610154949"/>
              </p:ext>
            </p:extLst>
          </p:nvPr>
        </p:nvGraphicFramePr>
        <p:xfrm>
          <a:off x="35860" y="827269"/>
          <a:ext cx="9009941" cy="4143985"/>
        </p:xfrm>
        <a:graphic>
          <a:graphicData uri="http://schemas.openxmlformats.org/drawingml/2006/table">
            <a:tbl>
              <a:tblPr/>
              <a:tblGrid>
                <a:gridCol w="505908">
                  <a:extLst>
                    <a:ext uri="{9D8B030D-6E8A-4147-A177-3AD203B41FA5}">
                      <a16:colId xmlns="" xmlns:a16="http://schemas.microsoft.com/office/drawing/2014/main" val="594677324"/>
                    </a:ext>
                  </a:extLst>
                </a:gridCol>
                <a:gridCol w="437530">
                  <a:extLst>
                    <a:ext uri="{9D8B030D-6E8A-4147-A177-3AD203B41FA5}">
                      <a16:colId xmlns="" xmlns:a16="http://schemas.microsoft.com/office/drawing/2014/main" val="1212485833"/>
                    </a:ext>
                  </a:extLst>
                </a:gridCol>
                <a:gridCol w="3378321">
                  <a:extLst>
                    <a:ext uri="{9D8B030D-6E8A-4147-A177-3AD203B41FA5}">
                      <a16:colId xmlns="" xmlns:a16="http://schemas.microsoft.com/office/drawing/2014/main" val="2588561940"/>
                    </a:ext>
                  </a:extLst>
                </a:gridCol>
                <a:gridCol w="1510525">
                  <a:extLst>
                    <a:ext uri="{9D8B030D-6E8A-4147-A177-3AD203B41FA5}">
                      <a16:colId xmlns="" xmlns:a16="http://schemas.microsoft.com/office/drawing/2014/main" val="20003"/>
                    </a:ext>
                  </a:extLst>
                </a:gridCol>
                <a:gridCol w="802101">
                  <a:extLst>
                    <a:ext uri="{9D8B030D-6E8A-4147-A177-3AD203B41FA5}">
                      <a16:colId xmlns="" xmlns:a16="http://schemas.microsoft.com/office/drawing/2014/main" val="4176577047"/>
                    </a:ext>
                  </a:extLst>
                </a:gridCol>
                <a:gridCol w="720373">
                  <a:extLst>
                    <a:ext uri="{9D8B030D-6E8A-4147-A177-3AD203B41FA5}">
                      <a16:colId xmlns="" xmlns:a16="http://schemas.microsoft.com/office/drawing/2014/main" val="198435945"/>
                    </a:ext>
                  </a:extLst>
                </a:gridCol>
                <a:gridCol w="864447">
                  <a:extLst>
                    <a:ext uri="{9D8B030D-6E8A-4147-A177-3AD203B41FA5}">
                      <a16:colId xmlns="" xmlns:a16="http://schemas.microsoft.com/office/drawing/2014/main" val="2619778090"/>
                    </a:ext>
                  </a:extLst>
                </a:gridCol>
                <a:gridCol w="790736">
                  <a:extLst>
                    <a:ext uri="{9D8B030D-6E8A-4147-A177-3AD203B41FA5}">
                      <a16:colId xmlns="" xmlns:a16="http://schemas.microsoft.com/office/drawing/2014/main" val="1022559495"/>
                    </a:ext>
                  </a:extLst>
                </a:gridCol>
              </a:tblGrid>
              <a:tr h="275092">
                <a:tc>
                  <a:txBody>
                    <a:bodyPr/>
                    <a:lstStyle/>
                    <a:p>
                      <a:pPr algn="ctr" fontAlgn="ctr"/>
                      <a:r>
                        <a:rPr lang="en-GB" sz="700" b="1" i="0" u="none" strike="noStrike" dirty="0">
                          <a:solidFill>
                            <a:srgbClr val="FFFFFF"/>
                          </a:solidFill>
                          <a:effectLst/>
                          <a:latin typeface="+mn-lt"/>
                        </a:rPr>
                        <a:t>Proposed Release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ctr" fontAlgn="ctr"/>
                      <a:r>
                        <a:rPr lang="en-GB" sz="700" b="1" i="0" u="none" strike="noStrike" dirty="0">
                          <a:solidFill>
                            <a:srgbClr val="FFFFFF"/>
                          </a:solidFill>
                          <a:effectLst/>
                          <a:latin typeface="+mn-lt"/>
                        </a:rPr>
                        <a:t>XRN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ctr" fontAlgn="ctr"/>
                      <a:r>
                        <a:rPr lang="en-GB" sz="700" b="1" i="0" u="none" strike="noStrike" dirty="0">
                          <a:solidFill>
                            <a:srgbClr val="FFFFFF"/>
                          </a:solidFill>
                          <a:effectLst/>
                          <a:latin typeface="+mn-lt"/>
                        </a:rPr>
                        <a:t>Change Title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ctr" fontAlgn="ctr"/>
                      <a:r>
                        <a:rPr lang="en-GB" sz="700" b="1" i="0" u="none" strike="noStrike" dirty="0" smtClean="0">
                          <a:solidFill>
                            <a:srgbClr val="FFFFFF"/>
                          </a:solidFill>
                          <a:effectLst/>
                          <a:latin typeface="+mn-lt"/>
                        </a:rPr>
                        <a:t>Current </a:t>
                      </a:r>
                      <a:r>
                        <a:rPr lang="en-GB" sz="700" b="1" i="0" u="none" strike="noStrike" dirty="0">
                          <a:solidFill>
                            <a:srgbClr val="FFFFFF"/>
                          </a:solidFill>
                          <a:effectLst/>
                          <a:latin typeface="+mn-lt"/>
                        </a:rPr>
                        <a:t>Status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ctr" fontAlgn="ctr"/>
                      <a:r>
                        <a:rPr lang="en-GB" sz="700" b="1" i="0" u="none" strike="noStrike" dirty="0" err="1">
                          <a:solidFill>
                            <a:srgbClr val="FFFFFF"/>
                          </a:solidFill>
                          <a:effectLst/>
                          <a:latin typeface="+mn-lt"/>
                        </a:rPr>
                        <a:t>Xos</a:t>
                      </a:r>
                      <a:r>
                        <a:rPr lang="en-GB" sz="700" b="1" i="0" u="none" strike="noStrike" dirty="0">
                          <a:solidFill>
                            <a:srgbClr val="FFFFFF"/>
                          </a:solidFill>
                          <a:effectLst/>
                          <a:latin typeface="+mn-lt"/>
                        </a:rPr>
                        <a:t> Proposed </a:t>
                      </a:r>
                      <a:r>
                        <a:rPr lang="en-GB" sz="700" b="1" i="0" u="none" strike="noStrike" dirty="0" err="1">
                          <a:solidFill>
                            <a:srgbClr val="FFFFFF"/>
                          </a:solidFill>
                          <a:effectLst/>
                          <a:latin typeface="+mn-lt"/>
                        </a:rPr>
                        <a:t>Prioritsation</a:t>
                      </a:r>
                      <a:r>
                        <a:rPr lang="en-GB" sz="700" b="1" i="0" u="none" strike="noStrike" dirty="0">
                          <a:solidFill>
                            <a:srgbClr val="FFFFFF"/>
                          </a:solidFill>
                          <a:effectLst/>
                          <a:latin typeface="+mn-lt"/>
                        </a:rPr>
                        <a:t> 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ctr" fontAlgn="ctr"/>
                      <a:r>
                        <a:rPr lang="en-GB" sz="700" b="1" i="0" u="none" strike="noStrike" dirty="0">
                          <a:solidFill>
                            <a:srgbClr val="FFFFFF"/>
                          </a:solidFill>
                          <a:effectLst/>
                          <a:latin typeface="+mn-lt"/>
                        </a:rPr>
                        <a:t>Proposed R&amp;N Release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ctr" fontAlgn="ctr"/>
                      <a:r>
                        <a:rPr lang="en-GB" sz="700" b="1" i="0" u="none" strike="noStrike" dirty="0">
                          <a:solidFill>
                            <a:srgbClr val="FFFFFF"/>
                          </a:solidFill>
                          <a:effectLst/>
                          <a:latin typeface="+mn-lt"/>
                        </a:rPr>
                        <a:t>Complexity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ctr" fontAlgn="ctr"/>
                      <a:r>
                        <a:rPr lang="en-GB" sz="700" b="1" i="0" u="none" strike="noStrike" dirty="0">
                          <a:solidFill>
                            <a:srgbClr val="FFFFFF"/>
                          </a:solidFill>
                          <a:effectLst/>
                          <a:latin typeface="+mn-lt"/>
                        </a:rPr>
                        <a:t>Finance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extLst>
                  <a:ext uri="{0D108BD9-81ED-4DB2-BD59-A6C34878D82A}">
                    <a16:rowId xmlns="" xmlns:a16="http://schemas.microsoft.com/office/drawing/2014/main" val="1915720419"/>
                  </a:ext>
                </a:extLst>
              </a:tr>
              <a:tr h="225764">
                <a:tc rowSpan="19">
                  <a:txBody>
                    <a:bodyPr/>
                    <a:lstStyle/>
                    <a:p>
                      <a:pPr marL="0" algn="ctr" defTabSz="914400" rtl="0" eaLnBrk="1" fontAlgn="ctr" latinLnBrk="0" hangingPunct="1"/>
                      <a:r>
                        <a:rPr lang="en-GB" sz="700" b="1" i="0" u="none" strike="noStrike" kern="1200" dirty="0">
                          <a:solidFill>
                            <a:srgbClr val="FFFFFF"/>
                          </a:solidFill>
                          <a:effectLst/>
                          <a:latin typeface="+mn-lt"/>
                          <a:ea typeface="+mn-ea"/>
                          <a:cs typeface="+mn-cs"/>
                        </a:rPr>
                        <a:t>Unallocated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algn="ctr" defTabSz="914400" rtl="0" eaLnBrk="1" fontAlgn="ctr" latinLnBrk="0" hangingPunct="1"/>
                      <a:r>
                        <a:rPr lang="en-GB" sz="700" b="0" i="0" u="none" strike="noStrike" kern="1200" dirty="0" smtClean="0">
                          <a:solidFill>
                            <a:schemeClr val="tx1"/>
                          </a:solidFill>
                          <a:effectLst/>
                          <a:latin typeface="+mn-lt"/>
                          <a:ea typeface="+mn-ea"/>
                          <a:cs typeface="+mn-cs"/>
                        </a:rPr>
                        <a:t>4044</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ctr" latinLnBrk="0" hangingPunct="1"/>
                      <a:r>
                        <a:rPr lang="en-US" sz="700" b="0" i="0" u="none" strike="noStrike" kern="1200" dirty="0" smtClean="0">
                          <a:solidFill>
                            <a:schemeClr val="tx1"/>
                          </a:solidFill>
                          <a:effectLst/>
                          <a:latin typeface="+mn-lt"/>
                          <a:ea typeface="+mn-ea"/>
                          <a:cs typeface="+mn-cs"/>
                        </a:rPr>
                        <a:t>Extension of ‘Must Read’ process to include Annual Read sites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ctr" latinLnBrk="0" hangingPunct="1"/>
                      <a:r>
                        <a:rPr lang="en-US" sz="700" b="0" i="0" u="none" strike="noStrike" kern="1200" dirty="0" smtClean="0">
                          <a:solidFill>
                            <a:schemeClr val="tx1"/>
                          </a:solidFill>
                          <a:effectLst/>
                          <a:latin typeface="+mn-lt"/>
                          <a:ea typeface="+mn-ea"/>
                          <a:cs typeface="+mn-cs"/>
                        </a:rPr>
                        <a:t>A7 - CP awaiting </a:t>
                      </a:r>
                      <a:r>
                        <a:rPr lang="en-US" sz="700" b="0" i="0" u="none" strike="noStrike" kern="1200" dirty="0" err="1" smtClean="0">
                          <a:solidFill>
                            <a:schemeClr val="tx1"/>
                          </a:solidFill>
                          <a:effectLst/>
                          <a:latin typeface="+mn-lt"/>
                          <a:ea typeface="+mn-ea"/>
                          <a:cs typeface="+mn-cs"/>
                        </a:rPr>
                        <a:t>ChMC</a:t>
                      </a:r>
                      <a:r>
                        <a:rPr lang="en-US" sz="700" b="0" i="0" u="none" strike="noStrike" kern="1200" dirty="0" smtClean="0">
                          <a:solidFill>
                            <a:schemeClr val="tx1"/>
                          </a:solidFill>
                          <a:effectLst/>
                          <a:latin typeface="+mn-lt"/>
                          <a:ea typeface="+mn-ea"/>
                          <a:cs typeface="+mn-cs"/>
                        </a:rPr>
                        <a:t> solution approval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GB" sz="700" b="0" i="0" u="none" strike="noStrike" kern="1200" dirty="0" smtClean="0">
                          <a:solidFill>
                            <a:schemeClr val="tx1"/>
                          </a:solidFill>
                          <a:effectLst/>
                          <a:latin typeface="+mn-lt"/>
                          <a:ea typeface="+mn-ea"/>
                          <a:cs typeface="+mn-cs"/>
                        </a:rPr>
                        <a:t>41%</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GB" sz="700" b="0" i="0" u="none" strike="noStrike" kern="1200" dirty="0" smtClean="0">
                          <a:solidFill>
                            <a:schemeClr val="tx1"/>
                          </a:solidFill>
                          <a:effectLst/>
                          <a:latin typeface="+mn-lt"/>
                          <a:ea typeface="+mn-ea"/>
                          <a:cs typeface="+mn-cs"/>
                        </a:rPr>
                        <a:t>Unallocated</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700" b="0" i="0" u="none" strike="noStrike" kern="1200" dirty="0" smtClean="0">
                          <a:solidFill>
                            <a:schemeClr val="tx1"/>
                          </a:solidFill>
                          <a:effectLst/>
                          <a:latin typeface="+mn-lt"/>
                          <a:ea typeface="+mn-ea"/>
                          <a:cs typeface="+mn-cs"/>
                        </a:rPr>
                        <a:t>Medium</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GB" sz="700" b="0" i="0" u="none" strike="noStrike" kern="1200" dirty="0" smtClean="0">
                          <a:solidFill>
                            <a:schemeClr val="tx1"/>
                          </a:solidFill>
                          <a:effectLst/>
                          <a:latin typeface="+mn-lt"/>
                          <a:ea typeface="+mn-ea"/>
                          <a:cs typeface="+mn-cs"/>
                        </a:rPr>
                        <a:t>tbc</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r>
              <a:tr h="225764">
                <a:tc vMerge="1">
                  <a:txBody>
                    <a:bodyPr/>
                    <a:lstStyle/>
                    <a:p>
                      <a:pPr marL="0" algn="ctr" defTabSz="914400" rtl="0" eaLnBrk="1" fontAlgn="ctr" latinLnBrk="0" hangingPunct="1"/>
                      <a:endParaRPr lang="en-GB" sz="7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4474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ctr" latinLnBrk="0" hangingPunct="1"/>
                      <a:r>
                        <a:rPr lang="en-GB" sz="700" b="0" i="0" u="none" strike="noStrike" kern="1200" dirty="0">
                          <a:solidFill>
                            <a:schemeClr val="tx1"/>
                          </a:solidFill>
                          <a:effectLst/>
                          <a:latin typeface="+mn-lt"/>
                          <a:ea typeface="+mn-ea"/>
                          <a:cs typeface="+mn-cs"/>
                        </a:rPr>
                        <a:t>Delivery of Retro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ctr" latinLnBrk="0" hangingPunct="1"/>
                      <a:r>
                        <a:rPr lang="en-US" sz="700" b="0" i="0" u="none" strike="noStrike" kern="1200" dirty="0">
                          <a:solidFill>
                            <a:schemeClr val="tx1"/>
                          </a:solidFill>
                          <a:effectLst/>
                          <a:latin typeface="+mn-lt"/>
                          <a:ea typeface="+mn-ea"/>
                          <a:cs typeface="+mn-cs"/>
                        </a:rPr>
                        <a:t>A9 - Internal change progressing through capture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Unallocated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700" b="0" i="0" u="none" strike="noStrike" kern="1200" dirty="0" smtClean="0">
                          <a:solidFill>
                            <a:schemeClr val="tx1"/>
                          </a:solidFill>
                          <a:effectLst/>
                          <a:latin typeface="+mn-lt"/>
                          <a:ea typeface="+mn-ea"/>
                          <a:cs typeface="+mn-cs"/>
                        </a:rPr>
                        <a:t>Tbc</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DN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79417920"/>
                  </a:ext>
                </a:extLst>
              </a:tr>
              <a:tr h="183395">
                <a:tc vMerge="1">
                  <a:txBody>
                    <a:bodyPr/>
                    <a:lstStyle/>
                    <a:p>
                      <a:pPr algn="ctr" fontAlgn="ctr"/>
                      <a:endParaRPr lang="en-GB" sz="9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4541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ctr" latinLnBrk="0" hangingPunct="1"/>
                      <a:r>
                        <a:rPr lang="en-US" sz="700" b="0" i="0" u="none" strike="noStrike" kern="1200" dirty="0">
                          <a:solidFill>
                            <a:schemeClr val="tx1"/>
                          </a:solidFill>
                          <a:effectLst/>
                          <a:latin typeface="+mn-lt"/>
                          <a:ea typeface="+mn-ea"/>
                          <a:cs typeface="+mn-cs"/>
                        </a:rPr>
                        <a:t>Read Design Gaps - Missing </a:t>
                      </a:r>
                      <a:r>
                        <a:rPr lang="en-US" sz="700" b="0" i="0" u="none" strike="noStrike" kern="1200" dirty="0" smtClean="0">
                          <a:solidFill>
                            <a:schemeClr val="tx1"/>
                          </a:solidFill>
                          <a:effectLst/>
                          <a:latin typeface="+mn-lt"/>
                          <a:ea typeface="+mn-ea"/>
                          <a:cs typeface="+mn-cs"/>
                        </a:rPr>
                        <a:t>Override </a:t>
                      </a:r>
                      <a:r>
                        <a:rPr lang="en-US" sz="700" b="0" i="0" u="none" strike="noStrike" kern="1200" dirty="0">
                          <a:solidFill>
                            <a:schemeClr val="tx1"/>
                          </a:solidFill>
                          <a:effectLst/>
                          <a:latin typeface="+mn-lt"/>
                          <a:ea typeface="+mn-ea"/>
                          <a:cs typeface="+mn-cs"/>
                        </a:rPr>
                        <a:t>Flags In RGMA and Retro Files</a:t>
                      </a:r>
                      <a:br>
                        <a:rPr lang="en-US" sz="700" b="0" i="0" u="none" strike="noStrike" kern="1200" dirty="0">
                          <a:solidFill>
                            <a:schemeClr val="tx1"/>
                          </a:solidFill>
                          <a:effectLst/>
                          <a:latin typeface="+mn-lt"/>
                          <a:ea typeface="+mn-ea"/>
                          <a:cs typeface="+mn-cs"/>
                        </a:rPr>
                      </a:br>
                      <a:r>
                        <a:rPr lang="en-US" sz="700" b="0" i="0" u="none" strike="noStrike" kern="1200" dirty="0">
                          <a:solidFill>
                            <a:schemeClr val="tx1"/>
                          </a:solidFill>
                          <a:effectLst/>
                          <a:latin typeface="+mn-lt"/>
                          <a:ea typeface="+mn-ea"/>
                          <a:cs typeface="+mn-cs"/>
                        </a:rPr>
                        <a:t>Linked to Retro (4474)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ctr" latinLnBrk="0" hangingPunct="1"/>
                      <a:r>
                        <a:rPr lang="en-US" sz="700" b="0" i="0" u="none" strike="noStrike" kern="1200" dirty="0">
                          <a:solidFill>
                            <a:schemeClr val="tx1"/>
                          </a:solidFill>
                          <a:effectLst/>
                          <a:latin typeface="+mn-lt"/>
                          <a:ea typeface="+mn-ea"/>
                          <a:cs typeface="+mn-cs"/>
                        </a:rPr>
                        <a:t>A9 - Internal change progressing through capture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GB" sz="700" b="0" i="0" u="none" strike="noStrike" kern="1200" dirty="0" smtClean="0">
                          <a:solidFill>
                            <a:schemeClr val="tx1"/>
                          </a:solidFill>
                          <a:effectLst/>
                          <a:latin typeface="+mn-lt"/>
                          <a:ea typeface="+mn-ea"/>
                          <a:cs typeface="+mn-cs"/>
                        </a:rPr>
                        <a:t>39%</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Unallocated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700" b="0" i="0" u="none" strike="noStrike" kern="1200" dirty="0" smtClean="0">
                          <a:solidFill>
                            <a:schemeClr val="tx1"/>
                          </a:solidFill>
                          <a:effectLst/>
                          <a:latin typeface="+mn-lt"/>
                          <a:ea typeface="+mn-ea"/>
                          <a:cs typeface="+mn-cs"/>
                        </a:rPr>
                        <a:t>Tbc</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GB" sz="700" b="0" i="0" u="none" strike="noStrike" kern="1200" dirty="0" smtClean="0">
                          <a:solidFill>
                            <a:schemeClr val="tx1"/>
                          </a:solidFill>
                          <a:effectLst/>
                          <a:latin typeface="+mn-lt"/>
                          <a:ea typeface="+mn-ea"/>
                          <a:cs typeface="+mn-cs"/>
                        </a:rPr>
                        <a:t>DN</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466576701"/>
                  </a:ext>
                </a:extLst>
              </a:tr>
              <a:tr h="183395">
                <a:tc vMerge="1">
                  <a:txBody>
                    <a:bodyPr/>
                    <a:lstStyle/>
                    <a:p>
                      <a:pPr marL="0" algn="ctr" defTabSz="914400" rtl="0" eaLnBrk="1" fontAlgn="ctr" latinLnBrk="0" hangingPunct="1"/>
                      <a:endParaRPr lang="en-GB" sz="7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4584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ctr" latinLnBrk="0" hangingPunct="1"/>
                      <a:r>
                        <a:rPr lang="en-GB" sz="700" b="0" i="0" u="none" strike="noStrike" kern="1200" dirty="0">
                          <a:solidFill>
                            <a:schemeClr val="tx1"/>
                          </a:solidFill>
                          <a:effectLst/>
                          <a:latin typeface="+mn-lt"/>
                          <a:ea typeface="+mn-ea"/>
                          <a:cs typeface="+mn-cs"/>
                        </a:rPr>
                        <a:t>Central Switching Services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ctr" latinLnBrk="0" hangingPunct="1"/>
                      <a:r>
                        <a:rPr lang="en-US" sz="700" b="0" i="0" u="none" strike="noStrike" kern="1200" dirty="0">
                          <a:solidFill>
                            <a:schemeClr val="tx1"/>
                          </a:solidFill>
                          <a:effectLst/>
                          <a:latin typeface="+mn-lt"/>
                          <a:ea typeface="+mn-ea"/>
                          <a:cs typeface="+mn-cs"/>
                        </a:rPr>
                        <a:t>A9 - Internal change progressing through capture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GB" sz="700" b="0" i="0" u="none" strike="noStrike" kern="1200" smtClean="0">
                          <a:solidFill>
                            <a:schemeClr val="tx1"/>
                          </a:solidFill>
                          <a:effectLst/>
                          <a:latin typeface="+mn-lt"/>
                          <a:ea typeface="+mn-ea"/>
                          <a:cs typeface="+mn-cs"/>
                        </a:rPr>
                        <a:t>Unallocated</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700" b="0" i="0" u="none" strike="noStrike" kern="1200" dirty="0" smtClean="0">
                          <a:solidFill>
                            <a:schemeClr val="tx1"/>
                          </a:solidFill>
                          <a:effectLst/>
                          <a:latin typeface="+mn-lt"/>
                          <a:ea typeface="+mn-ea"/>
                          <a:cs typeface="+mn-cs"/>
                        </a:rPr>
                        <a:t>Tbc</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GB" sz="700" b="0" i="0" u="none" strike="noStrike" kern="1200" dirty="0" smtClean="0">
                          <a:solidFill>
                            <a:schemeClr val="tx1"/>
                          </a:solidFill>
                          <a:effectLst/>
                          <a:latin typeface="+mn-lt"/>
                          <a:ea typeface="+mn-ea"/>
                          <a:cs typeface="+mn-cs"/>
                        </a:rPr>
                        <a:t>Shippers</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395">
                <a:tc vMerge="1">
                  <a:txBody>
                    <a:bodyPr/>
                    <a:lstStyle/>
                    <a:p>
                      <a:pPr marL="0" algn="ctr" defTabSz="914400" rtl="0" eaLnBrk="1" fontAlgn="ctr" latinLnBrk="0" hangingPunct="1"/>
                      <a:endParaRPr lang="en-GB" sz="7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4627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ctr" latinLnBrk="0" hangingPunct="1"/>
                      <a:r>
                        <a:rPr lang="en-GB" sz="700" b="0" i="0" u="none" strike="noStrike" kern="1200" dirty="0">
                          <a:solidFill>
                            <a:schemeClr val="tx1"/>
                          </a:solidFill>
                          <a:effectLst/>
                          <a:latin typeface="+mn-lt"/>
                          <a:ea typeface="+mn-ea"/>
                          <a:cs typeface="+mn-cs"/>
                        </a:rPr>
                        <a:t>Consequential Central Switching Services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ctr" latinLnBrk="0" hangingPunct="1"/>
                      <a:r>
                        <a:rPr lang="en-US" sz="700" b="0" i="0" u="none" strike="noStrike" kern="1200" dirty="0">
                          <a:solidFill>
                            <a:schemeClr val="tx1"/>
                          </a:solidFill>
                          <a:effectLst/>
                          <a:latin typeface="+mn-lt"/>
                          <a:ea typeface="+mn-ea"/>
                          <a:cs typeface="+mn-cs"/>
                        </a:rPr>
                        <a:t>A9 - Internal change progressing through capture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GB" sz="700" b="0" i="0" u="none" strike="noStrike" kern="1200" dirty="0" smtClean="0">
                          <a:solidFill>
                            <a:schemeClr val="tx1"/>
                          </a:solidFill>
                          <a:effectLst/>
                          <a:latin typeface="+mn-lt"/>
                          <a:ea typeface="+mn-ea"/>
                          <a:cs typeface="+mn-cs"/>
                        </a:rPr>
                        <a:t>Unallocated</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700" b="0" i="0" u="none" strike="noStrike" kern="1200" dirty="0" smtClean="0">
                          <a:solidFill>
                            <a:schemeClr val="tx1"/>
                          </a:solidFill>
                          <a:effectLst/>
                          <a:latin typeface="+mn-lt"/>
                          <a:ea typeface="+mn-ea"/>
                          <a:cs typeface="+mn-cs"/>
                        </a:rPr>
                        <a:t>Tbc</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GB" sz="700" b="0" i="0" u="none" strike="noStrike" kern="1200" dirty="0" smtClean="0">
                          <a:solidFill>
                            <a:schemeClr val="tx1"/>
                          </a:solidFill>
                          <a:effectLst/>
                          <a:latin typeface="+mn-lt"/>
                          <a:ea typeface="+mn-ea"/>
                          <a:cs typeface="+mn-cs"/>
                        </a:rPr>
                        <a:t>Shippers</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395">
                <a:tc vMerge="1">
                  <a:txBody>
                    <a:bodyPr/>
                    <a:lstStyle/>
                    <a:p>
                      <a:endParaRPr lang="en-GB"/>
                    </a:p>
                  </a:txBody>
                  <a:tcPr/>
                </a:tc>
                <a:tc>
                  <a:txBody>
                    <a:bodyPr/>
                    <a:lstStyle/>
                    <a:p>
                      <a:pPr marL="0" algn="ctr" defTabSz="914400" rtl="0" eaLnBrk="1" fontAlgn="ctr" latinLnBrk="0" hangingPunct="1"/>
                      <a:r>
                        <a:rPr lang="en-GB" sz="700" b="0" i="0" u="none" strike="noStrike" kern="1200" dirty="0" smtClean="0">
                          <a:solidFill>
                            <a:schemeClr val="tx1"/>
                          </a:solidFill>
                          <a:effectLst/>
                          <a:latin typeface="+mn-lt"/>
                          <a:ea typeface="+mn-ea"/>
                          <a:cs typeface="+mn-cs"/>
                        </a:rPr>
                        <a:t>4645</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ctr" latinLnBrk="0" hangingPunct="1"/>
                      <a:r>
                        <a:rPr lang="en-US" sz="700" b="0" i="0" u="none" strike="noStrike" kern="1200" dirty="0" smtClean="0">
                          <a:solidFill>
                            <a:schemeClr val="tx1"/>
                          </a:solidFill>
                          <a:effectLst/>
                          <a:latin typeface="+mn-lt"/>
                          <a:ea typeface="+mn-ea"/>
                          <a:cs typeface="+mn-cs"/>
                        </a:rPr>
                        <a:t>The rejection of incrementing reads submitted for an Isolated Supply Meter Point (RGMA flows)</a:t>
                      </a:r>
                      <a:endParaRPr lang="en-US"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ctr" latinLnBrk="0" hangingPunct="1"/>
                      <a:r>
                        <a:rPr lang="en-GB" sz="700" b="0" i="0" u="none" strike="noStrike" kern="1200" dirty="0">
                          <a:solidFill>
                            <a:schemeClr val="tx1"/>
                          </a:solidFill>
                          <a:effectLst/>
                          <a:latin typeface="+mn-lt"/>
                          <a:ea typeface="+mn-ea"/>
                          <a:cs typeface="+mn-cs"/>
                        </a:rPr>
                        <a:t>A5a - Solution Development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GB" sz="700" b="0" i="0" u="none" strike="noStrike" kern="1200" dirty="0" smtClean="0">
                          <a:solidFill>
                            <a:schemeClr val="tx1"/>
                          </a:solidFill>
                          <a:effectLst/>
                          <a:latin typeface="+mn-lt"/>
                          <a:ea typeface="+mn-ea"/>
                          <a:cs typeface="+mn-cs"/>
                        </a:rPr>
                        <a:t>48%</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GB" sz="700" b="0" i="0" u="none" strike="noStrike" kern="1200" dirty="0" smtClean="0">
                          <a:solidFill>
                            <a:schemeClr val="tx1"/>
                          </a:solidFill>
                          <a:effectLst/>
                          <a:latin typeface="+mn-lt"/>
                          <a:ea typeface="+mn-ea"/>
                          <a:cs typeface="+mn-cs"/>
                        </a:rPr>
                        <a:t>Unallocated</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700" b="0" i="0" u="none" strike="noStrike" kern="1200" dirty="0" smtClean="0">
                          <a:solidFill>
                            <a:schemeClr val="tx1"/>
                          </a:solidFill>
                          <a:effectLst/>
                          <a:latin typeface="+mn-lt"/>
                          <a:ea typeface="+mn-ea"/>
                          <a:cs typeface="+mn-cs"/>
                        </a:rPr>
                        <a:t>Tbc</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smtClean="0">
                          <a:solidFill>
                            <a:schemeClr val="tx1"/>
                          </a:solidFill>
                          <a:effectLst/>
                          <a:latin typeface="+mn-lt"/>
                          <a:ea typeface="+mn-ea"/>
                          <a:cs typeface="+mn-cs"/>
                        </a:rPr>
                        <a:t>Shipper/DN</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395">
                <a:tc vMerge="1">
                  <a:txBody>
                    <a:bodyPr/>
                    <a:lstStyle/>
                    <a:p>
                      <a:pPr marL="0" algn="ctr" defTabSz="914400" rtl="0" eaLnBrk="1" fontAlgn="ctr" latinLnBrk="0" hangingPunct="1"/>
                      <a:endParaRPr lang="en-GB" sz="7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4713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ctr" latinLnBrk="0" hangingPunct="1"/>
                      <a:r>
                        <a:rPr lang="en-US" sz="700" b="0" i="0" u="none" strike="noStrike" kern="1200" dirty="0">
                          <a:solidFill>
                            <a:schemeClr val="tx1"/>
                          </a:solidFill>
                          <a:effectLst/>
                          <a:latin typeface="+mn-lt"/>
                          <a:ea typeface="+mn-ea"/>
                          <a:cs typeface="+mn-cs"/>
                        </a:rPr>
                        <a:t>Actual read following estimated transfer read calculating AQ of 1 (linked to XRN4690)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ctr" latinLnBrk="0" hangingPunct="1"/>
                      <a:r>
                        <a:rPr lang="en-US" sz="700" b="0" i="0" u="none" strike="noStrike" kern="1200" dirty="0">
                          <a:solidFill>
                            <a:schemeClr val="tx1"/>
                          </a:solidFill>
                          <a:effectLst/>
                          <a:latin typeface="+mn-lt"/>
                          <a:ea typeface="+mn-ea"/>
                          <a:cs typeface="+mn-cs"/>
                        </a:rPr>
                        <a:t>A5b - Undergoing Solution Impact Assessment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GB" sz="700" b="0" i="0" u="none" strike="noStrike" kern="1200">
                          <a:solidFill>
                            <a:schemeClr val="tx1"/>
                          </a:solidFill>
                          <a:effectLst/>
                          <a:latin typeface="+mn-lt"/>
                          <a:ea typeface="+mn-ea"/>
                          <a:cs typeface="+mn-cs"/>
                        </a:rPr>
                        <a:t>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GB" sz="700" b="0" i="0" u="none" strike="noStrike" kern="1200" smtClean="0">
                          <a:solidFill>
                            <a:schemeClr val="tx1"/>
                          </a:solidFill>
                          <a:effectLst/>
                          <a:latin typeface="+mn-lt"/>
                          <a:ea typeface="+mn-ea"/>
                          <a:cs typeface="+mn-cs"/>
                        </a:rPr>
                        <a:t>Unallocated</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700" b="0" i="0" u="none" strike="noStrike" kern="1200" dirty="0" smtClean="0">
                          <a:solidFill>
                            <a:schemeClr val="tx1"/>
                          </a:solidFill>
                          <a:effectLst/>
                          <a:latin typeface="+mn-lt"/>
                          <a:ea typeface="+mn-ea"/>
                          <a:cs typeface="+mn-cs"/>
                        </a:rPr>
                        <a:t>Tbc</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Shippers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395">
                <a:tc vMerge="1">
                  <a:txBody>
                    <a:bodyPr/>
                    <a:lstStyle/>
                    <a:p>
                      <a:pPr marL="0" algn="ctr" defTabSz="914400" rtl="0" eaLnBrk="1" fontAlgn="ctr" latinLnBrk="0" hangingPunct="1"/>
                      <a:endParaRPr lang="en-GB" sz="7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4772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ctr" latinLnBrk="0" hangingPunct="1"/>
                      <a:r>
                        <a:rPr lang="en-US" sz="700" b="0" i="0" u="none" strike="noStrike" kern="1200" dirty="0">
                          <a:solidFill>
                            <a:schemeClr val="tx1"/>
                          </a:solidFill>
                          <a:effectLst/>
                          <a:latin typeface="+mn-lt"/>
                          <a:ea typeface="+mn-ea"/>
                          <a:cs typeface="+mn-cs"/>
                        </a:rPr>
                        <a:t>Composite Weather Variable (CWV) Improvements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700" b="0" i="0" u="none" strike="noStrike" kern="1200" dirty="0" smtClean="0">
                          <a:solidFill>
                            <a:schemeClr val="tx1"/>
                          </a:solidFill>
                          <a:effectLst/>
                          <a:latin typeface="+mn-lt"/>
                          <a:ea typeface="+mn-ea"/>
                          <a:cs typeface="+mn-cs"/>
                        </a:rPr>
                        <a:t>A5b - Undergoing Solution Impact Assessment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GB" sz="700" b="0" i="0" u="none" strike="noStrike" kern="1200" dirty="0" smtClean="0">
                          <a:solidFill>
                            <a:schemeClr val="tx1"/>
                          </a:solidFill>
                          <a:effectLst/>
                          <a:latin typeface="+mn-lt"/>
                          <a:ea typeface="+mn-ea"/>
                          <a:cs typeface="+mn-cs"/>
                        </a:rPr>
                        <a:t>Unallocated</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smtClean="0">
                          <a:solidFill>
                            <a:schemeClr val="tx1"/>
                          </a:solidFill>
                          <a:effectLst/>
                          <a:latin typeface="+mn-lt"/>
                          <a:ea typeface="+mn-ea"/>
                          <a:cs typeface="+mn-cs"/>
                        </a:rPr>
                        <a:t>Tbc</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GB" sz="700" b="0" i="0" u="none" strike="noStrike" kern="1200" dirty="0" smtClean="0">
                          <a:solidFill>
                            <a:schemeClr val="tx1"/>
                          </a:solidFill>
                          <a:effectLst/>
                          <a:latin typeface="+mn-lt"/>
                          <a:ea typeface="+mn-ea"/>
                          <a:cs typeface="+mn-cs"/>
                        </a:rPr>
                        <a:t>Tbc</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r>
              <a:tr h="183395">
                <a:tc vMerge="1">
                  <a:txBody>
                    <a:bodyPr/>
                    <a:lstStyle/>
                    <a:p>
                      <a:endParaRPr lang="en-GB"/>
                    </a:p>
                  </a:txBody>
                  <a:tcPr/>
                </a:tc>
                <a:tc>
                  <a:txBody>
                    <a:bodyPr/>
                    <a:lstStyle/>
                    <a:p>
                      <a:pPr marL="0" algn="ctr" defTabSz="914400" rtl="0" eaLnBrk="1" fontAlgn="ctr" latinLnBrk="0" hangingPunct="1"/>
                      <a:r>
                        <a:rPr lang="en-GB" sz="700" b="0" i="0" u="none" strike="noStrike" kern="1200" dirty="0" smtClean="0">
                          <a:solidFill>
                            <a:schemeClr val="tx1"/>
                          </a:solidFill>
                          <a:effectLst/>
                          <a:latin typeface="+mn-lt"/>
                          <a:ea typeface="+mn-ea"/>
                          <a:cs typeface="+mn-cs"/>
                        </a:rPr>
                        <a:t>4779</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ctr" latinLnBrk="0" hangingPunct="1"/>
                      <a:r>
                        <a:rPr lang="en-US" sz="700" b="0" i="0" u="none" strike="noStrike" kern="1200" dirty="0" smtClean="0">
                          <a:solidFill>
                            <a:schemeClr val="tx1"/>
                          </a:solidFill>
                          <a:effectLst/>
                          <a:latin typeface="+mn-lt"/>
                          <a:ea typeface="+mn-ea"/>
                          <a:cs typeface="+mn-cs"/>
                        </a:rPr>
                        <a:t>UNC Modification 0657S - Adding AQ reporting to the PARR Schedule reporting suite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ctr" latinLnBrk="0" hangingPunct="1"/>
                      <a:r>
                        <a:rPr lang="en-US" sz="700" b="0" i="0" u="none" strike="noStrike" kern="1200" dirty="0" smtClean="0">
                          <a:solidFill>
                            <a:schemeClr val="tx1"/>
                          </a:solidFill>
                          <a:effectLst/>
                          <a:latin typeface="+mn-lt"/>
                          <a:ea typeface="+mn-ea"/>
                          <a:cs typeface="+mn-cs"/>
                        </a:rPr>
                        <a:t>A5 - CP in capture with DSG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GB" sz="700" b="0" i="0" u="none" strike="noStrike" kern="1200" dirty="0" smtClean="0">
                          <a:solidFill>
                            <a:schemeClr val="tx1"/>
                          </a:solidFill>
                          <a:effectLst/>
                          <a:latin typeface="+mn-lt"/>
                          <a:ea typeface="+mn-ea"/>
                          <a:cs typeface="+mn-cs"/>
                        </a:rPr>
                        <a:t>40%</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GB" sz="700" b="0" i="0" u="none" strike="noStrike" kern="1200" dirty="0" smtClean="0">
                          <a:solidFill>
                            <a:schemeClr val="tx1"/>
                          </a:solidFill>
                          <a:effectLst/>
                          <a:latin typeface="+mn-lt"/>
                          <a:ea typeface="+mn-ea"/>
                          <a:cs typeface="+mn-cs"/>
                        </a:rPr>
                        <a:t>Unallocated</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smtClean="0">
                          <a:solidFill>
                            <a:schemeClr val="tx1"/>
                          </a:solidFill>
                          <a:effectLst/>
                          <a:latin typeface="+mn-lt"/>
                          <a:ea typeface="+mn-ea"/>
                          <a:cs typeface="+mn-cs"/>
                        </a:rPr>
                        <a:t>Tbc</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GB" sz="700" b="0" i="0" u="none" strike="noStrike" kern="1200" dirty="0" smtClean="0">
                          <a:solidFill>
                            <a:schemeClr val="tx1"/>
                          </a:solidFill>
                          <a:effectLst/>
                          <a:latin typeface="+mn-lt"/>
                          <a:ea typeface="+mn-ea"/>
                          <a:cs typeface="+mn-cs"/>
                        </a:rPr>
                        <a:t>Tbc</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r>
              <a:tr h="183395">
                <a:tc vMerge="1">
                  <a:txBody>
                    <a:bodyPr/>
                    <a:lstStyle/>
                    <a:p>
                      <a:pPr marL="0" algn="ctr" defTabSz="914400" rtl="0" eaLnBrk="1" fontAlgn="ctr" latinLnBrk="0" hangingPunct="1"/>
                      <a:endParaRPr lang="en-GB" sz="7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smtClean="0">
                          <a:solidFill>
                            <a:schemeClr val="tx1"/>
                          </a:solidFill>
                          <a:effectLst/>
                          <a:latin typeface="+mn-lt"/>
                          <a:ea typeface="+mn-ea"/>
                          <a:cs typeface="+mn-cs"/>
                        </a:rPr>
                        <a:t>4780</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700" b="0" i="0" u="none" strike="noStrike" kern="1200" dirty="0" smtClean="0">
                          <a:solidFill>
                            <a:schemeClr val="tx1"/>
                          </a:solidFill>
                          <a:effectLst/>
                          <a:latin typeface="+mn-lt"/>
                          <a:ea typeface="+mn-ea"/>
                          <a:cs typeface="+mn-cs"/>
                        </a:rPr>
                        <a:t>Inclusion of Meter Asset Provider Identity (MAP Id) in the UK Link system (CSS Consequential Change)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700" b="0" i="0" u="none" strike="noStrike" kern="1200" dirty="0" smtClean="0">
                          <a:solidFill>
                            <a:schemeClr val="tx1"/>
                          </a:solidFill>
                          <a:effectLst/>
                          <a:latin typeface="+mn-lt"/>
                          <a:ea typeface="+mn-ea"/>
                          <a:cs typeface="+mn-cs"/>
                        </a:rPr>
                        <a:t>A5 - CP in capture with DSG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smtClean="0">
                          <a:solidFill>
                            <a:schemeClr val="tx1"/>
                          </a:solidFill>
                          <a:effectLst/>
                          <a:latin typeface="+mn-lt"/>
                          <a:ea typeface="+mn-ea"/>
                          <a:cs typeface="+mn-cs"/>
                        </a:rPr>
                        <a:t>27%</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smtClean="0">
                          <a:solidFill>
                            <a:schemeClr val="tx1"/>
                          </a:solidFill>
                          <a:effectLst/>
                          <a:latin typeface="+mn-lt"/>
                          <a:ea typeface="+mn-ea"/>
                          <a:cs typeface="+mn-cs"/>
                        </a:rPr>
                        <a:t>Unallocated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smtClean="0">
                          <a:solidFill>
                            <a:schemeClr val="tx1"/>
                          </a:solidFill>
                          <a:effectLst/>
                          <a:latin typeface="+mn-lt"/>
                          <a:ea typeface="+mn-ea"/>
                          <a:cs typeface="+mn-cs"/>
                        </a:rPr>
                        <a:t>Tbc</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smtClean="0">
                          <a:solidFill>
                            <a:schemeClr val="tx1"/>
                          </a:solidFill>
                          <a:effectLst/>
                          <a:latin typeface="+mn-lt"/>
                          <a:ea typeface="+mn-ea"/>
                          <a:cs typeface="+mn-cs"/>
                        </a:rPr>
                        <a:t>Tbc</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r>
              <a:tr h="183395">
                <a:tc vMerge="1">
                  <a:txBody>
                    <a:bodyPr/>
                    <a:lstStyle/>
                    <a:p>
                      <a:pPr marL="0" algn="ctr" defTabSz="914400" rtl="0" eaLnBrk="1" fontAlgn="ctr" latinLnBrk="0" hangingPunct="1"/>
                      <a:endParaRPr lang="en-GB" sz="7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smtClean="0">
                          <a:solidFill>
                            <a:schemeClr val="tx1"/>
                          </a:solidFill>
                          <a:effectLst/>
                          <a:latin typeface="+mn-lt"/>
                          <a:ea typeface="+mn-ea"/>
                          <a:cs typeface="+mn-cs"/>
                        </a:rPr>
                        <a:t>4789</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700" b="0" i="0" u="none" strike="noStrike" kern="1200" dirty="0" smtClean="0">
                          <a:solidFill>
                            <a:schemeClr val="tx1"/>
                          </a:solidFill>
                          <a:effectLst/>
                          <a:latin typeface="+mn-lt"/>
                          <a:ea typeface="+mn-ea"/>
                          <a:cs typeface="+mn-cs"/>
                        </a:rPr>
                        <a:t>Updating Shipper Reporting Packs and glossary</a:t>
                      </a:r>
                      <a:endParaRPr lang="en-US"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700" b="0" i="0" u="none" strike="noStrike" kern="1200" dirty="0" smtClean="0">
                          <a:solidFill>
                            <a:schemeClr val="tx1"/>
                          </a:solidFill>
                          <a:effectLst/>
                          <a:latin typeface="+mn-lt"/>
                          <a:ea typeface="+mn-ea"/>
                          <a:cs typeface="+mn-cs"/>
                        </a:rPr>
                        <a:t>A5 - CP in capture with DSG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smtClean="0">
                          <a:solidFill>
                            <a:schemeClr val="tx1"/>
                          </a:solidFill>
                          <a:effectLst/>
                          <a:latin typeface="+mn-lt"/>
                          <a:ea typeface="+mn-ea"/>
                          <a:cs typeface="+mn-cs"/>
                        </a:rPr>
                        <a:t>9%</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smtClean="0">
                          <a:solidFill>
                            <a:schemeClr val="tx1"/>
                          </a:solidFill>
                          <a:effectLst/>
                          <a:latin typeface="+mn-lt"/>
                          <a:ea typeface="+mn-ea"/>
                          <a:cs typeface="+mn-cs"/>
                        </a:rPr>
                        <a:t>Unallocated</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smtClean="0">
                          <a:solidFill>
                            <a:schemeClr val="tx1"/>
                          </a:solidFill>
                          <a:effectLst/>
                          <a:latin typeface="+mn-lt"/>
                          <a:ea typeface="+mn-ea"/>
                          <a:cs typeface="+mn-cs"/>
                        </a:rPr>
                        <a:t>Tbc</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smtClean="0">
                          <a:solidFill>
                            <a:schemeClr val="tx1"/>
                          </a:solidFill>
                          <a:effectLst/>
                          <a:latin typeface="+mn-lt"/>
                          <a:ea typeface="+mn-ea"/>
                          <a:cs typeface="+mn-cs"/>
                        </a:rPr>
                        <a:t>Tbc</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r>
              <a:tr h="183395">
                <a:tc vMerge="1">
                  <a:txBody>
                    <a:bodyPr/>
                    <a:lstStyle/>
                    <a:p>
                      <a:pPr marL="0" algn="ctr" defTabSz="914400" rtl="0" eaLnBrk="1" fontAlgn="ctr" latinLnBrk="0" hangingPunct="1"/>
                      <a:endParaRPr lang="en-GB" sz="7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smtClean="0">
                          <a:solidFill>
                            <a:schemeClr val="tx1"/>
                          </a:solidFill>
                          <a:effectLst/>
                          <a:latin typeface="+mn-lt"/>
                          <a:ea typeface="+mn-ea"/>
                          <a:cs typeface="+mn-cs"/>
                        </a:rPr>
                        <a:t>4795</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700" b="0" i="0" u="none" strike="noStrike" kern="1200" dirty="0" smtClean="0">
                          <a:solidFill>
                            <a:schemeClr val="tx1"/>
                          </a:solidFill>
                          <a:effectLst/>
                          <a:latin typeface="+mn-lt"/>
                          <a:ea typeface="+mn-ea"/>
                          <a:cs typeface="+mn-cs"/>
                        </a:rPr>
                        <a:t>Amendments to the PARR (520a) reporting</a:t>
                      </a:r>
                      <a:endParaRPr lang="en-US"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700" b="0" i="0" u="none" strike="noStrike" kern="1200" dirty="0" smtClean="0">
                          <a:solidFill>
                            <a:schemeClr val="tx1"/>
                          </a:solidFill>
                          <a:effectLst/>
                          <a:latin typeface="+mn-lt"/>
                          <a:ea typeface="+mn-ea"/>
                          <a:cs typeface="+mn-cs"/>
                        </a:rPr>
                        <a:t>A5c - Undergoing Solution Impact Review</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smtClean="0">
                          <a:solidFill>
                            <a:schemeClr val="tx1"/>
                          </a:solidFill>
                          <a:effectLst/>
                          <a:latin typeface="+mn-lt"/>
                          <a:ea typeface="+mn-ea"/>
                          <a:cs typeface="+mn-cs"/>
                        </a:rPr>
                        <a:t>44%</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smtClean="0">
                          <a:solidFill>
                            <a:schemeClr val="tx1"/>
                          </a:solidFill>
                          <a:effectLst/>
                          <a:latin typeface="+mn-lt"/>
                          <a:ea typeface="+mn-ea"/>
                          <a:cs typeface="+mn-cs"/>
                        </a:rPr>
                        <a:t>Unallocated</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smtClean="0">
                          <a:solidFill>
                            <a:schemeClr val="tx1"/>
                          </a:solidFill>
                          <a:effectLst/>
                          <a:latin typeface="+mn-lt"/>
                          <a:ea typeface="+mn-ea"/>
                          <a:cs typeface="+mn-cs"/>
                        </a:rPr>
                        <a:t>Tbc</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smtClean="0">
                          <a:solidFill>
                            <a:schemeClr val="tx1"/>
                          </a:solidFill>
                          <a:effectLst/>
                          <a:latin typeface="+mn-lt"/>
                          <a:ea typeface="+mn-ea"/>
                          <a:cs typeface="+mn-cs"/>
                        </a:rPr>
                        <a:t>Tbc</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r>
              <a:tr h="183395">
                <a:tc vMerge="1">
                  <a:txBody>
                    <a:bodyPr/>
                    <a:lstStyle/>
                    <a:p>
                      <a:pPr marL="0" algn="ctr" defTabSz="914400" rtl="0" eaLnBrk="1" fontAlgn="ctr" latinLnBrk="0" hangingPunct="1"/>
                      <a:endParaRPr lang="en-GB" sz="7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smtClean="0">
                          <a:solidFill>
                            <a:schemeClr val="tx1"/>
                          </a:solidFill>
                          <a:effectLst/>
                          <a:latin typeface="+mn-lt"/>
                          <a:ea typeface="+mn-ea"/>
                          <a:cs typeface="+mn-cs"/>
                        </a:rPr>
                        <a:t>4801</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700" b="0" i="0" u="none" strike="noStrike" kern="1200" dirty="0" smtClean="0">
                          <a:solidFill>
                            <a:schemeClr val="tx1"/>
                          </a:solidFill>
                          <a:effectLst/>
                          <a:latin typeface="+mn-lt"/>
                          <a:ea typeface="+mn-ea"/>
                          <a:cs typeface="+mn-cs"/>
                        </a:rPr>
                        <a:t>Additional information to be made viewable on DES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700" b="0" i="0" u="none" strike="noStrike" kern="1200" dirty="0" smtClean="0">
                          <a:solidFill>
                            <a:schemeClr val="tx1"/>
                          </a:solidFill>
                          <a:effectLst/>
                          <a:latin typeface="+mn-lt"/>
                          <a:ea typeface="+mn-ea"/>
                          <a:cs typeface="+mn-cs"/>
                        </a:rPr>
                        <a:t>A3</a:t>
                      </a:r>
                      <a:r>
                        <a:rPr lang="en-US" sz="700" b="0" i="0" u="none" strike="noStrike" kern="1200" baseline="0" dirty="0" smtClean="0">
                          <a:solidFill>
                            <a:schemeClr val="tx1"/>
                          </a:solidFill>
                          <a:effectLst/>
                          <a:latin typeface="+mn-lt"/>
                          <a:ea typeface="+mn-ea"/>
                          <a:cs typeface="+mn-cs"/>
                        </a:rPr>
                        <a:t> – CP within initial view</a:t>
                      </a:r>
                      <a:endParaRPr lang="en-US" sz="700" b="0" i="0" u="none" strike="noStrike" kern="1200" dirty="0" smtClean="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smtClean="0">
                          <a:solidFill>
                            <a:schemeClr val="tx1"/>
                          </a:solidFill>
                          <a:effectLst/>
                          <a:latin typeface="+mn-lt"/>
                          <a:ea typeface="+mn-ea"/>
                          <a:cs typeface="+mn-cs"/>
                        </a:rPr>
                        <a:t>27%</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smtClean="0">
                          <a:solidFill>
                            <a:schemeClr val="tx1"/>
                          </a:solidFill>
                          <a:effectLst/>
                          <a:latin typeface="+mn-lt"/>
                          <a:ea typeface="+mn-ea"/>
                          <a:cs typeface="+mn-cs"/>
                        </a:rPr>
                        <a:t>Unallocated</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smtClean="0">
                          <a:solidFill>
                            <a:schemeClr val="tx1"/>
                          </a:solidFill>
                          <a:effectLst/>
                          <a:latin typeface="+mn-lt"/>
                          <a:ea typeface="+mn-ea"/>
                          <a:cs typeface="+mn-cs"/>
                        </a:rPr>
                        <a:t>Tbc</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smtClean="0">
                          <a:solidFill>
                            <a:schemeClr val="tx1"/>
                          </a:solidFill>
                          <a:effectLst/>
                          <a:latin typeface="+mn-lt"/>
                          <a:ea typeface="+mn-ea"/>
                          <a:cs typeface="+mn-cs"/>
                        </a:rPr>
                        <a:t>Tbc</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r>
              <a:tr h="183395">
                <a:tc vMerge="1">
                  <a:txBody>
                    <a:bodyPr/>
                    <a:lstStyle/>
                    <a:p>
                      <a:pPr marL="0" algn="ctr" defTabSz="914400" rtl="0" eaLnBrk="1" fontAlgn="ctr" latinLnBrk="0" hangingPunct="1"/>
                      <a:endParaRPr lang="en-GB" sz="7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ctr"/>
                      <a:r>
                        <a:rPr lang="en-GB" sz="700" b="0" i="0" u="none" strike="noStrike" dirty="0">
                          <a:solidFill>
                            <a:schemeClr val="tx1"/>
                          </a:solidFill>
                          <a:effectLst/>
                          <a:latin typeface="+mn-lt"/>
                          <a:cs typeface="Calibri" panose="020F0502020204030204" pitchFamily="34" charset="0"/>
                        </a:rPr>
                        <a:t>4691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a:solidFill>
                            <a:schemeClr val="tx1"/>
                          </a:solidFill>
                          <a:effectLst/>
                          <a:latin typeface="+mn-lt"/>
                        </a:rPr>
                        <a:t>CSEPs: IGT and GT File Formats (CGI Files)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700" b="0" i="0" u="none" strike="noStrike" dirty="0" smtClean="0">
                          <a:solidFill>
                            <a:schemeClr val="tx1"/>
                          </a:solidFill>
                          <a:effectLst/>
                          <a:latin typeface="+mn-lt"/>
                        </a:rPr>
                        <a:t>Awaiting </a:t>
                      </a:r>
                      <a:r>
                        <a:rPr lang="en-US" sz="700" b="0" i="0" u="none" strike="noStrike" dirty="0" err="1" smtClean="0">
                          <a:solidFill>
                            <a:schemeClr val="tx1"/>
                          </a:solidFill>
                          <a:effectLst/>
                          <a:latin typeface="+mn-lt"/>
                        </a:rPr>
                        <a:t>ChMC</a:t>
                      </a:r>
                      <a:r>
                        <a:rPr lang="en-US" sz="700" b="0" i="0" u="none" strike="noStrike" dirty="0" smtClean="0">
                          <a:solidFill>
                            <a:schemeClr val="tx1"/>
                          </a:solidFill>
                          <a:effectLst/>
                          <a:latin typeface="+mn-lt"/>
                        </a:rPr>
                        <a:t> Solution Approval</a:t>
                      </a:r>
                      <a:endParaRPr lang="en-US" sz="700" b="0" i="0" u="none" strike="noStrike" dirty="0">
                        <a:solidFill>
                          <a:schemeClr val="tx1"/>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a:solidFill>
                            <a:schemeClr val="tx1"/>
                          </a:solidFill>
                          <a:effectLst/>
                          <a:latin typeface="+mn-lt"/>
                        </a:rPr>
                        <a:t>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smtClean="0">
                          <a:solidFill>
                            <a:schemeClr val="tx1"/>
                          </a:solidFill>
                          <a:effectLst/>
                          <a:latin typeface="+mn-lt"/>
                          <a:ea typeface="+mn-ea"/>
                          <a:cs typeface="+mn-cs"/>
                        </a:rPr>
                        <a:t>Unallocated</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700" b="0" i="0" u="none" strike="noStrike" dirty="0">
                          <a:solidFill>
                            <a:schemeClr val="tx1"/>
                          </a:solidFill>
                          <a:effectLst/>
                          <a:latin typeface="+mn-lt"/>
                        </a:rPr>
                        <a:t>Medium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a:solidFill>
                            <a:schemeClr val="tx1"/>
                          </a:solidFill>
                          <a:effectLst/>
                          <a:latin typeface="+mn-lt"/>
                        </a:rPr>
                        <a:t>DN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83395">
                <a:tc vMerge="1">
                  <a:txBody>
                    <a:bodyPr/>
                    <a:lstStyle/>
                    <a:p>
                      <a:pPr marL="0" algn="ctr" defTabSz="914400" rtl="0" eaLnBrk="1" fontAlgn="ctr" latinLnBrk="0" hangingPunct="1"/>
                      <a:endParaRPr lang="en-GB" sz="7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ctr"/>
                      <a:r>
                        <a:rPr lang="en-GB" sz="700" b="0" i="0" u="none" strike="noStrike" dirty="0">
                          <a:solidFill>
                            <a:schemeClr val="tx1"/>
                          </a:solidFill>
                          <a:effectLst/>
                          <a:latin typeface="+mn-lt"/>
                          <a:cs typeface="Calibri" panose="020F0502020204030204" pitchFamily="34" charset="0"/>
                        </a:rPr>
                        <a:t>4692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dirty="0">
                          <a:solidFill>
                            <a:schemeClr val="tx1"/>
                          </a:solidFill>
                          <a:effectLst/>
                          <a:latin typeface="+mn-lt"/>
                        </a:rPr>
                        <a:t>CSEPs: IGT and GT File Formats (CIN Files)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700" b="0" i="0" u="none" strike="noStrike" dirty="0" smtClean="0">
                          <a:solidFill>
                            <a:schemeClr val="tx1"/>
                          </a:solidFill>
                          <a:effectLst/>
                          <a:latin typeface="+mn-lt"/>
                        </a:rPr>
                        <a:t>Awaiting </a:t>
                      </a:r>
                      <a:r>
                        <a:rPr lang="en-US" sz="700" b="0" i="0" u="none" strike="noStrike" dirty="0" err="1" smtClean="0">
                          <a:solidFill>
                            <a:schemeClr val="tx1"/>
                          </a:solidFill>
                          <a:effectLst/>
                          <a:latin typeface="+mn-lt"/>
                        </a:rPr>
                        <a:t>ChMC</a:t>
                      </a:r>
                      <a:r>
                        <a:rPr lang="en-US" sz="700" b="0" i="0" u="none" strike="noStrike" dirty="0" smtClean="0">
                          <a:solidFill>
                            <a:schemeClr val="tx1"/>
                          </a:solidFill>
                          <a:effectLst/>
                          <a:latin typeface="+mn-lt"/>
                        </a:rPr>
                        <a:t> Solution Approval</a:t>
                      </a:r>
                      <a:endParaRPr lang="en-US" sz="700" b="0" i="0" u="none" strike="noStrike" dirty="0">
                        <a:solidFill>
                          <a:schemeClr val="tx1"/>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a:solidFill>
                            <a:schemeClr val="tx1"/>
                          </a:solidFill>
                          <a:effectLst/>
                          <a:latin typeface="+mn-lt"/>
                        </a:rPr>
                        <a:t>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smtClean="0">
                          <a:solidFill>
                            <a:schemeClr val="tx1"/>
                          </a:solidFill>
                          <a:effectLst/>
                          <a:latin typeface="+mn-lt"/>
                          <a:ea typeface="+mn-ea"/>
                          <a:cs typeface="+mn-cs"/>
                        </a:rPr>
                        <a:t>Unallocated</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700" b="0" i="0" u="none" strike="noStrike" dirty="0">
                          <a:solidFill>
                            <a:schemeClr val="tx1"/>
                          </a:solidFill>
                          <a:effectLst/>
                          <a:latin typeface="+mn-lt"/>
                        </a:rPr>
                        <a:t>Medium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dirty="0">
                          <a:solidFill>
                            <a:schemeClr val="tx1"/>
                          </a:solidFill>
                          <a:effectLst/>
                          <a:latin typeface="+mn-lt"/>
                        </a:rPr>
                        <a:t>DN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83395">
                <a:tc vMerge="1">
                  <a:txBody>
                    <a:bodyPr/>
                    <a:lstStyle/>
                    <a:p>
                      <a:pPr marL="0" algn="ctr" defTabSz="914400" rtl="0" eaLnBrk="1" fontAlgn="ctr" latinLnBrk="0" hangingPunct="1"/>
                      <a:endParaRPr lang="en-GB" sz="7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ctr"/>
                      <a:r>
                        <a:rPr lang="en-GB" sz="700" b="0" i="0" u="none" strike="noStrike" dirty="0">
                          <a:solidFill>
                            <a:schemeClr val="tx1"/>
                          </a:solidFill>
                          <a:effectLst/>
                          <a:latin typeface="+mn-lt"/>
                          <a:cs typeface="Calibri" panose="020F0502020204030204" pitchFamily="34" charset="0"/>
                        </a:rPr>
                        <a:t>4693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dirty="0">
                          <a:solidFill>
                            <a:schemeClr val="tx1"/>
                          </a:solidFill>
                          <a:effectLst/>
                          <a:latin typeface="+mn-lt"/>
                        </a:rPr>
                        <a:t>CSEPs: IGT and GT File Formats</a:t>
                      </a:r>
                      <a:br>
                        <a:rPr lang="en-GB" sz="700" b="0" i="0" u="none" strike="noStrike" dirty="0">
                          <a:solidFill>
                            <a:schemeClr val="tx1"/>
                          </a:solidFill>
                          <a:effectLst/>
                          <a:latin typeface="+mn-lt"/>
                        </a:rPr>
                      </a:br>
                      <a:r>
                        <a:rPr lang="en-GB" sz="700" b="0" i="0" u="none" strike="noStrike" dirty="0">
                          <a:solidFill>
                            <a:schemeClr val="tx1"/>
                          </a:solidFill>
                          <a:effectLst/>
                          <a:latin typeface="+mn-lt"/>
                        </a:rPr>
                        <a:t>Files Affected: CIC, CIR, CAI, CAO, DCI, DCO, CIN, CCN, CUN.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700" b="0" i="0" u="none" strike="noStrike" dirty="0" smtClean="0">
                          <a:solidFill>
                            <a:schemeClr val="tx1"/>
                          </a:solidFill>
                          <a:effectLst/>
                          <a:latin typeface="+mn-lt"/>
                        </a:rPr>
                        <a:t>Awaiting </a:t>
                      </a:r>
                      <a:r>
                        <a:rPr lang="en-US" sz="700" b="0" i="0" u="none" strike="noStrike" dirty="0" err="1" smtClean="0">
                          <a:solidFill>
                            <a:schemeClr val="tx1"/>
                          </a:solidFill>
                          <a:effectLst/>
                          <a:latin typeface="+mn-lt"/>
                        </a:rPr>
                        <a:t>ChMC</a:t>
                      </a:r>
                      <a:r>
                        <a:rPr lang="en-US" sz="700" b="0" i="0" u="none" strike="noStrike" dirty="0" smtClean="0">
                          <a:solidFill>
                            <a:schemeClr val="tx1"/>
                          </a:solidFill>
                          <a:effectLst/>
                          <a:latin typeface="+mn-lt"/>
                        </a:rPr>
                        <a:t> Solution Approval</a:t>
                      </a:r>
                      <a:endParaRPr lang="en-US" sz="700" b="0" i="0" u="none" strike="noStrike" dirty="0">
                        <a:solidFill>
                          <a:schemeClr val="tx1"/>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a:solidFill>
                            <a:schemeClr val="tx1"/>
                          </a:solidFill>
                          <a:effectLst/>
                          <a:latin typeface="+mn-lt"/>
                        </a:rPr>
                        <a:t>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smtClean="0">
                          <a:solidFill>
                            <a:schemeClr val="tx1"/>
                          </a:solidFill>
                          <a:effectLst/>
                          <a:latin typeface="+mn-lt"/>
                          <a:ea typeface="+mn-ea"/>
                          <a:cs typeface="+mn-cs"/>
                        </a:rPr>
                        <a:t>Unallocated</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700" b="0" i="0" u="none" strike="noStrike" dirty="0">
                          <a:solidFill>
                            <a:schemeClr val="tx1"/>
                          </a:solidFill>
                          <a:effectLst/>
                          <a:latin typeface="+mn-lt"/>
                        </a:rPr>
                        <a:t>High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dirty="0">
                          <a:solidFill>
                            <a:schemeClr val="tx1"/>
                          </a:solidFill>
                          <a:effectLst/>
                          <a:latin typeface="+mn-lt"/>
                        </a:rPr>
                        <a:t>DN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83395">
                <a:tc vMerge="1">
                  <a:txBody>
                    <a:bodyPr/>
                    <a:lstStyle/>
                    <a:p>
                      <a:pPr marL="0" algn="ctr" defTabSz="914400" rtl="0" eaLnBrk="1" fontAlgn="ctr" latinLnBrk="0" hangingPunct="1"/>
                      <a:endParaRPr lang="en-GB" sz="7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ctr"/>
                      <a:r>
                        <a:rPr lang="en-GB" sz="700" b="0" i="0" u="none" strike="noStrike" dirty="0">
                          <a:solidFill>
                            <a:schemeClr val="tx1"/>
                          </a:solidFill>
                          <a:effectLst/>
                          <a:latin typeface="+mn-lt"/>
                          <a:cs typeface="Calibri" panose="020F0502020204030204" pitchFamily="34" charset="0"/>
                        </a:rPr>
                        <a:t>4694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a:solidFill>
                            <a:schemeClr val="tx1"/>
                          </a:solidFill>
                          <a:effectLst/>
                          <a:latin typeface="+mn-lt"/>
                        </a:rPr>
                        <a:t>CSEPs: IGT and GT File Formats (Create new data validations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700" b="0" i="0" u="none" strike="noStrike" dirty="0" smtClean="0">
                          <a:solidFill>
                            <a:schemeClr val="tx1"/>
                          </a:solidFill>
                          <a:effectLst/>
                          <a:latin typeface="+mn-lt"/>
                        </a:rPr>
                        <a:t>Awaiting </a:t>
                      </a:r>
                      <a:r>
                        <a:rPr lang="en-US" sz="700" b="0" i="0" u="none" strike="noStrike" dirty="0" err="1" smtClean="0">
                          <a:solidFill>
                            <a:schemeClr val="tx1"/>
                          </a:solidFill>
                          <a:effectLst/>
                          <a:latin typeface="+mn-lt"/>
                        </a:rPr>
                        <a:t>ChMC</a:t>
                      </a:r>
                      <a:r>
                        <a:rPr lang="en-US" sz="700" b="0" i="0" u="none" strike="noStrike" dirty="0" smtClean="0">
                          <a:solidFill>
                            <a:schemeClr val="tx1"/>
                          </a:solidFill>
                          <a:effectLst/>
                          <a:latin typeface="+mn-lt"/>
                        </a:rPr>
                        <a:t> Solution Approval</a:t>
                      </a:r>
                      <a:endParaRPr lang="en-US" sz="700" b="0" i="0" u="none" strike="noStrike" dirty="0">
                        <a:solidFill>
                          <a:schemeClr val="tx1"/>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a:solidFill>
                            <a:schemeClr val="tx1"/>
                          </a:solidFill>
                          <a:effectLst/>
                          <a:latin typeface="+mn-lt"/>
                        </a:rPr>
                        <a:t>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smtClean="0">
                          <a:solidFill>
                            <a:schemeClr val="tx1"/>
                          </a:solidFill>
                          <a:effectLst/>
                          <a:latin typeface="+mn-lt"/>
                          <a:ea typeface="+mn-ea"/>
                          <a:cs typeface="+mn-cs"/>
                        </a:rPr>
                        <a:t>Unallocated</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700" b="0" i="0" u="none" strike="noStrike" dirty="0">
                          <a:solidFill>
                            <a:schemeClr val="tx1"/>
                          </a:solidFill>
                          <a:effectLst/>
                          <a:latin typeface="+mn-lt"/>
                        </a:rPr>
                        <a:t>High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dirty="0">
                          <a:solidFill>
                            <a:schemeClr val="tx1"/>
                          </a:solidFill>
                          <a:effectLst/>
                          <a:latin typeface="+mn-lt"/>
                        </a:rPr>
                        <a:t>DN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83395">
                <a:tc vMerge="1">
                  <a:txBody>
                    <a:bodyPr/>
                    <a:lstStyle/>
                    <a:p>
                      <a:pPr marL="0" algn="ctr" defTabSz="914400" rtl="0" eaLnBrk="1" fontAlgn="ctr" latinLnBrk="0" hangingPunct="1"/>
                      <a:endParaRPr lang="en-GB" sz="7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4777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ctr" latinLnBrk="0" hangingPunct="1"/>
                      <a:r>
                        <a:rPr lang="en-US" sz="700" b="0" i="0" u="none" strike="noStrike" kern="1200" dirty="0">
                          <a:solidFill>
                            <a:schemeClr val="tx1"/>
                          </a:solidFill>
                          <a:effectLst/>
                          <a:latin typeface="+mn-lt"/>
                          <a:ea typeface="+mn-ea"/>
                          <a:cs typeface="+mn-cs"/>
                        </a:rPr>
                        <a:t>Acceptance of Contact Details Updates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GB" sz="700" b="0" i="0" u="none" strike="noStrike" dirty="0" smtClean="0">
                          <a:solidFill>
                            <a:schemeClr val="tx1"/>
                          </a:solidFill>
                          <a:effectLst/>
                          <a:latin typeface="+mn-lt"/>
                        </a:rPr>
                        <a:t>A5a - Solution Development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GB" sz="700" b="0" i="0" u="none" strike="noStrike" kern="1200" dirty="0">
                          <a:solidFill>
                            <a:schemeClr val="tx1"/>
                          </a:solidFill>
                          <a:effectLst/>
                          <a:latin typeface="+mn-lt"/>
                          <a:ea typeface="+mn-ea"/>
                          <a:cs typeface="+mn-cs"/>
                        </a:rPr>
                        <a:t>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smtClean="0">
                          <a:solidFill>
                            <a:schemeClr val="tx1"/>
                          </a:solidFill>
                          <a:effectLst/>
                          <a:latin typeface="+mn-lt"/>
                          <a:ea typeface="+mn-ea"/>
                          <a:cs typeface="+mn-cs"/>
                        </a:rPr>
                        <a:t>Unallocated</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700" b="0" i="0" u="none" strike="noStrike" kern="1200" dirty="0" smtClean="0">
                          <a:solidFill>
                            <a:schemeClr val="tx1"/>
                          </a:solidFill>
                          <a:effectLst/>
                          <a:latin typeface="+mn-lt"/>
                          <a:ea typeface="+mn-ea"/>
                          <a:cs typeface="+mn-cs"/>
                        </a:rPr>
                        <a:t>Tbc</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GB" sz="700" b="0" i="1" u="none" strike="noStrike" kern="1200" dirty="0" smtClean="0">
                          <a:solidFill>
                            <a:schemeClr val="tx1"/>
                          </a:solidFill>
                          <a:effectLst/>
                          <a:latin typeface="+mn-lt"/>
                          <a:ea typeface="+mn-ea"/>
                          <a:cs typeface="+mn-cs"/>
                        </a:rPr>
                        <a:t>Shippers</a:t>
                      </a:r>
                      <a:endParaRPr lang="en-GB" sz="700" b="0" i="1"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83395">
                <a:tc vMerge="1">
                  <a:txBody>
                    <a:bodyPr/>
                    <a:lstStyle/>
                    <a:p>
                      <a:pPr marL="0" algn="ctr" defTabSz="914400" rtl="0" eaLnBrk="1" fontAlgn="ctr" latinLnBrk="0" hangingPunct="1"/>
                      <a:endParaRPr lang="en-GB" sz="7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algn="ctr" defTabSz="914400" rtl="0" eaLnBrk="1" fontAlgn="ctr" latinLnBrk="0" hangingPunct="1"/>
                      <a:r>
                        <a:rPr lang="en-GB" sz="700" b="0" i="0" u="none" strike="noStrike" kern="1200" dirty="0" smtClean="0">
                          <a:solidFill>
                            <a:schemeClr val="tx1"/>
                          </a:solidFill>
                          <a:effectLst/>
                          <a:latin typeface="+mn-lt"/>
                          <a:ea typeface="+mn-ea"/>
                          <a:cs typeface="+mn-cs"/>
                        </a:rPr>
                        <a:t>4674</a:t>
                      </a:r>
                      <a:endParaRPr lang="en-GB" sz="700" b="0" i="0" u="none" strike="noStrike" kern="1200" dirty="0">
                        <a:solidFill>
                          <a:schemeClr val="tx1"/>
                        </a:solidFill>
                        <a:effectLst/>
                        <a:latin typeface="+mn-lt"/>
                        <a:ea typeface="+mn-ea"/>
                        <a:cs typeface="+mn-cs"/>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914400" rtl="0" eaLnBrk="1" fontAlgn="ctr" latinLnBrk="0" hangingPunct="1"/>
                      <a:r>
                        <a:rPr lang="en-US" sz="700" b="0" i="0" u="none" strike="noStrike" kern="1200" dirty="0" smtClean="0">
                          <a:solidFill>
                            <a:schemeClr val="tx1"/>
                          </a:solidFill>
                          <a:effectLst/>
                          <a:latin typeface="+mn-lt"/>
                          <a:ea typeface="+mn-ea"/>
                          <a:cs typeface="+mn-cs"/>
                        </a:rPr>
                        <a:t>Corrective meter exchange</a:t>
                      </a:r>
                      <a:r>
                        <a:rPr lang="en-US" sz="700" b="0" i="0" u="none" strike="noStrike" kern="1200" baseline="0" dirty="0" smtClean="0">
                          <a:solidFill>
                            <a:schemeClr val="tx1"/>
                          </a:solidFill>
                          <a:effectLst/>
                          <a:latin typeface="+mn-lt"/>
                          <a:ea typeface="+mn-ea"/>
                          <a:cs typeface="+mn-cs"/>
                        </a:rPr>
                        <a:t> to be reflective on DES</a:t>
                      </a:r>
                      <a:endParaRPr lang="en-US" sz="700" b="0" i="0" u="none" strike="noStrike" kern="1200" dirty="0">
                        <a:solidFill>
                          <a:schemeClr val="tx1"/>
                        </a:solidFill>
                        <a:effectLst/>
                        <a:latin typeface="+mn-lt"/>
                        <a:ea typeface="+mn-ea"/>
                        <a:cs typeface="+mn-cs"/>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700" b="0" i="0" u="none" strike="noStrike" kern="1200" dirty="0" smtClean="0">
                          <a:solidFill>
                            <a:schemeClr val="tx1"/>
                          </a:solidFill>
                          <a:effectLst/>
                          <a:latin typeface="+mn-lt"/>
                          <a:ea typeface="+mn-ea"/>
                          <a:cs typeface="+mn-cs"/>
                        </a:rPr>
                        <a:t>A9 - Internal change progressing through capture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GB" sz="700" b="0" i="0" u="none" strike="noStrike" kern="1200" dirty="0" smtClean="0">
                          <a:solidFill>
                            <a:schemeClr val="tx1"/>
                          </a:solidFill>
                          <a:effectLst/>
                          <a:latin typeface="+mn-lt"/>
                          <a:ea typeface="+mn-ea"/>
                          <a:cs typeface="+mn-cs"/>
                        </a:rPr>
                        <a:t>32%</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smtClean="0">
                          <a:solidFill>
                            <a:schemeClr val="tx1"/>
                          </a:solidFill>
                          <a:effectLst/>
                          <a:latin typeface="+mn-lt"/>
                          <a:ea typeface="+mn-ea"/>
                          <a:cs typeface="+mn-cs"/>
                        </a:rPr>
                        <a:t>Unallocated</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700" b="0" i="0" u="none" strike="noStrike" kern="1200" dirty="0" smtClean="0">
                          <a:solidFill>
                            <a:schemeClr val="tx1"/>
                          </a:solidFill>
                          <a:effectLst/>
                          <a:latin typeface="+mn-lt"/>
                          <a:ea typeface="+mn-ea"/>
                          <a:cs typeface="+mn-cs"/>
                        </a:rPr>
                        <a:t>Medium</a:t>
                      </a:r>
                      <a:endParaRPr lang="en-GB" sz="700" b="0"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n-GB" sz="700" b="0" i="1" u="none" strike="noStrike" kern="1200" dirty="0" smtClean="0">
                          <a:solidFill>
                            <a:schemeClr val="tx1"/>
                          </a:solidFill>
                          <a:effectLst/>
                          <a:latin typeface="+mn-lt"/>
                          <a:ea typeface="+mn-ea"/>
                          <a:cs typeface="+mn-cs"/>
                        </a:rPr>
                        <a:t>Tbc</a:t>
                      </a:r>
                      <a:endParaRPr lang="en-GB" sz="700" b="0" i="1"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75000"/>
                      </a:schemeClr>
                    </a:solidFill>
                  </a:tcPr>
                </a:tc>
              </a:tr>
            </a:tbl>
          </a:graphicData>
        </a:graphic>
      </p:graphicFrame>
      <p:sp>
        <p:nvSpPr>
          <p:cNvPr id="6" name="Title 1">
            <a:extLst>
              <a:ext uri="{FF2B5EF4-FFF2-40B4-BE49-F238E27FC236}">
                <a16:creationId xmlns="" xmlns:a16="http://schemas.microsoft.com/office/drawing/2014/main" id="{AAB7F775-B62D-4B10-B2D6-35D8917FF020}"/>
              </a:ext>
            </a:extLst>
          </p:cNvPr>
          <p:cNvSpPr>
            <a:spLocks noGrp="1"/>
          </p:cNvSpPr>
          <p:nvPr>
            <p:ph type="title"/>
          </p:nvPr>
        </p:nvSpPr>
        <p:spPr>
          <a:xfrm>
            <a:off x="28329" y="101656"/>
            <a:ext cx="8688388" cy="525878"/>
          </a:xfrm>
        </p:spPr>
        <p:txBody>
          <a:bodyPr>
            <a:normAutofit/>
          </a:bodyPr>
          <a:lstStyle/>
          <a:p>
            <a:pPr algn="l"/>
            <a:r>
              <a:rPr lang="en-GB" sz="2000" dirty="0"/>
              <a:t>Change </a:t>
            </a:r>
            <a:r>
              <a:rPr lang="en-GB" sz="2000" dirty="0" smtClean="0"/>
              <a:t>Index – R&amp;N Unallocated External Impacting Changes  </a:t>
            </a:r>
            <a:endParaRPr lang="en-GB" sz="2000" dirty="0"/>
          </a:p>
        </p:txBody>
      </p:sp>
    </p:spTree>
    <p:extLst>
      <p:ext uri="{BB962C8B-B14F-4D97-AF65-F5344CB8AC3E}">
        <p14:creationId xmlns:p14="http://schemas.microsoft.com/office/powerpoint/2010/main" val="35641412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5. Major Release Update</a:t>
            </a:r>
            <a:endParaRPr lang="en-GB" dirty="0"/>
          </a:p>
        </p:txBody>
      </p:sp>
      <p:sp>
        <p:nvSpPr>
          <p:cNvPr id="3" name="Subtitle 2"/>
          <p:cNvSpPr>
            <a:spLocks noGrp="1"/>
          </p:cNvSpPr>
          <p:nvPr>
            <p:ph idx="1"/>
          </p:nvPr>
        </p:nvSpPr>
        <p:spPr/>
        <p:txBody>
          <a:bodyPr/>
          <a:lstStyle/>
          <a:p>
            <a:r>
              <a:rPr lang="en-GB" sz="1800" dirty="0" smtClean="0"/>
              <a:t>5a. Release 3</a:t>
            </a:r>
          </a:p>
          <a:p>
            <a:r>
              <a:rPr lang="en-GB" sz="1800" dirty="0" smtClean="0"/>
              <a:t>5b. June 19</a:t>
            </a:r>
          </a:p>
          <a:p>
            <a:r>
              <a:rPr lang="en-GB" sz="1800" dirty="0" smtClean="0"/>
              <a:t>5c. September 19 - EUC</a:t>
            </a:r>
          </a:p>
          <a:p>
            <a:endParaRPr lang="en-GB" dirty="0"/>
          </a:p>
        </p:txBody>
      </p:sp>
    </p:spTree>
    <p:extLst>
      <p:ext uri="{BB962C8B-B14F-4D97-AF65-F5344CB8AC3E}">
        <p14:creationId xmlns:p14="http://schemas.microsoft.com/office/powerpoint/2010/main" val="23053606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5a. Release 3 Update</a:t>
            </a:r>
            <a:endParaRPr lang="en-GB" dirty="0"/>
          </a:p>
        </p:txBody>
      </p:sp>
      <p:sp>
        <p:nvSpPr>
          <p:cNvPr id="3" name="Subtitle 2"/>
          <p:cNvSpPr>
            <a:spLocks noGrp="1"/>
          </p:cNvSpPr>
          <p:nvPr>
            <p:ph type="subTitle" idx="1"/>
          </p:nvPr>
        </p:nvSpPr>
        <p:spPr/>
        <p:txBody>
          <a:bodyPr/>
          <a:lstStyle/>
          <a:p>
            <a:r>
              <a:rPr lang="en-GB" dirty="0" smtClean="0"/>
              <a:t>January 21</a:t>
            </a:r>
            <a:r>
              <a:rPr lang="en-GB" baseline="30000" dirty="0" smtClean="0"/>
              <a:t>st</a:t>
            </a:r>
            <a:r>
              <a:rPr lang="en-GB" dirty="0" smtClean="0"/>
              <a:t> 2019</a:t>
            </a:r>
            <a:endParaRPr lang="en-GB" dirty="0"/>
          </a:p>
        </p:txBody>
      </p:sp>
    </p:spTree>
    <p:extLst>
      <p:ext uri="{BB962C8B-B14F-4D97-AF65-F5344CB8AC3E}">
        <p14:creationId xmlns:p14="http://schemas.microsoft.com/office/powerpoint/2010/main" val="39541801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p:cNvSpPr txBox="1">
            <a:spLocks/>
          </p:cNvSpPr>
          <p:nvPr/>
        </p:nvSpPr>
        <p:spPr>
          <a:xfrm>
            <a:off x="-684584" y="692696"/>
            <a:ext cx="8688388" cy="57606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endParaRPr lang="en-GB" dirty="0"/>
          </a:p>
        </p:txBody>
      </p:sp>
      <p:graphicFrame>
        <p:nvGraphicFramePr>
          <p:cNvPr id="20" name="Content Placeholder 3"/>
          <p:cNvGraphicFramePr>
            <a:graphicFrameLocks/>
          </p:cNvGraphicFramePr>
          <p:nvPr>
            <p:extLst>
              <p:ext uri="{D42A27DB-BD31-4B8C-83A1-F6EECF244321}">
                <p14:modId xmlns:p14="http://schemas.microsoft.com/office/powerpoint/2010/main" val="1283282018"/>
              </p:ext>
            </p:extLst>
          </p:nvPr>
        </p:nvGraphicFramePr>
        <p:xfrm>
          <a:off x="84130" y="411510"/>
          <a:ext cx="8952366" cy="4248271"/>
        </p:xfrm>
        <a:graphic>
          <a:graphicData uri="http://schemas.openxmlformats.org/drawingml/2006/table">
            <a:tbl>
              <a:tblPr firstRow="1" bandRow="1"/>
              <a:tblGrid>
                <a:gridCol w="1008111"/>
                <a:gridCol w="215602"/>
                <a:gridCol w="1901419"/>
                <a:gridCol w="2316691"/>
                <a:gridCol w="2316691"/>
                <a:gridCol w="1193852"/>
              </a:tblGrid>
              <a:tr h="274247">
                <a:tc rowSpan="2" grid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200" kern="1200" baseline="0" dirty="0" smtClean="0">
                          <a:solidFill>
                            <a:schemeClr val="tx1"/>
                          </a:solidFill>
                          <a:latin typeface="+mn-lt"/>
                          <a:ea typeface="+mn-ea"/>
                          <a:cs typeface="+mn-cs"/>
                        </a:rPr>
                        <a:t>4</a:t>
                      </a:r>
                      <a:r>
                        <a:rPr lang="en-GB" sz="1200" kern="1200" baseline="30000" dirty="0" smtClean="0">
                          <a:solidFill>
                            <a:schemeClr val="tx1"/>
                          </a:solidFill>
                          <a:latin typeface="+mn-lt"/>
                          <a:ea typeface="+mn-ea"/>
                          <a:cs typeface="+mn-cs"/>
                        </a:rPr>
                        <a:t>th</a:t>
                      </a:r>
                      <a:r>
                        <a:rPr lang="en-GB" sz="1200" kern="1200" baseline="0" dirty="0" smtClean="0">
                          <a:solidFill>
                            <a:schemeClr val="tx1"/>
                          </a:solidFill>
                          <a:latin typeface="+mn-lt"/>
                          <a:ea typeface="+mn-ea"/>
                          <a:cs typeface="+mn-cs"/>
                        </a:rPr>
                        <a:t> February</a:t>
                      </a:r>
                      <a:endParaRPr lang="en-GB" sz="1200" kern="1200" baseline="0" dirty="0">
                        <a:solidFill>
                          <a:schemeClr val="tx1"/>
                        </a:solidFill>
                        <a:latin typeface="+mn-lt"/>
                        <a:ea typeface="+mn-ea"/>
                        <a:cs typeface="+mn-cs"/>
                      </a:endParaRP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rowSpan="2" hMerge="1">
                  <a:txBody>
                    <a:bodyPr/>
                    <a:lstStyle/>
                    <a:p>
                      <a:endParaRPr lang="en-GB"/>
                    </a:p>
                  </a:txBody>
                  <a:tcPr/>
                </a:tc>
                <a:tc gridSpan="3">
                  <a:txBody>
                    <a:bodyPr/>
                    <a:lstStyle/>
                    <a:p>
                      <a:pPr algn="ctr"/>
                      <a:r>
                        <a:rPr lang="en-GB" sz="1200" b="1" dirty="0" smtClean="0">
                          <a:solidFill>
                            <a:schemeClr val="tx1"/>
                          </a:solidFill>
                          <a:latin typeface="+mn-lt"/>
                        </a:rPr>
                        <a:t>Overall</a:t>
                      </a:r>
                      <a:r>
                        <a:rPr lang="en-GB" sz="1200" b="1" baseline="0" dirty="0" smtClean="0">
                          <a:solidFill>
                            <a:schemeClr val="tx1"/>
                          </a:solidFill>
                          <a:latin typeface="+mn-lt"/>
                        </a:rPr>
                        <a:t> Project RAG Status</a:t>
                      </a:r>
                      <a:endParaRPr lang="en-GB" sz="1200" b="1" dirty="0">
                        <a:solidFill>
                          <a:schemeClr val="tx1"/>
                        </a:solidFill>
                        <a:latin typeface="+mn-lt"/>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hMerge="1">
                  <a:txBody>
                    <a:bodyPr/>
                    <a:lstStyle/>
                    <a:p>
                      <a:pPr algn="ctr"/>
                      <a:endParaRPr lang="en-GB" sz="1800" dirty="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pPr algn="ctr"/>
                      <a:endParaRPr lang="en-GB" sz="1600" dirty="0">
                        <a:solidFill>
                          <a:schemeClr val="tx1"/>
                        </a:solidFill>
                      </a:endParaRPr>
                    </a:p>
                  </a:txBody>
                  <a:tcPr marL="91435" marR="91435"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200" dirty="0" smtClean="0">
                          <a:solidFill>
                            <a:schemeClr val="tx1"/>
                          </a:solidFill>
                          <a:latin typeface="+mn-lt"/>
                        </a:rPr>
                        <a:t>G</a:t>
                      </a:r>
                      <a:endParaRPr lang="en-GB" sz="1200" dirty="0">
                        <a:solidFill>
                          <a:schemeClr val="tx1"/>
                        </a:solidFill>
                        <a:latin typeface="+mn-lt"/>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274247">
                <a:tc gridSpan="2" vMerge="1">
                  <a:txBody>
                    <a:bodyPr/>
                    <a:lstStyle/>
                    <a:p>
                      <a:pPr algn="ctr"/>
                      <a:endParaRPr lang="en-GB" sz="1800" dirty="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en-GB"/>
                    </a:p>
                  </a:txBody>
                  <a:tcPr/>
                </a:tc>
                <a:tc>
                  <a:txBody>
                    <a:bodyPr/>
                    <a:lstStyle/>
                    <a:p>
                      <a:pPr algn="ctr"/>
                      <a:r>
                        <a:rPr lang="en-GB" sz="1200" b="1" dirty="0" smtClean="0">
                          <a:solidFill>
                            <a:schemeClr val="tx1"/>
                          </a:solidFill>
                          <a:latin typeface="+mn-lt"/>
                        </a:rPr>
                        <a:t>Plan/Time</a:t>
                      </a:r>
                      <a:endParaRPr lang="en-GB" sz="1200" b="1" dirty="0">
                        <a:solidFill>
                          <a:schemeClr val="tx1"/>
                        </a:solidFill>
                        <a:latin typeface="+mn-lt"/>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dirty="0" smtClean="0">
                          <a:solidFill>
                            <a:schemeClr val="tx1"/>
                          </a:solidFill>
                          <a:latin typeface="+mn-lt"/>
                        </a:rPr>
                        <a:t>Risks and Issues</a:t>
                      </a:r>
                      <a:endParaRPr lang="en-GB" sz="1200" b="1" dirty="0">
                        <a:solidFill>
                          <a:schemeClr val="tx1"/>
                        </a:solidFill>
                        <a:latin typeface="+mn-lt"/>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dirty="0" smtClean="0">
                          <a:solidFill>
                            <a:schemeClr val="tx1"/>
                          </a:solidFill>
                          <a:latin typeface="+mn-lt"/>
                        </a:rPr>
                        <a:t>Cost</a:t>
                      </a:r>
                      <a:endParaRPr lang="en-GB" sz="1200" b="1" dirty="0">
                        <a:solidFill>
                          <a:schemeClr val="tx1"/>
                        </a:solidFill>
                        <a:latin typeface="+mn-lt"/>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dirty="0" smtClean="0">
                          <a:solidFill>
                            <a:schemeClr val="tx1"/>
                          </a:solidFill>
                          <a:latin typeface="+mn-lt"/>
                        </a:rPr>
                        <a:t>Resources</a:t>
                      </a:r>
                      <a:endParaRPr lang="en-GB" sz="1200" b="1" dirty="0">
                        <a:solidFill>
                          <a:schemeClr val="tx1"/>
                        </a:solidFill>
                        <a:latin typeface="+mn-lt"/>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r>
              <a:tr h="274247">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dirty="0" smtClean="0">
                          <a:solidFill>
                            <a:schemeClr val="tx1"/>
                          </a:solidFill>
                          <a:latin typeface="+mn-lt"/>
                        </a:rPr>
                        <a:t>RAG</a:t>
                      </a:r>
                      <a:r>
                        <a:rPr lang="en-GB" sz="1200" b="1" baseline="0" dirty="0" smtClean="0">
                          <a:solidFill>
                            <a:schemeClr val="tx1"/>
                          </a:solidFill>
                          <a:latin typeface="+mn-lt"/>
                        </a:rPr>
                        <a:t> Status</a:t>
                      </a:r>
                      <a:endParaRPr lang="en-GB" sz="1200" b="1" dirty="0">
                        <a:solidFill>
                          <a:schemeClr val="tx1"/>
                        </a:solidFill>
                        <a:latin typeface="+mn-lt"/>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hMerge="1">
                  <a:txBody>
                    <a:bodyPr/>
                    <a:lstStyle/>
                    <a:p>
                      <a:endParaRPr lang="en-GB"/>
                    </a:p>
                  </a:txBody>
                  <a:tcPr/>
                </a:tc>
                <a:tc>
                  <a:txBody>
                    <a:bodyPr/>
                    <a:lstStyle/>
                    <a:p>
                      <a:pPr algn="ctr"/>
                      <a:r>
                        <a:rPr lang="en-GB" sz="1200" b="1" dirty="0" smtClean="0">
                          <a:solidFill>
                            <a:schemeClr val="tx1"/>
                          </a:solidFill>
                          <a:latin typeface="+mn-lt"/>
                        </a:rPr>
                        <a:t>G</a:t>
                      </a:r>
                      <a:endParaRPr lang="en-GB" sz="1200" b="1" dirty="0">
                        <a:solidFill>
                          <a:schemeClr val="tx1"/>
                        </a:solidFill>
                        <a:latin typeface="+mn-lt"/>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r>
                        <a:rPr lang="en-GB" sz="1200" b="1" kern="1200" dirty="0" smtClean="0">
                          <a:solidFill>
                            <a:schemeClr val="tx1"/>
                          </a:solidFill>
                          <a:latin typeface="+mn-lt"/>
                          <a:ea typeface="+mn-ea"/>
                          <a:cs typeface="+mn-cs"/>
                        </a:rPr>
                        <a:t>A</a:t>
                      </a:r>
                      <a:endParaRPr lang="en-GB" sz="1200" b="1" kern="1200" dirty="0">
                        <a:solidFill>
                          <a:schemeClr val="tx1"/>
                        </a:solidFill>
                        <a:latin typeface="+mn-lt"/>
                        <a:ea typeface="+mn-ea"/>
                        <a:cs typeface="+mn-cs"/>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r>
                        <a:rPr lang="en-GB" sz="1200" b="1" kern="1200" dirty="0" smtClean="0">
                          <a:solidFill>
                            <a:schemeClr val="tx1"/>
                          </a:solidFill>
                          <a:latin typeface="+mn-lt"/>
                          <a:ea typeface="+mn-ea"/>
                          <a:cs typeface="+mn-cs"/>
                        </a:rPr>
                        <a:t>G</a:t>
                      </a:r>
                      <a:endParaRPr lang="en-GB" sz="1200" b="1" kern="1200" dirty="0">
                        <a:solidFill>
                          <a:schemeClr val="tx1"/>
                        </a:solidFill>
                        <a:latin typeface="+mn-lt"/>
                        <a:ea typeface="+mn-ea"/>
                        <a:cs typeface="+mn-cs"/>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r>
                        <a:rPr lang="en-GB" sz="1200" b="1" kern="1200" dirty="0" smtClean="0">
                          <a:solidFill>
                            <a:schemeClr val="tx1"/>
                          </a:solidFill>
                          <a:latin typeface="+mn-lt"/>
                          <a:ea typeface="+mn-ea"/>
                          <a:cs typeface="+mn-cs"/>
                        </a:rPr>
                        <a:t>G</a:t>
                      </a:r>
                      <a:endParaRPr lang="en-GB" sz="1200" b="1" kern="1200" dirty="0">
                        <a:solidFill>
                          <a:schemeClr val="tx1"/>
                        </a:solidFill>
                        <a:latin typeface="+mn-lt"/>
                        <a:ea typeface="+mn-ea"/>
                        <a:cs typeface="+mn-cs"/>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274247">
                <a:tc gridSpan="6">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dirty="0" smtClean="0">
                          <a:solidFill>
                            <a:schemeClr val="tx1"/>
                          </a:solidFill>
                          <a:latin typeface="+mn-lt"/>
                        </a:rPr>
                        <a:t>Status</a:t>
                      </a:r>
                      <a:r>
                        <a:rPr lang="en-GB" sz="1200" b="1" baseline="0" dirty="0" smtClean="0">
                          <a:solidFill>
                            <a:schemeClr val="tx1"/>
                          </a:solidFill>
                          <a:latin typeface="+mn-lt"/>
                        </a:rPr>
                        <a:t> Explanation</a:t>
                      </a: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hMerge="1">
                  <a:txBody>
                    <a:bodyPr/>
                    <a:lstStyle/>
                    <a:p>
                      <a:endParaRPr lang="en-GB"/>
                    </a:p>
                  </a:txBody>
                  <a:tcPr/>
                </a:tc>
                <a:tc hMerge="1">
                  <a:txBody>
                    <a:bodyPr/>
                    <a:lstStyle/>
                    <a:p>
                      <a:endParaRPr lang="en-GB"/>
                    </a:p>
                  </a:txBody>
                  <a:tcPr/>
                </a:tc>
                <a:tc hMerge="1">
                  <a:txBody>
                    <a:bodyPr/>
                    <a:lstStyle/>
                    <a:p>
                      <a:pPr algn="ctr"/>
                      <a:endParaRPr lang="en-GB" dirty="0"/>
                    </a:p>
                  </a:txBody>
                  <a:tcPr>
                    <a:solidFill>
                      <a:srgbClr val="FFC000"/>
                    </a:solidFill>
                  </a:tcPr>
                </a:tc>
                <a:tc hMerge="1">
                  <a:txBody>
                    <a:bodyPr/>
                    <a:lstStyle/>
                    <a:p>
                      <a:endParaRPr lang="en-GB"/>
                    </a:p>
                  </a:txBody>
                  <a:tcPr/>
                </a:tc>
                <a:tc hMerge="1">
                  <a:txBody>
                    <a:bodyPr/>
                    <a:lstStyle/>
                    <a:p>
                      <a:pPr marL="0" algn="ctr" defTabSz="457200" rtl="0" eaLnBrk="1" latinLnBrk="0" hangingPunct="1"/>
                      <a:endParaRPr lang="en-GB" sz="1800" kern="1200" dirty="0">
                        <a:solidFill>
                          <a:schemeClr val="dk1"/>
                        </a:solidFill>
                        <a:latin typeface="+mn-lt"/>
                        <a:ea typeface="+mn-ea"/>
                        <a:cs typeface="+mn-cs"/>
                      </a:endParaRPr>
                    </a:p>
                  </a:txBody>
                  <a:tcPr>
                    <a:solidFill>
                      <a:srgbClr val="92D050"/>
                    </a:solidFill>
                  </a:tcPr>
                </a:tc>
              </a:tr>
              <a:tr h="27693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baseline="0" dirty="0" smtClean="0">
                          <a:solidFill>
                            <a:schemeClr val="tx1"/>
                          </a:solidFill>
                          <a:latin typeface="+mn-lt"/>
                          <a:cs typeface="Arial" panose="020B0604020202020204" pitchFamily="34" charset="0"/>
                        </a:rPr>
                        <a:t>Objective</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5">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r>
                        <a:rPr kumimoji="0" lang="en-US" sz="950" b="0" i="0" u="none" strike="noStrike" kern="1200" cap="none" normalizeH="0" baseline="0" dirty="0" smtClean="0">
                          <a:ln>
                            <a:noFill/>
                          </a:ln>
                          <a:solidFill>
                            <a:schemeClr val="tx1"/>
                          </a:solidFill>
                          <a:effectLst/>
                          <a:latin typeface="+mn-lt"/>
                          <a:ea typeface="Verdana" pitchFamily="34" charset="0"/>
                          <a:cs typeface="Arial" panose="020B0604020202020204" pitchFamily="34" charset="0"/>
                        </a:rPr>
                        <a:t>Full project delivery of UK Link Future Release 3 Scope</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200" b="0" i="0" u="none" strike="noStrike" kern="1200" cap="none" normalizeH="0" baseline="0" dirty="0" smtClean="0">
                        <a:ln>
                          <a:noFill/>
                        </a:ln>
                        <a:solidFill>
                          <a:schemeClr val="tx1"/>
                        </a:solidFill>
                        <a:effectLst/>
                        <a:latin typeface="+mn-lt"/>
                        <a:ea typeface="Verdana" pitchFamily="34" charset="0"/>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r h="131722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kern="1200" baseline="0" dirty="0" smtClean="0">
                          <a:solidFill>
                            <a:schemeClr val="tx1"/>
                          </a:solidFill>
                          <a:latin typeface="+mn-lt"/>
                          <a:ea typeface="+mn-ea"/>
                          <a:cs typeface="Arial" panose="020B0604020202020204" pitchFamily="34" charset="0"/>
                        </a:rPr>
                        <a:t>Plan/Time</a:t>
                      </a:r>
                    </a:p>
                    <a:p>
                      <a:pPr algn="ctr"/>
                      <a:endParaRPr lang="en-GB" sz="1200" b="1" baseline="0" dirty="0" smtClean="0">
                        <a:solidFill>
                          <a:schemeClr val="tx1"/>
                        </a:solidFill>
                        <a:latin typeface="+mn-lt"/>
                        <a:cs typeface="Arial" panose="020B0604020202020204" pitchFamily="34" charset="0"/>
                      </a:endParaRP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5">
                  <a:txBody>
                    <a:bodyPr/>
                    <a:lstStyle/>
                    <a:p>
                      <a:pPr marL="171450" lvl="0" indent="-171450">
                        <a:buFont typeface="Arial" panose="020B0604020202020204" pitchFamily="34" charset="0"/>
                        <a:buChar char="•"/>
                      </a:pPr>
                      <a:r>
                        <a:rPr lang="en-GB" sz="800" kern="1200" baseline="0" dirty="0" smtClean="0">
                          <a:solidFill>
                            <a:schemeClr val="tx1"/>
                          </a:solidFill>
                          <a:latin typeface="+mn-lt"/>
                          <a:ea typeface="+mn-ea"/>
                          <a:cs typeface="Arial" panose="020B0604020202020204" pitchFamily="34" charset="0"/>
                        </a:rPr>
                        <a:t>The progress against each track is as below:-</a:t>
                      </a:r>
                    </a:p>
                    <a:p>
                      <a:pPr marL="628650" lvl="1" indent="-171450">
                        <a:buFont typeface="Arial" panose="020B0604020202020204" pitchFamily="34" charset="0"/>
                        <a:buChar char="•"/>
                      </a:pPr>
                      <a:r>
                        <a:rPr lang="en-GB" sz="800" kern="1200" baseline="0" dirty="0" smtClean="0">
                          <a:solidFill>
                            <a:schemeClr val="tx1"/>
                          </a:solidFill>
                          <a:latin typeface="+mn-lt"/>
                          <a:ea typeface="+mn-ea"/>
                          <a:cs typeface="Arial" panose="020B0604020202020204" pitchFamily="34" charset="0"/>
                        </a:rPr>
                        <a:t>Track 1 (13 Changes)</a:t>
                      </a:r>
                    </a:p>
                    <a:p>
                      <a:pPr marL="1085850" lvl="2" indent="-171450">
                        <a:buFont typeface="Arial" panose="020B0604020202020204" pitchFamily="34" charset="0"/>
                        <a:buChar char="•"/>
                      </a:pPr>
                      <a:r>
                        <a:rPr lang="en-GB" sz="800" kern="1200" baseline="0" dirty="0" smtClean="0">
                          <a:solidFill>
                            <a:schemeClr val="tx1"/>
                          </a:solidFill>
                          <a:latin typeface="+mn-lt"/>
                          <a:ea typeface="+mn-ea"/>
                          <a:cs typeface="Arial" panose="020B0604020202020204" pitchFamily="34" charset="0"/>
                        </a:rPr>
                        <a:t>PIS Period officially closed and handed to IS Operations team</a:t>
                      </a:r>
                    </a:p>
                    <a:p>
                      <a:pPr marL="1085850" lvl="2" indent="-171450">
                        <a:buFont typeface="Arial" panose="020B0604020202020204" pitchFamily="34" charset="0"/>
                        <a:buChar char="•"/>
                      </a:pPr>
                      <a:r>
                        <a:rPr lang="en-GB" sz="800" kern="1200" baseline="0" dirty="0" smtClean="0">
                          <a:solidFill>
                            <a:schemeClr val="tx1"/>
                          </a:solidFill>
                          <a:latin typeface="+mn-lt"/>
                          <a:ea typeface="+mn-ea"/>
                          <a:cs typeface="Arial" panose="020B0604020202020204" pitchFamily="34" charset="0"/>
                        </a:rPr>
                        <a:t>Overall closure report to be issued to </a:t>
                      </a:r>
                      <a:r>
                        <a:rPr lang="en-GB" sz="800" kern="1200" baseline="0" dirty="0" err="1" smtClean="0">
                          <a:solidFill>
                            <a:schemeClr val="tx1"/>
                          </a:solidFill>
                          <a:latin typeface="+mn-lt"/>
                          <a:ea typeface="+mn-ea"/>
                          <a:cs typeface="Arial" panose="020B0604020202020204" pitchFamily="34" charset="0"/>
                        </a:rPr>
                        <a:t>ChMC</a:t>
                      </a:r>
                      <a:r>
                        <a:rPr lang="en-GB" sz="800" kern="1200" baseline="0" dirty="0" smtClean="0">
                          <a:solidFill>
                            <a:schemeClr val="tx1"/>
                          </a:solidFill>
                          <a:latin typeface="+mn-lt"/>
                          <a:ea typeface="+mn-ea"/>
                          <a:cs typeface="Arial" panose="020B0604020202020204" pitchFamily="34" charset="0"/>
                        </a:rPr>
                        <a:t> following completion of Track 2 </a:t>
                      </a:r>
                    </a:p>
                    <a:p>
                      <a:pPr marL="914400" lvl="2" indent="0">
                        <a:buFont typeface="Arial" panose="020B0604020202020204" pitchFamily="34" charset="0"/>
                        <a:buNone/>
                      </a:pPr>
                      <a:endParaRPr lang="en-GB" sz="800" kern="1200" baseline="0" dirty="0" smtClean="0">
                        <a:solidFill>
                          <a:schemeClr val="tx1"/>
                        </a:solidFill>
                        <a:latin typeface="+mn-lt"/>
                        <a:ea typeface="+mn-ea"/>
                        <a:cs typeface="Arial" panose="020B0604020202020204" pitchFamily="34" charset="0"/>
                      </a:endParaRPr>
                    </a:p>
                    <a:p>
                      <a:pPr marL="628650" lvl="1" indent="-171450">
                        <a:buFont typeface="Arial" panose="020B0604020202020204" pitchFamily="34" charset="0"/>
                        <a:buChar char="•"/>
                      </a:pPr>
                      <a:r>
                        <a:rPr lang="en-GB" sz="800" kern="1200" baseline="0" dirty="0" smtClean="0">
                          <a:solidFill>
                            <a:schemeClr val="tx1"/>
                          </a:solidFill>
                          <a:latin typeface="+mn-lt"/>
                          <a:ea typeface="+mn-ea"/>
                          <a:cs typeface="Arial" panose="020B0604020202020204" pitchFamily="34" charset="0"/>
                        </a:rPr>
                        <a:t>Track 2 (XRN 4454 Cadent/ NG)</a:t>
                      </a:r>
                    </a:p>
                    <a:p>
                      <a:pPr marL="1085850" lvl="2" indent="-171450">
                        <a:buFont typeface="Arial" panose="020B0604020202020204" pitchFamily="34" charset="0"/>
                        <a:buChar char="•"/>
                      </a:pPr>
                      <a:r>
                        <a:rPr lang="en-GB" sz="800" kern="1200" baseline="0" dirty="0" smtClean="0">
                          <a:solidFill>
                            <a:schemeClr val="tx1"/>
                          </a:solidFill>
                          <a:latin typeface="+mn-lt"/>
                          <a:ea typeface="+mn-ea"/>
                          <a:cs typeface="Arial" panose="020B0604020202020204" pitchFamily="34" charset="0"/>
                        </a:rPr>
                        <a:t>All testing phases complete </a:t>
                      </a:r>
                    </a:p>
                    <a:p>
                      <a:pPr marL="1085850" lvl="2" indent="-171450">
                        <a:buFont typeface="Arial" panose="020B0604020202020204" pitchFamily="34" charset="0"/>
                        <a:buChar char="•"/>
                      </a:pPr>
                      <a:r>
                        <a:rPr lang="en-GB" sz="800" kern="1200" baseline="0" dirty="0" smtClean="0">
                          <a:solidFill>
                            <a:schemeClr val="tx1"/>
                          </a:solidFill>
                          <a:latin typeface="+mn-lt"/>
                          <a:ea typeface="+mn-ea"/>
                          <a:cs typeface="Arial" panose="020B0604020202020204" pitchFamily="34" charset="0"/>
                        </a:rPr>
                        <a:t>IDR Successfully completed  on 23</a:t>
                      </a:r>
                      <a:r>
                        <a:rPr lang="en-GB" sz="800" kern="1200" baseline="30000" dirty="0" smtClean="0">
                          <a:solidFill>
                            <a:schemeClr val="tx1"/>
                          </a:solidFill>
                          <a:latin typeface="+mn-lt"/>
                          <a:ea typeface="+mn-ea"/>
                          <a:cs typeface="Arial" panose="020B0604020202020204" pitchFamily="34" charset="0"/>
                        </a:rPr>
                        <a:t>rd</a:t>
                      </a:r>
                      <a:r>
                        <a:rPr lang="en-GB" sz="800" kern="1200" baseline="0" dirty="0" smtClean="0">
                          <a:solidFill>
                            <a:schemeClr val="tx1"/>
                          </a:solidFill>
                          <a:latin typeface="+mn-lt"/>
                          <a:ea typeface="+mn-ea"/>
                          <a:cs typeface="Arial" panose="020B0604020202020204" pitchFamily="34" charset="0"/>
                        </a:rPr>
                        <a:t>/24</a:t>
                      </a:r>
                      <a:r>
                        <a:rPr lang="en-GB" sz="800" kern="1200" baseline="30000" dirty="0" smtClean="0">
                          <a:solidFill>
                            <a:schemeClr val="tx1"/>
                          </a:solidFill>
                          <a:latin typeface="+mn-lt"/>
                          <a:ea typeface="+mn-ea"/>
                          <a:cs typeface="Arial" panose="020B0604020202020204" pitchFamily="34" charset="0"/>
                        </a:rPr>
                        <a:t>th</a:t>
                      </a:r>
                      <a:r>
                        <a:rPr lang="en-GB" sz="800" kern="1200" baseline="0" dirty="0" smtClean="0">
                          <a:solidFill>
                            <a:schemeClr val="tx1"/>
                          </a:solidFill>
                          <a:latin typeface="+mn-lt"/>
                          <a:ea typeface="+mn-ea"/>
                          <a:cs typeface="Arial" panose="020B0604020202020204" pitchFamily="34" charset="0"/>
                        </a:rPr>
                        <a:t>  January </a:t>
                      </a:r>
                    </a:p>
                    <a:p>
                      <a:pPr marL="1085850" lvl="2" indent="-171450">
                        <a:buFont typeface="Arial" panose="020B0604020202020204" pitchFamily="34" charset="0"/>
                        <a:buChar char="•"/>
                      </a:pPr>
                      <a:r>
                        <a:rPr lang="en-GB" sz="800" kern="1200" baseline="0" dirty="0" smtClean="0">
                          <a:solidFill>
                            <a:schemeClr val="tx1"/>
                          </a:solidFill>
                          <a:latin typeface="+mn-lt"/>
                          <a:ea typeface="+mn-ea"/>
                          <a:cs typeface="Arial" panose="020B0604020202020204" pitchFamily="34" charset="0"/>
                        </a:rPr>
                        <a:t>Cutover to commence 1</a:t>
                      </a:r>
                      <a:r>
                        <a:rPr lang="en-GB" sz="800" kern="1200" baseline="30000" dirty="0" smtClean="0">
                          <a:solidFill>
                            <a:schemeClr val="tx1"/>
                          </a:solidFill>
                          <a:latin typeface="+mn-lt"/>
                          <a:ea typeface="+mn-ea"/>
                          <a:cs typeface="Arial" panose="020B0604020202020204" pitchFamily="34" charset="0"/>
                        </a:rPr>
                        <a:t>st</a:t>
                      </a:r>
                      <a:r>
                        <a:rPr lang="en-GB" sz="800" kern="1200" baseline="0" dirty="0" smtClean="0">
                          <a:solidFill>
                            <a:schemeClr val="tx1"/>
                          </a:solidFill>
                          <a:latin typeface="+mn-lt"/>
                          <a:ea typeface="+mn-ea"/>
                          <a:cs typeface="Arial" panose="020B0604020202020204" pitchFamily="34" charset="0"/>
                        </a:rPr>
                        <a:t> February over weekend period. Successful completion to be confirmed at DSG on 4</a:t>
                      </a:r>
                      <a:r>
                        <a:rPr lang="en-GB" sz="800" kern="1200" baseline="30000" dirty="0" smtClean="0">
                          <a:solidFill>
                            <a:schemeClr val="tx1"/>
                          </a:solidFill>
                          <a:latin typeface="+mn-lt"/>
                          <a:ea typeface="+mn-ea"/>
                          <a:cs typeface="Arial" panose="020B0604020202020204" pitchFamily="34" charset="0"/>
                        </a:rPr>
                        <a:t>th</a:t>
                      </a:r>
                      <a:r>
                        <a:rPr lang="en-GB" sz="800" kern="1200" baseline="0" dirty="0" smtClean="0">
                          <a:solidFill>
                            <a:schemeClr val="tx1"/>
                          </a:solidFill>
                          <a:latin typeface="+mn-lt"/>
                          <a:ea typeface="+mn-ea"/>
                          <a:cs typeface="Arial" panose="020B0604020202020204" pitchFamily="34" charset="0"/>
                        </a:rPr>
                        <a:t> Feb</a:t>
                      </a:r>
                    </a:p>
                    <a:p>
                      <a:pPr marL="1085850" lvl="2" indent="-171450">
                        <a:buFont typeface="Arial" panose="020B0604020202020204" pitchFamily="34" charset="0"/>
                        <a:buChar char="•"/>
                      </a:pPr>
                      <a:r>
                        <a:rPr lang="en-GB" sz="800" kern="1200" baseline="0" dirty="0" smtClean="0">
                          <a:solidFill>
                            <a:schemeClr val="tx1"/>
                          </a:solidFill>
                          <a:latin typeface="+mn-lt"/>
                          <a:ea typeface="+mn-ea"/>
                          <a:cs typeface="Arial" panose="020B0604020202020204" pitchFamily="34" charset="0"/>
                        </a:rPr>
                        <a:t>PIS to commence from 4</a:t>
                      </a:r>
                      <a:r>
                        <a:rPr lang="en-GB" sz="800" kern="1200" baseline="30000" dirty="0" smtClean="0">
                          <a:solidFill>
                            <a:schemeClr val="tx1"/>
                          </a:solidFill>
                          <a:latin typeface="+mn-lt"/>
                          <a:ea typeface="+mn-ea"/>
                          <a:cs typeface="Arial" panose="020B0604020202020204" pitchFamily="34" charset="0"/>
                        </a:rPr>
                        <a:t>th</a:t>
                      </a:r>
                      <a:r>
                        <a:rPr lang="en-GB" sz="800" kern="1200" baseline="0" dirty="0" smtClean="0">
                          <a:solidFill>
                            <a:schemeClr val="tx1"/>
                          </a:solidFill>
                          <a:latin typeface="+mn-lt"/>
                          <a:ea typeface="+mn-ea"/>
                          <a:cs typeface="Arial" panose="020B0604020202020204" pitchFamily="34" charset="0"/>
                        </a:rPr>
                        <a:t> February</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buFont typeface="Arial" panose="020B0604020202020204" pitchFamily="34" charset="0"/>
                        <a:buNone/>
                      </a:pPr>
                      <a:endParaRPr lang="en-GB" sz="1100" kern="1200" baseline="0" dirty="0" smtClean="0">
                        <a:solidFill>
                          <a:schemeClr val="tx1"/>
                        </a:solidFill>
                        <a:latin typeface="+mn-lt"/>
                        <a:ea typeface="+mn-ea"/>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r h="64807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baseline="0" dirty="0" smtClean="0">
                          <a:solidFill>
                            <a:schemeClr val="tx1"/>
                          </a:solidFill>
                          <a:latin typeface="+mn-lt"/>
                          <a:cs typeface="Arial" panose="020B0604020202020204" pitchFamily="34" charset="0"/>
                        </a:rPr>
                        <a:t>Risks and Issues</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5">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800" b="0" i="0" u="none" strike="noStrike" cap="none" normalizeH="0" baseline="0" dirty="0" smtClean="0">
                          <a:ln>
                            <a:noFill/>
                          </a:ln>
                          <a:solidFill>
                            <a:schemeClr val="tx1"/>
                          </a:solidFill>
                          <a:effectLst/>
                          <a:latin typeface="+mn-lt"/>
                          <a:ea typeface="Verdana" pitchFamily="34" charset="0"/>
                          <a:cs typeface="Arial" panose="020B0604020202020204" pitchFamily="34" charset="0"/>
                        </a:rPr>
                        <a:t>Issue against XRN 4534 RGMA Validation Rules</a:t>
                      </a:r>
                    </a:p>
                    <a:p>
                      <a:pPr marL="628650" marR="0" lvl="1"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800" b="0" i="0" u="none" strike="noStrike" cap="none" normalizeH="0" baseline="0" dirty="0" smtClean="0">
                          <a:ln>
                            <a:noFill/>
                          </a:ln>
                          <a:solidFill>
                            <a:schemeClr val="tx1"/>
                          </a:solidFill>
                          <a:effectLst/>
                          <a:latin typeface="+mn-lt"/>
                          <a:ea typeface="Verdana" pitchFamily="34" charset="0"/>
                          <a:cs typeface="Arial" panose="020B0604020202020204" pitchFamily="34" charset="0"/>
                        </a:rPr>
                        <a:t>Production defects now resolved by production operations team</a:t>
                      </a:r>
                    </a:p>
                    <a:p>
                      <a:pPr marL="628650" marR="0" lvl="1"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800" b="0" i="0" u="none" strike="noStrike" cap="none" normalizeH="0" baseline="0" dirty="0" smtClean="0">
                          <a:ln>
                            <a:noFill/>
                          </a:ln>
                          <a:solidFill>
                            <a:schemeClr val="tx1"/>
                          </a:solidFill>
                          <a:effectLst/>
                          <a:latin typeface="+mn-lt"/>
                          <a:ea typeface="Verdana" pitchFamily="34" charset="0"/>
                          <a:cs typeface="Arial" panose="020B0604020202020204" pitchFamily="34" charset="0"/>
                        </a:rPr>
                        <a:t>AT in progress and due to complete by 8</a:t>
                      </a:r>
                      <a:r>
                        <a:rPr kumimoji="0" lang="en-US" sz="800" b="0" i="0" u="none" strike="noStrike" cap="none" normalizeH="0" baseline="30000" dirty="0" smtClean="0">
                          <a:ln>
                            <a:noFill/>
                          </a:ln>
                          <a:solidFill>
                            <a:schemeClr val="tx1"/>
                          </a:solidFill>
                          <a:effectLst/>
                          <a:latin typeface="+mn-lt"/>
                          <a:ea typeface="Verdana" pitchFamily="34" charset="0"/>
                          <a:cs typeface="Arial" panose="020B0604020202020204" pitchFamily="34" charset="0"/>
                        </a:rPr>
                        <a:t>th</a:t>
                      </a:r>
                      <a:r>
                        <a:rPr kumimoji="0" lang="en-US" sz="800" b="0" i="0" u="none" strike="noStrike" cap="none" normalizeH="0" baseline="0" dirty="0" smtClean="0">
                          <a:ln>
                            <a:noFill/>
                          </a:ln>
                          <a:solidFill>
                            <a:schemeClr val="tx1"/>
                          </a:solidFill>
                          <a:effectLst/>
                          <a:latin typeface="+mn-lt"/>
                          <a:ea typeface="Verdana" pitchFamily="34" charset="0"/>
                          <a:cs typeface="Arial" panose="020B0604020202020204" pitchFamily="34" charset="0"/>
                        </a:rPr>
                        <a:t> Feb  with RT to commence this week</a:t>
                      </a:r>
                    </a:p>
                    <a:p>
                      <a:pPr marL="628650" marR="0" lvl="1"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800" b="0" i="0" u="none" strike="noStrike" cap="none" normalizeH="0" baseline="0" dirty="0" smtClean="0">
                          <a:ln>
                            <a:noFill/>
                          </a:ln>
                          <a:solidFill>
                            <a:schemeClr val="tx1"/>
                          </a:solidFill>
                          <a:effectLst/>
                          <a:latin typeface="+mn-lt"/>
                          <a:ea typeface="Verdana" pitchFamily="34" charset="0"/>
                          <a:cs typeface="Arial" panose="020B0604020202020204" pitchFamily="34" charset="0"/>
                        </a:rPr>
                        <a:t>Further progress to be provided in February to </a:t>
                      </a:r>
                      <a:r>
                        <a:rPr kumimoji="0" lang="en-US" sz="800" b="0" i="0" u="none" strike="noStrike" cap="none" normalizeH="0" baseline="0" dirty="0" err="1" smtClean="0">
                          <a:ln>
                            <a:noFill/>
                          </a:ln>
                          <a:solidFill>
                            <a:schemeClr val="tx1"/>
                          </a:solidFill>
                          <a:effectLst/>
                          <a:latin typeface="+mn-lt"/>
                          <a:ea typeface="Verdana" pitchFamily="34" charset="0"/>
                          <a:cs typeface="Arial" panose="020B0604020202020204" pitchFamily="34" charset="0"/>
                        </a:rPr>
                        <a:t>ChMC</a:t>
                      </a:r>
                      <a:r>
                        <a:rPr kumimoji="0" lang="en-US" sz="800" b="0" i="0" u="none" strike="noStrike" cap="none" normalizeH="0" baseline="0" dirty="0" smtClean="0">
                          <a:ln>
                            <a:noFill/>
                          </a:ln>
                          <a:solidFill>
                            <a:schemeClr val="tx1"/>
                          </a:solidFill>
                          <a:effectLst/>
                          <a:latin typeface="+mn-lt"/>
                          <a:ea typeface="Verdana" pitchFamily="34" charset="0"/>
                          <a:cs typeface="Arial" panose="020B0604020202020204" pitchFamily="34" charset="0"/>
                        </a:rPr>
                        <a:t> members </a:t>
                      </a:r>
                    </a:p>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800" b="0" i="0" u="none" strike="noStrike" cap="none" normalizeH="0" baseline="0" dirty="0" smtClean="0">
                          <a:ln>
                            <a:noFill/>
                          </a:ln>
                          <a:solidFill>
                            <a:schemeClr val="tx1"/>
                          </a:solidFill>
                          <a:effectLst/>
                          <a:latin typeface="+mn-lt"/>
                          <a:ea typeface="Verdana" pitchFamily="34" charset="0"/>
                          <a:cs typeface="Arial" panose="020B0604020202020204" pitchFamily="34" charset="0"/>
                        </a:rPr>
                        <a:t>Next step</a:t>
                      </a:r>
                    </a:p>
                    <a:p>
                      <a:pPr marL="628650" marR="0" lvl="1"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800" b="0" i="0" u="none" strike="noStrike" cap="none" normalizeH="0" baseline="0" dirty="0" smtClean="0">
                          <a:ln>
                            <a:noFill/>
                          </a:ln>
                          <a:solidFill>
                            <a:schemeClr val="tx1"/>
                          </a:solidFill>
                          <a:effectLst/>
                          <a:latin typeface="+mn-lt"/>
                          <a:ea typeface="Verdana" pitchFamily="34" charset="0"/>
                          <a:cs typeface="Arial" panose="020B0604020202020204" pitchFamily="34" charset="0"/>
                        </a:rPr>
                        <a:t>Continue with AT and RT, monitor level of risk and provide further update to </a:t>
                      </a:r>
                      <a:r>
                        <a:rPr kumimoji="0" lang="en-US" sz="800" b="0" i="0" u="none" strike="noStrike" cap="none" normalizeH="0" baseline="0" dirty="0" err="1" smtClean="0">
                          <a:ln>
                            <a:noFill/>
                          </a:ln>
                          <a:solidFill>
                            <a:schemeClr val="tx1"/>
                          </a:solidFill>
                          <a:effectLst/>
                          <a:latin typeface="+mn-lt"/>
                          <a:ea typeface="Verdana" pitchFamily="34" charset="0"/>
                          <a:cs typeface="Arial" panose="020B0604020202020204" pitchFamily="34" charset="0"/>
                        </a:rPr>
                        <a:t>ChMC</a:t>
                      </a:r>
                      <a:r>
                        <a:rPr kumimoji="0" lang="en-US" sz="800" b="0" i="0" u="none" strike="noStrike" cap="none" normalizeH="0" baseline="0" dirty="0" smtClean="0">
                          <a:ln>
                            <a:noFill/>
                          </a:ln>
                          <a:solidFill>
                            <a:schemeClr val="tx1"/>
                          </a:solidFill>
                          <a:effectLst/>
                          <a:latin typeface="+mn-lt"/>
                          <a:ea typeface="Verdana" pitchFamily="34" charset="0"/>
                          <a:cs typeface="Arial" panose="020B0604020202020204" pitchFamily="34" charset="0"/>
                        </a:rPr>
                        <a:t> members in February </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endParaRPr kumimoji="0" lang="en-US" sz="1100" b="0" i="0" u="none" strike="noStrike" cap="none" normalizeH="0" baseline="0" dirty="0" smtClean="0">
                        <a:ln>
                          <a:noFill/>
                        </a:ln>
                        <a:solidFill>
                          <a:schemeClr val="tx1"/>
                        </a:solidFill>
                        <a:effectLst/>
                        <a:latin typeface="+mn-lt"/>
                        <a:ea typeface="Verdana" pitchFamily="34" charset="0"/>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r h="24997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baseline="0" dirty="0" smtClean="0">
                          <a:solidFill>
                            <a:schemeClr val="tx1"/>
                          </a:solidFill>
                          <a:latin typeface="+mn-lt"/>
                          <a:cs typeface="Arial" panose="020B0604020202020204" pitchFamily="34" charset="0"/>
                        </a:rPr>
                        <a:t>Cost</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5">
                  <a:txBody>
                    <a:bodyPr/>
                    <a:lstStyle/>
                    <a:p>
                      <a:pPr marL="171450" indent="-171450">
                        <a:buFont typeface="Arial" panose="020B0604020202020204" pitchFamily="34" charset="0"/>
                        <a:buChar char="•"/>
                      </a:pPr>
                      <a:r>
                        <a:rPr lang="en-GB" sz="800" kern="1200" baseline="0" dirty="0" smtClean="0">
                          <a:solidFill>
                            <a:schemeClr val="tx1"/>
                          </a:solidFill>
                          <a:effectLst/>
                          <a:latin typeface="+mn-lt"/>
                          <a:ea typeface="+mn-ea"/>
                          <a:cs typeface="Arial" panose="020B0604020202020204" pitchFamily="34" charset="0"/>
                        </a:rPr>
                        <a:t>Full Delivery costs approved at ChMC in April 2018. Revision to accommodate XRN4454 (Cadent) delivery approved at December </a:t>
                      </a:r>
                      <a:r>
                        <a:rPr lang="en-GB" sz="800" kern="1200" baseline="0" dirty="0" err="1" smtClean="0">
                          <a:solidFill>
                            <a:schemeClr val="tx1"/>
                          </a:solidFill>
                          <a:effectLst/>
                          <a:latin typeface="+mn-lt"/>
                          <a:ea typeface="+mn-ea"/>
                          <a:cs typeface="Arial" panose="020B0604020202020204" pitchFamily="34" charset="0"/>
                        </a:rPr>
                        <a:t>ChMC</a:t>
                      </a:r>
                      <a:r>
                        <a:rPr lang="en-GB" sz="800" kern="1200" baseline="0" dirty="0" smtClean="0">
                          <a:solidFill>
                            <a:schemeClr val="tx1"/>
                          </a:solidFill>
                          <a:effectLst/>
                          <a:latin typeface="+mn-lt"/>
                          <a:ea typeface="+mn-ea"/>
                          <a:cs typeface="Arial" panose="020B0604020202020204" pitchFamily="34" charset="0"/>
                        </a:rPr>
                        <a:t>.</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indent="-171450">
                        <a:buFont typeface="Arial" panose="020B0604020202020204" pitchFamily="34" charset="0"/>
                        <a:buChar char="•"/>
                      </a:pPr>
                      <a:endParaRPr lang="en-GB" sz="1100" kern="1200" baseline="0" dirty="0" smtClean="0">
                        <a:solidFill>
                          <a:schemeClr val="tx1"/>
                        </a:solidFill>
                        <a:effectLst/>
                        <a:latin typeface="+mn-lt"/>
                        <a:ea typeface="+mn-ea"/>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r h="459992">
                <a:tc>
                  <a:txBody>
                    <a:bodyPr/>
                    <a:lstStyle/>
                    <a:p>
                      <a:pPr algn="ctr"/>
                      <a:r>
                        <a:rPr lang="en-GB" sz="1200" b="1" baseline="0" dirty="0" smtClean="0">
                          <a:solidFill>
                            <a:schemeClr val="tx1"/>
                          </a:solidFill>
                          <a:latin typeface="+mn-lt"/>
                          <a:cs typeface="Arial" panose="020B0604020202020204" pitchFamily="34" charset="0"/>
                        </a:rPr>
                        <a:t>Resources</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5">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800" b="0" i="0" u="none" strike="noStrike" cap="none" normalizeH="0" baseline="0" dirty="0" smtClean="0">
                          <a:ln>
                            <a:noFill/>
                          </a:ln>
                          <a:solidFill>
                            <a:schemeClr val="tx1"/>
                          </a:solidFill>
                          <a:effectLst/>
                          <a:latin typeface="+mn-lt"/>
                          <a:ea typeface="Verdana" pitchFamily="34" charset="0"/>
                          <a:cs typeface="Arial" panose="020B0604020202020204" pitchFamily="34" charset="0"/>
                        </a:rPr>
                        <a:t>Additional resource support to deliver XRN4454 in place</a:t>
                      </a:r>
                    </a:p>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800" b="0" i="0" u="none" strike="noStrike" cap="none" normalizeH="0" baseline="0" dirty="0" smtClean="0">
                          <a:ln>
                            <a:noFill/>
                          </a:ln>
                          <a:solidFill>
                            <a:schemeClr val="tx1"/>
                          </a:solidFill>
                          <a:effectLst/>
                          <a:latin typeface="+mn-lt"/>
                          <a:ea typeface="Verdana" pitchFamily="34" charset="0"/>
                          <a:cs typeface="Arial" panose="020B0604020202020204" pitchFamily="34" charset="0"/>
                        </a:rPr>
                        <a:t>SME resource requirements for track 1 PIS, track 2 AT, MT, RT phases is being managed weekly with internal Xoserve teams.</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endParaRPr kumimoji="0" lang="en-US" sz="1100" b="0" i="0" u="none" strike="noStrike" cap="none" normalizeH="0" baseline="0" dirty="0" smtClean="0">
                        <a:ln>
                          <a:noFill/>
                        </a:ln>
                        <a:solidFill>
                          <a:schemeClr val="tx1"/>
                        </a:solidFill>
                        <a:effectLst/>
                        <a:latin typeface="+mn-lt"/>
                        <a:ea typeface="Verdana" pitchFamily="34" charset="0"/>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sp>
        <p:nvSpPr>
          <p:cNvPr id="21" name="Title 20"/>
          <p:cNvSpPr>
            <a:spLocks noGrp="1"/>
          </p:cNvSpPr>
          <p:nvPr>
            <p:ph type="title"/>
          </p:nvPr>
        </p:nvSpPr>
        <p:spPr>
          <a:xfrm>
            <a:off x="457200" y="51470"/>
            <a:ext cx="8229600" cy="360040"/>
          </a:xfrm>
        </p:spPr>
        <p:txBody>
          <a:bodyPr>
            <a:normAutofit fontScale="90000"/>
          </a:bodyPr>
          <a:lstStyle/>
          <a:p>
            <a:r>
              <a:rPr lang="en-GB" dirty="0"/>
              <a:t>XRN4572 – UK Link Release </a:t>
            </a:r>
            <a:r>
              <a:rPr lang="en-GB" dirty="0" smtClean="0"/>
              <a:t>3</a:t>
            </a:r>
            <a:endParaRPr lang="en-GB" dirty="0"/>
          </a:p>
        </p:txBody>
      </p:sp>
    </p:spTree>
    <p:extLst>
      <p:ext uri="{BB962C8B-B14F-4D97-AF65-F5344CB8AC3E}">
        <p14:creationId xmlns:p14="http://schemas.microsoft.com/office/powerpoint/2010/main" val="1567158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UK Link Release 3 - Plan</a:t>
            </a:r>
          </a:p>
        </p:txBody>
      </p:sp>
      <p:graphicFrame>
        <p:nvGraphicFramePr>
          <p:cNvPr id="3" name="Content Placeholder 3"/>
          <p:cNvGraphicFramePr>
            <a:graphicFrameLocks/>
          </p:cNvGraphicFramePr>
          <p:nvPr>
            <p:extLst>
              <p:ext uri="{D42A27DB-BD31-4B8C-83A1-F6EECF244321}">
                <p14:modId xmlns:p14="http://schemas.microsoft.com/office/powerpoint/2010/main" val="1603351099"/>
              </p:ext>
            </p:extLst>
          </p:nvPr>
        </p:nvGraphicFramePr>
        <p:xfrm>
          <a:off x="35496" y="699542"/>
          <a:ext cx="9083822" cy="3245681"/>
        </p:xfrm>
        <a:graphic>
          <a:graphicData uri="http://schemas.openxmlformats.org/drawingml/2006/table">
            <a:tbl>
              <a:tblPr firstRow="1" bandRow="1"/>
              <a:tblGrid>
                <a:gridCol w="802424"/>
                <a:gridCol w="583581"/>
                <a:gridCol w="583581"/>
                <a:gridCol w="510634"/>
                <a:gridCol w="544116"/>
                <a:gridCol w="648072"/>
                <a:gridCol w="720080"/>
                <a:gridCol w="720080"/>
                <a:gridCol w="648072"/>
                <a:gridCol w="730894"/>
                <a:gridCol w="648072"/>
                <a:gridCol w="720080"/>
                <a:gridCol w="576064"/>
                <a:gridCol w="648072"/>
              </a:tblGrid>
              <a:tr h="426647">
                <a:tc>
                  <a:txBody>
                    <a:bodyPr/>
                    <a:lstStyle/>
                    <a:p>
                      <a:pPr algn="ctr"/>
                      <a:r>
                        <a:rPr lang="en-GB" sz="1050" b="1" u="sng" baseline="0" dirty="0" smtClean="0">
                          <a:latin typeface="Arial" panose="020B0604020202020204" pitchFamily="34" charset="0"/>
                          <a:cs typeface="Arial" panose="020B0604020202020204" pitchFamily="34" charset="0"/>
                        </a:rPr>
                        <a:t>Primary Scope</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105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Scoping</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105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Initiation</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105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Delivery</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105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Realisation</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411407">
                <a:tc>
                  <a:txBody>
                    <a:bodyPr/>
                    <a:lstStyle/>
                    <a:p>
                      <a:pPr algn="ctr"/>
                      <a:r>
                        <a:rPr lang="en-GB" sz="1050" b="1" baseline="0" dirty="0" smtClean="0">
                          <a:latin typeface="Arial" panose="020B0604020202020204" pitchFamily="34" charset="0"/>
                          <a:cs typeface="Arial" panose="020B0604020202020204" pitchFamily="34" charset="0"/>
                        </a:rPr>
                        <a:t>Stage</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Scope Prioritisation</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Scope Defined</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Funding</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Initiation</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Analysis and HLD</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Detailed Design</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Build &amp; System Test</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Acceptance </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Test</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Performance</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Test</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Market Trials</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Regression</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Test</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Imp.</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PIS</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594287">
                <a:tc>
                  <a:txBody>
                    <a:bodyPr/>
                    <a:lstStyle/>
                    <a:p>
                      <a:pPr algn="ctr"/>
                      <a:r>
                        <a:rPr lang="en-GB" sz="1050" b="1" baseline="0" dirty="0" smtClean="0">
                          <a:latin typeface="Arial" panose="020B0604020202020204" pitchFamily="34" charset="0"/>
                          <a:cs typeface="Arial" panose="020B0604020202020204" pitchFamily="34" charset="0"/>
                        </a:rPr>
                        <a:t>Track 1 Baseline Plan</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10/01/18</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07/02/18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11/04/18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13/04/18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13/04/18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04/06/18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13/08/18</a:t>
                      </a:r>
                      <a:endParaRPr kumimoji="0" lang="en-US" sz="700" b="1"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07/09/18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19/10/18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08/10/18*</a:t>
                      </a:r>
                      <a:endParaRPr kumimoji="0" lang="en-US" sz="700" b="1"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22/10/18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02/11/18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04/01/18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594287">
                <a:tc>
                  <a:txBody>
                    <a:bodyPr/>
                    <a:lstStyle/>
                    <a:p>
                      <a:pPr algn="ctr"/>
                      <a:r>
                        <a:rPr lang="en-GB" sz="1050" b="1" baseline="0" dirty="0" smtClean="0">
                          <a:latin typeface="Arial" panose="020B0604020202020204" pitchFamily="34" charset="0"/>
                          <a:cs typeface="Arial" panose="020B0604020202020204" pitchFamily="34" charset="0"/>
                        </a:rPr>
                        <a:t>Track 1 Current Plan</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10/01/8</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07/02/18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11/04/18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13/12/17</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13/04/18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04/06/18*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13/08/18</a:t>
                      </a:r>
                      <a:endParaRPr kumimoji="0" lang="en-US" sz="70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kern="1200"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07/09/18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25/10/18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08/10/18*</a:t>
                      </a:r>
                      <a:endParaRPr kumimoji="0" lang="en-US" sz="700" b="1"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22/10/18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02/11/18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04/01/18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594287">
                <a:tc>
                  <a:txBody>
                    <a:bodyPr/>
                    <a:lstStyle/>
                    <a:p>
                      <a:pPr algn="ctr"/>
                      <a:r>
                        <a:rPr lang="en-GB" sz="1050" b="1" baseline="0" dirty="0" smtClean="0">
                          <a:latin typeface="Arial" panose="020B0604020202020204" pitchFamily="34" charset="0"/>
                          <a:cs typeface="Arial" panose="020B0604020202020204" pitchFamily="34" charset="0"/>
                        </a:rPr>
                        <a:t>Track 2 Baseline Plan</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10/01/18</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07/02/18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11/04/18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13/04/18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13/04/18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30/06/18*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24/09/18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05/11/18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N/A</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14/12/18*</a:t>
                      </a:r>
                      <a:endParaRPr kumimoji="0" lang="en-US" sz="700" b="1"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18/01/18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01/02/19</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08/03/19</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94287">
                <a:tc>
                  <a:txBody>
                    <a:bodyPr/>
                    <a:lstStyle/>
                    <a:p>
                      <a:pPr algn="ctr"/>
                      <a:r>
                        <a:rPr lang="en-GB" sz="1050" b="1" baseline="0" dirty="0" smtClean="0">
                          <a:latin typeface="Arial" panose="020B0604020202020204" pitchFamily="34" charset="0"/>
                          <a:cs typeface="Arial" panose="020B0604020202020204" pitchFamily="34" charset="0"/>
                        </a:rPr>
                        <a:t>Track 2 Current Plan</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10/01/8</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07/02/18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11/04/18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13/12/17</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13/04/18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30/06/18*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Build Complete ST synergised with AT</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14/12/18**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N/A</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14/12/18*</a:t>
                      </a:r>
                      <a:endParaRPr kumimoji="0" lang="en-US" sz="700" b="1"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18/01/18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04/02/19</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08/03/19</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bl>
          </a:graphicData>
        </a:graphic>
      </p:graphicFrame>
      <p:sp>
        <p:nvSpPr>
          <p:cNvPr id="4" name="Rectangle 3"/>
          <p:cNvSpPr/>
          <p:nvPr/>
        </p:nvSpPr>
        <p:spPr bwMode="auto">
          <a:xfrm>
            <a:off x="0" y="4309215"/>
            <a:ext cx="6217389" cy="250683"/>
          </a:xfrm>
          <a:prstGeom prst="rect">
            <a:avLst/>
          </a:prstGeom>
          <a:noFill/>
          <a:ln w="9525" cap="flat" cmpd="sng" algn="ctr">
            <a:noFill/>
            <a:prstDash val="solid"/>
            <a:round/>
            <a:headEnd type="none" w="med" len="med"/>
            <a:tailEnd type="none" w="med" len="med"/>
          </a:ln>
          <a:effectLst/>
          <a:extLst/>
        </p:spPr>
        <p:txBody>
          <a:bodyPr vert="horz" wrap="none" lIns="92075" tIns="46038" rIns="92075" bIns="46038" numCol="1" rtlCol="0" anchor="t" anchorCtr="0" compatLnSpc="1">
            <a:prstTxWarp prst="textNoShape">
              <a:avLst/>
            </a:prstTxWarp>
          </a:bodyPr>
          <a:lstStyle/>
          <a:p>
            <a:pPr defTabSz="914400"/>
            <a:r>
              <a:rPr lang="en-GB" sz="900" b="1" dirty="0" smtClean="0">
                <a:solidFill>
                  <a:srgbClr val="000000"/>
                </a:solidFill>
              </a:rPr>
              <a:t>RAG Key – Milestones are end dates;</a:t>
            </a:r>
          </a:p>
          <a:p>
            <a:pPr defTabSz="914400"/>
            <a:endParaRPr lang="en-GB" sz="700" dirty="0" smtClean="0">
              <a:solidFill>
                <a:srgbClr val="000000"/>
              </a:solidFill>
            </a:endParaRPr>
          </a:p>
          <a:p>
            <a:pPr defTabSz="914400"/>
            <a:r>
              <a:rPr lang="en-GB" sz="700" dirty="0" smtClean="0">
                <a:solidFill>
                  <a:srgbClr val="000000"/>
                </a:solidFill>
              </a:rPr>
              <a:t>*Closedown expected to finish this week</a:t>
            </a:r>
            <a:r>
              <a:rPr lang="en-GB" sz="2400" dirty="0">
                <a:solidFill>
                  <a:srgbClr val="000000"/>
                </a:solidFill>
              </a:rPr>
              <a:t> </a:t>
            </a:r>
            <a:r>
              <a:rPr lang="en-GB" sz="700" dirty="0">
                <a:solidFill>
                  <a:srgbClr val="000000"/>
                </a:solidFill>
              </a:rPr>
              <a:t>** Synergised ST and AT date</a:t>
            </a:r>
          </a:p>
        </p:txBody>
      </p:sp>
      <p:sp>
        <p:nvSpPr>
          <p:cNvPr id="5" name="Flowchart: Decision 4"/>
          <p:cNvSpPr/>
          <p:nvPr/>
        </p:nvSpPr>
        <p:spPr bwMode="auto">
          <a:xfrm>
            <a:off x="5299128" y="4066571"/>
            <a:ext cx="118278" cy="101576"/>
          </a:xfrm>
          <a:prstGeom prst="flowChartDecision">
            <a:avLst/>
          </a:prstGeom>
          <a:solidFill>
            <a:srgbClr val="FF000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endParaRPr lang="en-GB" sz="2400" dirty="0" smtClean="0">
              <a:solidFill>
                <a:srgbClr val="000000"/>
              </a:solidFill>
            </a:endParaRPr>
          </a:p>
        </p:txBody>
      </p:sp>
      <p:sp>
        <p:nvSpPr>
          <p:cNvPr id="6" name="Flowchart: Decision 5"/>
          <p:cNvSpPr/>
          <p:nvPr/>
        </p:nvSpPr>
        <p:spPr bwMode="auto">
          <a:xfrm>
            <a:off x="3570871" y="4065459"/>
            <a:ext cx="118278" cy="101576"/>
          </a:xfrm>
          <a:prstGeom prst="flowChartDecision">
            <a:avLst/>
          </a:prstGeom>
          <a:solidFill>
            <a:srgbClr val="FFC00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endParaRPr lang="en-GB" sz="2400" dirty="0" smtClean="0">
              <a:solidFill>
                <a:srgbClr val="000000"/>
              </a:solidFill>
            </a:endParaRPr>
          </a:p>
        </p:txBody>
      </p:sp>
      <p:sp>
        <p:nvSpPr>
          <p:cNvPr id="7" name="Flowchart: Decision 6"/>
          <p:cNvSpPr/>
          <p:nvPr/>
        </p:nvSpPr>
        <p:spPr bwMode="auto">
          <a:xfrm>
            <a:off x="1968296" y="4062299"/>
            <a:ext cx="118278" cy="101576"/>
          </a:xfrm>
          <a:prstGeom prst="flowChartDecision">
            <a:avLst/>
          </a:prstGeom>
          <a:solidFill>
            <a:srgbClr val="92D05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endParaRPr lang="en-GB" sz="2400" dirty="0" smtClean="0">
              <a:solidFill>
                <a:srgbClr val="000000"/>
              </a:solidFill>
            </a:endParaRPr>
          </a:p>
        </p:txBody>
      </p:sp>
      <p:sp>
        <p:nvSpPr>
          <p:cNvPr id="8" name="Flowchart: Decision 7"/>
          <p:cNvSpPr/>
          <p:nvPr/>
        </p:nvSpPr>
        <p:spPr bwMode="auto">
          <a:xfrm>
            <a:off x="7019401" y="4057044"/>
            <a:ext cx="118278" cy="101576"/>
          </a:xfrm>
          <a:prstGeom prst="flowChartDecision">
            <a:avLst/>
          </a:prstGeom>
          <a:solidFill>
            <a:srgbClr val="0070C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endParaRPr lang="en-GB" sz="2400" dirty="0" smtClean="0">
              <a:solidFill>
                <a:srgbClr val="000000"/>
              </a:solidFill>
            </a:endParaRPr>
          </a:p>
        </p:txBody>
      </p:sp>
      <p:sp>
        <p:nvSpPr>
          <p:cNvPr id="9" name="Flowchart: Decision 8"/>
          <p:cNvSpPr/>
          <p:nvPr/>
        </p:nvSpPr>
        <p:spPr bwMode="auto">
          <a:xfrm>
            <a:off x="96690" y="4065956"/>
            <a:ext cx="107304" cy="101576"/>
          </a:xfrm>
          <a:prstGeom prst="flowChartDecision">
            <a:avLst/>
          </a:prstGeom>
          <a:solidFill>
            <a:srgbClr val="7030A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endParaRPr lang="en-GB" sz="2400" dirty="0" smtClean="0">
              <a:solidFill>
                <a:srgbClr val="000000"/>
              </a:solidFill>
            </a:endParaRPr>
          </a:p>
        </p:txBody>
      </p:sp>
      <p:sp>
        <p:nvSpPr>
          <p:cNvPr id="10" name="TextBox 9"/>
          <p:cNvSpPr txBox="1"/>
          <p:nvPr/>
        </p:nvSpPr>
        <p:spPr>
          <a:xfrm>
            <a:off x="5373351" y="4016182"/>
            <a:ext cx="1912765" cy="200055"/>
          </a:xfrm>
          <a:prstGeom prst="rect">
            <a:avLst/>
          </a:prstGeom>
          <a:noFill/>
          <a:ln>
            <a:noFill/>
          </a:ln>
        </p:spPr>
        <p:txBody>
          <a:bodyPr wrap="square" rtlCol="0">
            <a:spAutoFit/>
          </a:bodyPr>
          <a:lstStyle/>
          <a:p>
            <a:r>
              <a:rPr lang="en-GB" sz="700" dirty="0" smtClean="0">
                <a:solidFill>
                  <a:srgbClr val="000000"/>
                </a:solidFill>
              </a:rPr>
              <a:t>Milestone date forecast to be missed</a:t>
            </a:r>
            <a:endParaRPr lang="en-GB" sz="700" dirty="0">
              <a:solidFill>
                <a:srgbClr val="000000"/>
              </a:solidFill>
            </a:endParaRPr>
          </a:p>
        </p:txBody>
      </p:sp>
      <p:sp>
        <p:nvSpPr>
          <p:cNvPr id="11" name="TextBox 10"/>
          <p:cNvSpPr txBox="1"/>
          <p:nvPr/>
        </p:nvSpPr>
        <p:spPr>
          <a:xfrm>
            <a:off x="3633424" y="4015071"/>
            <a:ext cx="1992316" cy="200055"/>
          </a:xfrm>
          <a:prstGeom prst="rect">
            <a:avLst/>
          </a:prstGeom>
          <a:noFill/>
          <a:ln>
            <a:noFill/>
          </a:ln>
        </p:spPr>
        <p:txBody>
          <a:bodyPr wrap="square" rtlCol="0">
            <a:spAutoFit/>
          </a:bodyPr>
          <a:lstStyle/>
          <a:p>
            <a:r>
              <a:rPr lang="en-GB" sz="700" dirty="0" smtClean="0">
                <a:solidFill>
                  <a:srgbClr val="000000"/>
                </a:solidFill>
              </a:rPr>
              <a:t>Milestone date forecast to be at risk</a:t>
            </a:r>
            <a:endParaRPr lang="en-GB" sz="700" dirty="0">
              <a:solidFill>
                <a:srgbClr val="000000"/>
              </a:solidFill>
            </a:endParaRPr>
          </a:p>
        </p:txBody>
      </p:sp>
      <p:sp>
        <p:nvSpPr>
          <p:cNvPr id="12" name="TextBox 11"/>
          <p:cNvSpPr txBox="1"/>
          <p:nvPr/>
        </p:nvSpPr>
        <p:spPr>
          <a:xfrm>
            <a:off x="2038679" y="4011910"/>
            <a:ext cx="2061111" cy="200055"/>
          </a:xfrm>
          <a:prstGeom prst="rect">
            <a:avLst/>
          </a:prstGeom>
          <a:noFill/>
          <a:ln>
            <a:noFill/>
          </a:ln>
        </p:spPr>
        <p:txBody>
          <a:bodyPr wrap="square" rtlCol="0">
            <a:spAutoFit/>
          </a:bodyPr>
          <a:lstStyle/>
          <a:p>
            <a:r>
              <a:rPr lang="en-GB" sz="700" dirty="0" smtClean="0">
                <a:solidFill>
                  <a:srgbClr val="000000"/>
                </a:solidFill>
              </a:rPr>
              <a:t>Milestone date forecast to be met</a:t>
            </a:r>
            <a:endParaRPr lang="en-GB" sz="700" dirty="0">
              <a:solidFill>
                <a:srgbClr val="000000"/>
              </a:solidFill>
            </a:endParaRPr>
          </a:p>
        </p:txBody>
      </p:sp>
      <p:sp>
        <p:nvSpPr>
          <p:cNvPr id="13" name="TextBox 12"/>
          <p:cNvSpPr txBox="1"/>
          <p:nvPr/>
        </p:nvSpPr>
        <p:spPr>
          <a:xfrm>
            <a:off x="7088184" y="4016182"/>
            <a:ext cx="1830447" cy="200055"/>
          </a:xfrm>
          <a:prstGeom prst="rect">
            <a:avLst/>
          </a:prstGeom>
          <a:noFill/>
          <a:ln>
            <a:noFill/>
          </a:ln>
        </p:spPr>
        <p:txBody>
          <a:bodyPr wrap="square" rtlCol="0">
            <a:spAutoFit/>
          </a:bodyPr>
          <a:lstStyle/>
          <a:p>
            <a:r>
              <a:rPr lang="en-GB" sz="700" dirty="0" smtClean="0">
                <a:solidFill>
                  <a:srgbClr val="000000"/>
                </a:solidFill>
              </a:rPr>
              <a:t>Milestone completed</a:t>
            </a:r>
            <a:endParaRPr lang="en-GB" sz="700" dirty="0">
              <a:solidFill>
                <a:srgbClr val="000000"/>
              </a:solidFill>
            </a:endParaRPr>
          </a:p>
        </p:txBody>
      </p:sp>
      <p:sp>
        <p:nvSpPr>
          <p:cNvPr id="14" name="TextBox 13"/>
          <p:cNvSpPr txBox="1"/>
          <p:nvPr/>
        </p:nvSpPr>
        <p:spPr>
          <a:xfrm>
            <a:off x="163873" y="4015569"/>
            <a:ext cx="1869873" cy="200055"/>
          </a:xfrm>
          <a:prstGeom prst="rect">
            <a:avLst/>
          </a:prstGeom>
          <a:noFill/>
          <a:ln>
            <a:noFill/>
          </a:ln>
        </p:spPr>
        <p:txBody>
          <a:bodyPr wrap="square" rtlCol="0">
            <a:spAutoFit/>
          </a:bodyPr>
          <a:lstStyle/>
          <a:p>
            <a:r>
              <a:rPr lang="en-GB" sz="700" dirty="0" smtClean="0">
                <a:solidFill>
                  <a:srgbClr val="000000"/>
                </a:solidFill>
              </a:rPr>
              <a:t>Planning/Milestone date to be confirmed</a:t>
            </a:r>
            <a:endParaRPr lang="en-GB" sz="700" dirty="0">
              <a:solidFill>
                <a:srgbClr val="000000"/>
              </a:solidFill>
            </a:endParaRPr>
          </a:p>
        </p:txBody>
      </p:sp>
    </p:spTree>
    <p:extLst>
      <p:ext uri="{BB962C8B-B14F-4D97-AF65-F5344CB8AC3E}">
        <p14:creationId xmlns:p14="http://schemas.microsoft.com/office/powerpoint/2010/main" val="1792758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5b. XRN4732 June 19 Release - Update</a:t>
            </a:r>
            <a:endParaRPr lang="en-GB" dirty="0"/>
          </a:p>
        </p:txBody>
      </p:sp>
      <p:sp>
        <p:nvSpPr>
          <p:cNvPr id="3" name="Subtitle 2"/>
          <p:cNvSpPr>
            <a:spLocks noGrp="1"/>
          </p:cNvSpPr>
          <p:nvPr>
            <p:ph type="subTitle" idx="1"/>
          </p:nvPr>
        </p:nvSpPr>
        <p:spPr/>
        <p:txBody>
          <a:bodyPr/>
          <a:lstStyle/>
          <a:p>
            <a:r>
              <a:rPr lang="en-GB" dirty="0" smtClean="0"/>
              <a:t>4</a:t>
            </a:r>
            <a:r>
              <a:rPr lang="en-GB" baseline="30000" dirty="0" smtClean="0"/>
              <a:t>th</a:t>
            </a:r>
            <a:r>
              <a:rPr lang="en-GB" dirty="0" smtClean="0"/>
              <a:t> February 2019</a:t>
            </a:r>
            <a:endParaRPr lang="en-GB" dirty="0"/>
          </a:p>
        </p:txBody>
      </p:sp>
    </p:spTree>
    <p:extLst>
      <p:ext uri="{BB962C8B-B14F-4D97-AF65-F5344CB8AC3E}">
        <p14:creationId xmlns:p14="http://schemas.microsoft.com/office/powerpoint/2010/main" val="23730672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p:cNvSpPr txBox="1">
            <a:spLocks/>
          </p:cNvSpPr>
          <p:nvPr/>
        </p:nvSpPr>
        <p:spPr>
          <a:xfrm>
            <a:off x="-684584" y="692696"/>
            <a:ext cx="8688388" cy="57606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endParaRPr lang="en-GB" dirty="0"/>
          </a:p>
        </p:txBody>
      </p:sp>
      <p:graphicFrame>
        <p:nvGraphicFramePr>
          <p:cNvPr id="20" name="Content Placeholder 3"/>
          <p:cNvGraphicFramePr>
            <a:graphicFrameLocks/>
          </p:cNvGraphicFramePr>
          <p:nvPr>
            <p:extLst>
              <p:ext uri="{D42A27DB-BD31-4B8C-83A1-F6EECF244321}">
                <p14:modId xmlns:p14="http://schemas.microsoft.com/office/powerpoint/2010/main" val="1116025338"/>
              </p:ext>
            </p:extLst>
          </p:nvPr>
        </p:nvGraphicFramePr>
        <p:xfrm>
          <a:off x="84130" y="411510"/>
          <a:ext cx="8952366" cy="4370191"/>
        </p:xfrm>
        <a:graphic>
          <a:graphicData uri="http://schemas.openxmlformats.org/drawingml/2006/table">
            <a:tbl>
              <a:tblPr firstRow="1" bandRow="1"/>
              <a:tblGrid>
                <a:gridCol w="1008111"/>
                <a:gridCol w="215602"/>
                <a:gridCol w="1901419"/>
                <a:gridCol w="2316691"/>
                <a:gridCol w="2316691"/>
                <a:gridCol w="1193852"/>
              </a:tblGrid>
              <a:tr h="274247">
                <a:tc rowSpan="2" grid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200" kern="1200" baseline="0" dirty="0" smtClean="0">
                          <a:solidFill>
                            <a:schemeClr val="tx1"/>
                          </a:solidFill>
                          <a:latin typeface="+mn-lt"/>
                          <a:ea typeface="+mn-ea"/>
                          <a:cs typeface="+mn-cs"/>
                        </a:rPr>
                        <a:t>4</a:t>
                      </a:r>
                      <a:r>
                        <a:rPr lang="en-GB" sz="1200" kern="1200" baseline="30000" dirty="0" smtClean="0">
                          <a:solidFill>
                            <a:schemeClr val="tx1"/>
                          </a:solidFill>
                          <a:latin typeface="+mn-lt"/>
                          <a:ea typeface="+mn-ea"/>
                          <a:cs typeface="+mn-cs"/>
                        </a:rPr>
                        <a:t>th</a:t>
                      </a:r>
                      <a:r>
                        <a:rPr lang="en-GB" sz="1200" kern="1200" baseline="0" dirty="0" smtClean="0">
                          <a:solidFill>
                            <a:schemeClr val="tx1"/>
                          </a:solidFill>
                          <a:latin typeface="+mn-lt"/>
                          <a:ea typeface="+mn-ea"/>
                          <a:cs typeface="+mn-cs"/>
                        </a:rPr>
                        <a:t> February</a:t>
                      </a:r>
                    </a:p>
                    <a:p>
                      <a:pPr algn="ctr"/>
                      <a:r>
                        <a:rPr lang="en-GB" sz="1200" kern="1200" baseline="0" dirty="0" smtClean="0">
                          <a:solidFill>
                            <a:schemeClr val="tx1"/>
                          </a:solidFill>
                          <a:latin typeface="+mn-lt"/>
                          <a:ea typeface="+mn-ea"/>
                          <a:cs typeface="+mn-cs"/>
                        </a:rPr>
                        <a:t>2019</a:t>
                      </a:r>
                      <a:endParaRPr lang="en-GB" sz="1200" kern="1200" baseline="0" dirty="0">
                        <a:solidFill>
                          <a:schemeClr val="tx1"/>
                        </a:solidFill>
                        <a:latin typeface="+mn-lt"/>
                        <a:ea typeface="+mn-ea"/>
                        <a:cs typeface="+mn-cs"/>
                      </a:endParaRP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rowSpan="2" hMerge="1">
                  <a:txBody>
                    <a:bodyPr/>
                    <a:lstStyle/>
                    <a:p>
                      <a:endParaRPr lang="en-GB"/>
                    </a:p>
                  </a:txBody>
                  <a:tcPr/>
                </a:tc>
                <a:tc gridSpan="3">
                  <a:txBody>
                    <a:bodyPr/>
                    <a:lstStyle/>
                    <a:p>
                      <a:pPr algn="ctr"/>
                      <a:r>
                        <a:rPr lang="en-GB" sz="1200" b="1" dirty="0" smtClean="0">
                          <a:solidFill>
                            <a:schemeClr val="tx1"/>
                          </a:solidFill>
                          <a:latin typeface="+mn-lt"/>
                        </a:rPr>
                        <a:t>Overall</a:t>
                      </a:r>
                      <a:r>
                        <a:rPr lang="en-GB" sz="1200" b="1" baseline="0" dirty="0" smtClean="0">
                          <a:solidFill>
                            <a:schemeClr val="tx1"/>
                          </a:solidFill>
                          <a:latin typeface="+mn-lt"/>
                        </a:rPr>
                        <a:t> Project RAG Status</a:t>
                      </a:r>
                      <a:endParaRPr lang="en-GB" sz="1200" b="1" dirty="0">
                        <a:solidFill>
                          <a:schemeClr val="tx1"/>
                        </a:solidFill>
                        <a:latin typeface="+mn-lt"/>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hMerge="1">
                  <a:txBody>
                    <a:bodyPr/>
                    <a:lstStyle/>
                    <a:p>
                      <a:pPr algn="ctr"/>
                      <a:endParaRPr lang="en-GB" sz="1800" dirty="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pPr algn="ctr"/>
                      <a:endParaRPr lang="en-GB" sz="1600" dirty="0">
                        <a:solidFill>
                          <a:schemeClr val="tx1"/>
                        </a:solidFill>
                      </a:endParaRPr>
                    </a:p>
                  </a:txBody>
                  <a:tcPr marL="91435" marR="91435"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200" dirty="0" smtClean="0">
                          <a:solidFill>
                            <a:schemeClr val="tx1"/>
                          </a:solidFill>
                          <a:latin typeface="+mn-lt"/>
                        </a:rPr>
                        <a:t>G</a:t>
                      </a:r>
                      <a:endParaRPr lang="en-GB" sz="1200" dirty="0">
                        <a:solidFill>
                          <a:schemeClr val="tx1"/>
                        </a:solidFill>
                        <a:latin typeface="+mn-lt"/>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r>
              <a:tr h="274247">
                <a:tc gridSpan="2" vMerge="1">
                  <a:txBody>
                    <a:bodyPr/>
                    <a:lstStyle/>
                    <a:p>
                      <a:pPr algn="ctr"/>
                      <a:endParaRPr lang="en-GB" sz="1800" dirty="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en-GB"/>
                    </a:p>
                  </a:txBody>
                  <a:tcPr/>
                </a:tc>
                <a:tc>
                  <a:txBody>
                    <a:bodyPr/>
                    <a:lstStyle/>
                    <a:p>
                      <a:pPr algn="ctr"/>
                      <a:r>
                        <a:rPr lang="en-GB" sz="1200" b="1" dirty="0" smtClean="0">
                          <a:solidFill>
                            <a:schemeClr val="tx1"/>
                          </a:solidFill>
                          <a:latin typeface="+mn-lt"/>
                        </a:rPr>
                        <a:t>Plan/Time</a:t>
                      </a:r>
                      <a:endParaRPr lang="en-GB" sz="1200" b="1" dirty="0">
                        <a:solidFill>
                          <a:schemeClr val="tx1"/>
                        </a:solidFill>
                        <a:latin typeface="+mn-lt"/>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dirty="0" smtClean="0">
                          <a:solidFill>
                            <a:schemeClr val="tx1"/>
                          </a:solidFill>
                          <a:latin typeface="+mn-lt"/>
                        </a:rPr>
                        <a:t>Risks and Issues</a:t>
                      </a:r>
                      <a:endParaRPr lang="en-GB" sz="1200" b="1" dirty="0">
                        <a:solidFill>
                          <a:schemeClr val="tx1"/>
                        </a:solidFill>
                        <a:latin typeface="+mn-lt"/>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dirty="0" smtClean="0">
                          <a:solidFill>
                            <a:schemeClr val="tx1"/>
                          </a:solidFill>
                          <a:latin typeface="+mn-lt"/>
                        </a:rPr>
                        <a:t>Cost</a:t>
                      </a:r>
                      <a:endParaRPr lang="en-GB" sz="1200" b="1" dirty="0">
                        <a:solidFill>
                          <a:schemeClr val="tx1"/>
                        </a:solidFill>
                        <a:latin typeface="+mn-lt"/>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dirty="0" smtClean="0">
                          <a:solidFill>
                            <a:schemeClr val="tx1"/>
                          </a:solidFill>
                          <a:latin typeface="+mn-lt"/>
                        </a:rPr>
                        <a:t>Resources</a:t>
                      </a:r>
                      <a:endParaRPr lang="en-GB" sz="1200" b="1" dirty="0">
                        <a:solidFill>
                          <a:schemeClr val="tx1"/>
                        </a:solidFill>
                        <a:latin typeface="+mn-lt"/>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r>
              <a:tr h="274247">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dirty="0" smtClean="0">
                          <a:solidFill>
                            <a:schemeClr val="tx1"/>
                          </a:solidFill>
                          <a:latin typeface="+mn-lt"/>
                        </a:rPr>
                        <a:t>RAG</a:t>
                      </a:r>
                      <a:r>
                        <a:rPr lang="en-GB" sz="1200" b="1" baseline="0" dirty="0" smtClean="0">
                          <a:solidFill>
                            <a:schemeClr val="tx1"/>
                          </a:solidFill>
                          <a:latin typeface="+mn-lt"/>
                        </a:rPr>
                        <a:t> Status</a:t>
                      </a:r>
                      <a:endParaRPr lang="en-GB" sz="1200" b="1" dirty="0">
                        <a:solidFill>
                          <a:schemeClr val="tx1"/>
                        </a:solidFill>
                        <a:latin typeface="+mn-lt"/>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hMerge="1">
                  <a:txBody>
                    <a:bodyPr/>
                    <a:lstStyle/>
                    <a:p>
                      <a:endParaRPr lang="en-GB"/>
                    </a:p>
                  </a:txBody>
                  <a:tcPr/>
                </a:tc>
                <a:tc>
                  <a:txBody>
                    <a:bodyPr/>
                    <a:lstStyle/>
                    <a:p>
                      <a:pPr algn="ctr"/>
                      <a:r>
                        <a:rPr lang="en-GB" sz="1200" b="1" dirty="0" smtClean="0">
                          <a:solidFill>
                            <a:schemeClr val="tx1"/>
                          </a:solidFill>
                          <a:latin typeface="+mn-lt"/>
                        </a:rPr>
                        <a:t>G</a:t>
                      </a:r>
                      <a:endParaRPr lang="en-GB" sz="1200" b="1" dirty="0">
                        <a:solidFill>
                          <a:schemeClr val="tx1"/>
                        </a:solidFill>
                        <a:latin typeface="+mn-lt"/>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r>
                        <a:rPr lang="en-GB" sz="1200" b="1" kern="1200" dirty="0" smtClean="0">
                          <a:solidFill>
                            <a:schemeClr val="tx1"/>
                          </a:solidFill>
                          <a:latin typeface="+mn-lt"/>
                          <a:ea typeface="+mn-ea"/>
                          <a:cs typeface="+mn-cs"/>
                        </a:rPr>
                        <a:t>A</a:t>
                      </a:r>
                      <a:endParaRPr lang="en-GB" sz="1200" b="1" kern="1200" dirty="0">
                        <a:solidFill>
                          <a:schemeClr val="tx1"/>
                        </a:solidFill>
                        <a:latin typeface="+mn-lt"/>
                        <a:ea typeface="+mn-ea"/>
                        <a:cs typeface="+mn-cs"/>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r>
                        <a:rPr lang="en-GB" sz="1200" b="1" kern="1200" dirty="0" smtClean="0">
                          <a:solidFill>
                            <a:schemeClr val="tx1"/>
                          </a:solidFill>
                          <a:latin typeface="+mn-lt"/>
                          <a:ea typeface="+mn-ea"/>
                          <a:cs typeface="+mn-cs"/>
                        </a:rPr>
                        <a:t>G</a:t>
                      </a:r>
                      <a:endParaRPr lang="en-GB" sz="1200" b="1" kern="1200" dirty="0">
                        <a:solidFill>
                          <a:schemeClr val="tx1"/>
                        </a:solidFill>
                        <a:latin typeface="+mn-lt"/>
                        <a:ea typeface="+mn-ea"/>
                        <a:cs typeface="+mn-cs"/>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r>
                        <a:rPr lang="en-GB" sz="1200" b="1" kern="1200" dirty="0" smtClean="0">
                          <a:solidFill>
                            <a:schemeClr val="tx1"/>
                          </a:solidFill>
                          <a:latin typeface="+mn-lt"/>
                          <a:ea typeface="+mn-ea"/>
                          <a:cs typeface="+mn-cs"/>
                        </a:rPr>
                        <a:t>G</a:t>
                      </a:r>
                      <a:endParaRPr lang="en-GB" sz="1200" b="1" kern="1200" dirty="0">
                        <a:solidFill>
                          <a:schemeClr val="tx1"/>
                        </a:solidFill>
                        <a:latin typeface="+mn-lt"/>
                        <a:ea typeface="+mn-ea"/>
                        <a:cs typeface="+mn-cs"/>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r>
              <a:tr h="274247">
                <a:tc gridSpan="6">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dirty="0" smtClean="0">
                          <a:solidFill>
                            <a:schemeClr val="tx1"/>
                          </a:solidFill>
                          <a:latin typeface="+mn-lt"/>
                        </a:rPr>
                        <a:t>Status</a:t>
                      </a:r>
                      <a:r>
                        <a:rPr lang="en-GB" sz="1200" b="1" baseline="0" dirty="0" smtClean="0">
                          <a:solidFill>
                            <a:schemeClr val="tx1"/>
                          </a:solidFill>
                          <a:latin typeface="+mn-lt"/>
                        </a:rPr>
                        <a:t> Explanation</a:t>
                      </a: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hMerge="1">
                  <a:txBody>
                    <a:bodyPr/>
                    <a:lstStyle/>
                    <a:p>
                      <a:endParaRPr lang="en-GB"/>
                    </a:p>
                  </a:txBody>
                  <a:tcPr/>
                </a:tc>
                <a:tc hMerge="1">
                  <a:txBody>
                    <a:bodyPr/>
                    <a:lstStyle/>
                    <a:p>
                      <a:endParaRPr lang="en-GB"/>
                    </a:p>
                  </a:txBody>
                  <a:tcPr/>
                </a:tc>
                <a:tc hMerge="1">
                  <a:txBody>
                    <a:bodyPr/>
                    <a:lstStyle/>
                    <a:p>
                      <a:pPr algn="ctr"/>
                      <a:endParaRPr lang="en-GB" dirty="0"/>
                    </a:p>
                  </a:txBody>
                  <a:tcPr>
                    <a:solidFill>
                      <a:srgbClr val="FFC000"/>
                    </a:solidFill>
                  </a:tcPr>
                </a:tc>
                <a:tc hMerge="1">
                  <a:txBody>
                    <a:bodyPr/>
                    <a:lstStyle/>
                    <a:p>
                      <a:endParaRPr lang="en-GB"/>
                    </a:p>
                  </a:txBody>
                  <a:tcPr/>
                </a:tc>
                <a:tc hMerge="1">
                  <a:txBody>
                    <a:bodyPr/>
                    <a:lstStyle/>
                    <a:p>
                      <a:pPr marL="0" algn="ctr" defTabSz="457200" rtl="0" eaLnBrk="1" latinLnBrk="0" hangingPunct="1"/>
                      <a:endParaRPr lang="en-GB" sz="1800" kern="1200" dirty="0">
                        <a:solidFill>
                          <a:schemeClr val="dk1"/>
                        </a:solidFill>
                        <a:latin typeface="+mn-lt"/>
                        <a:ea typeface="+mn-ea"/>
                        <a:cs typeface="+mn-cs"/>
                      </a:endParaRPr>
                    </a:p>
                  </a:txBody>
                  <a:tcPr>
                    <a:solidFill>
                      <a:srgbClr val="92D050"/>
                    </a:solidFill>
                  </a:tcPr>
                </a:tc>
              </a:tr>
              <a:tr h="27693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baseline="0" dirty="0" smtClean="0">
                          <a:solidFill>
                            <a:schemeClr val="tx1"/>
                          </a:solidFill>
                          <a:latin typeface="+mn-lt"/>
                          <a:cs typeface="Arial" panose="020B0604020202020204" pitchFamily="34" charset="0"/>
                        </a:rPr>
                        <a:t>Objective</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5">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r>
                        <a:rPr kumimoji="0" lang="en-US" sz="800" b="0" i="0" u="none" strike="noStrike" kern="1200" cap="none" normalizeH="0" baseline="0" dirty="0" smtClean="0">
                          <a:ln>
                            <a:noFill/>
                          </a:ln>
                          <a:solidFill>
                            <a:schemeClr val="tx1"/>
                          </a:solidFill>
                          <a:effectLst/>
                          <a:latin typeface="+mn-lt"/>
                          <a:ea typeface="Verdana" pitchFamily="34" charset="0"/>
                          <a:cs typeface="Arial" panose="020B0604020202020204" pitchFamily="34" charset="0"/>
                        </a:rPr>
                        <a:t>Full project delivery of UK Link June 19 Release Scope</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200" b="0" i="0" u="none" strike="noStrike" kern="1200" cap="none" normalizeH="0" baseline="0" dirty="0" smtClean="0">
                        <a:ln>
                          <a:noFill/>
                        </a:ln>
                        <a:solidFill>
                          <a:schemeClr val="tx1"/>
                        </a:solidFill>
                        <a:effectLst/>
                        <a:latin typeface="+mn-lt"/>
                        <a:ea typeface="Verdana" pitchFamily="34" charset="0"/>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r h="131722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kern="1200" baseline="0" dirty="0" smtClean="0">
                          <a:solidFill>
                            <a:schemeClr val="tx1"/>
                          </a:solidFill>
                          <a:latin typeface="+mn-lt"/>
                          <a:ea typeface="+mn-ea"/>
                          <a:cs typeface="Arial" panose="020B0604020202020204" pitchFamily="34" charset="0"/>
                        </a:rPr>
                        <a:t>Plan/Time</a:t>
                      </a:r>
                    </a:p>
                    <a:p>
                      <a:pPr algn="ctr"/>
                      <a:endParaRPr lang="en-GB" sz="1200" b="1" baseline="0" dirty="0" smtClean="0">
                        <a:solidFill>
                          <a:schemeClr val="tx1"/>
                        </a:solidFill>
                        <a:latin typeface="+mn-lt"/>
                        <a:cs typeface="Arial" panose="020B0604020202020204" pitchFamily="34" charset="0"/>
                      </a:endParaRP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5">
                  <a:txBody>
                    <a:bodyPr/>
                    <a:lstStyle/>
                    <a:p>
                      <a:pPr marL="0" lvl="0" indent="0">
                        <a:buFont typeface="Arial" panose="020B0604020202020204" pitchFamily="34" charset="0"/>
                        <a:buNone/>
                      </a:pPr>
                      <a:r>
                        <a:rPr lang="en-GB" sz="800" kern="1200" baseline="0" dirty="0" smtClean="0">
                          <a:solidFill>
                            <a:schemeClr val="tx1"/>
                          </a:solidFill>
                          <a:latin typeface="+mn-lt"/>
                          <a:ea typeface="+mn-ea"/>
                          <a:cs typeface="Arial" panose="020B0604020202020204" pitchFamily="34" charset="0"/>
                        </a:rPr>
                        <a:t>There are three changes in scope for delivery as part of the June 19 release. These changes are;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kern="1200" baseline="0" dirty="0" smtClean="0">
                          <a:solidFill>
                            <a:schemeClr val="tx1"/>
                          </a:solidFill>
                          <a:latin typeface="+mn-lt"/>
                          <a:ea typeface="+mn-ea"/>
                          <a:cs typeface="Arial" panose="020B0604020202020204" pitchFamily="34" charset="0"/>
                        </a:rPr>
                        <a:t>XRN4670 - </a:t>
                      </a:r>
                      <a:r>
                        <a:rPr lang="en-US" sz="800" kern="1200" dirty="0" smtClean="0">
                          <a:solidFill>
                            <a:schemeClr val="tx1"/>
                          </a:solidFill>
                          <a:effectLst/>
                          <a:latin typeface="+mn-lt"/>
                          <a:ea typeface="+mn-ea"/>
                          <a:cs typeface="+mn-cs"/>
                        </a:rPr>
                        <a:t>Reject a Replacement Read, Where the Read Provided is Identical to That Already Held in UKL for the Same Read Date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kern="1200" dirty="0" smtClean="0">
                          <a:solidFill>
                            <a:schemeClr val="tx1"/>
                          </a:solidFill>
                          <a:effectLst/>
                          <a:latin typeface="+mn-lt"/>
                          <a:ea typeface="+mn-ea"/>
                          <a:cs typeface="+mn-cs"/>
                        </a:rPr>
                        <a:t>4676 - Reconciliation Issues with Reads Recorded between D-1 to D-5 incorrectly</a:t>
                      </a:r>
                      <a:endParaRPr lang="en-US" sz="80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kern="1200" dirty="0" smtClean="0">
                          <a:solidFill>
                            <a:schemeClr val="tx1"/>
                          </a:solidFill>
                          <a:effectLst/>
                          <a:latin typeface="+mn-lt"/>
                          <a:ea typeface="+mn-ea"/>
                          <a:cs typeface="+mn-cs"/>
                        </a:rPr>
                        <a:t>4687 - Large Supply Point (LSP) Priority Service Register (PSR)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kern="1200" dirty="0" smtClean="0">
                          <a:solidFill>
                            <a:schemeClr val="tx1"/>
                          </a:solidFill>
                          <a:effectLst/>
                          <a:latin typeface="+mn-lt"/>
                          <a:ea typeface="+mn-ea"/>
                          <a:cs typeface="+mn-cs"/>
                        </a:rPr>
                        <a:t>Progress on</a:t>
                      </a:r>
                      <a:r>
                        <a:rPr lang="en-US" sz="800" kern="1200" baseline="0" dirty="0" smtClean="0">
                          <a:solidFill>
                            <a:schemeClr val="tx1"/>
                          </a:solidFill>
                          <a:effectLst/>
                          <a:latin typeface="+mn-lt"/>
                          <a:ea typeface="+mn-ea"/>
                          <a:cs typeface="+mn-cs"/>
                        </a:rPr>
                        <a:t> the delivery of the June 19 release is tracking to plan. Design activities completed as scheduled on the 25</a:t>
                      </a:r>
                      <a:r>
                        <a:rPr lang="en-US" sz="800" kern="1200" baseline="30000" dirty="0" smtClean="0">
                          <a:solidFill>
                            <a:schemeClr val="tx1"/>
                          </a:solidFill>
                          <a:effectLst/>
                          <a:latin typeface="+mn-lt"/>
                          <a:ea typeface="+mn-ea"/>
                          <a:cs typeface="+mn-cs"/>
                        </a:rPr>
                        <a:t>th</a:t>
                      </a:r>
                      <a:r>
                        <a:rPr lang="en-US" sz="800" kern="1200" baseline="0" dirty="0" smtClean="0">
                          <a:solidFill>
                            <a:schemeClr val="tx1"/>
                          </a:solidFill>
                          <a:effectLst/>
                          <a:latin typeface="+mn-lt"/>
                          <a:ea typeface="+mn-ea"/>
                          <a:cs typeface="+mn-cs"/>
                        </a:rPr>
                        <a:t> January and the project has proceeded into Build and Unit Testing activities as of the 28</a:t>
                      </a:r>
                      <a:r>
                        <a:rPr lang="en-US" sz="800" kern="1200" baseline="30000" dirty="0" smtClean="0">
                          <a:solidFill>
                            <a:schemeClr val="tx1"/>
                          </a:solidFill>
                          <a:effectLst/>
                          <a:latin typeface="+mn-lt"/>
                          <a:ea typeface="+mn-ea"/>
                          <a:cs typeface="+mn-cs"/>
                        </a:rPr>
                        <a:t>th</a:t>
                      </a:r>
                      <a:r>
                        <a:rPr lang="en-US" sz="800" kern="1200" baseline="0" dirty="0" smtClean="0">
                          <a:solidFill>
                            <a:schemeClr val="tx1"/>
                          </a:solidFill>
                          <a:effectLst/>
                          <a:latin typeface="+mn-lt"/>
                          <a:ea typeface="+mn-ea"/>
                          <a:cs typeface="+mn-cs"/>
                        </a:rPr>
                        <a:t> January. Preparation of future planned testing activities (i.e. ST, SIT, UAT &amp; RT) has also commenced</a:t>
                      </a:r>
                      <a:endParaRPr lang="en-US" sz="80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dirty="0" smtClean="0"/>
                    </a:p>
                    <a:p>
                      <a:pPr marL="171450" lvl="0" indent="-171450">
                        <a:buFont typeface="Arial" panose="020B0604020202020204" pitchFamily="34" charset="0"/>
                        <a:buChar char="•"/>
                      </a:pPr>
                      <a:endParaRPr lang="en-GB" sz="800" kern="1200" baseline="0" dirty="0" smtClean="0">
                        <a:solidFill>
                          <a:schemeClr val="tx1"/>
                        </a:solidFill>
                        <a:latin typeface="+mn-lt"/>
                        <a:ea typeface="+mn-ea"/>
                        <a:cs typeface="Arial" panose="020B0604020202020204" pitchFamily="34" charset="0"/>
                      </a:endParaRP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buFont typeface="Arial" panose="020B0604020202020204" pitchFamily="34" charset="0"/>
                        <a:buNone/>
                      </a:pPr>
                      <a:endParaRPr lang="en-GB" sz="1100" kern="1200" baseline="0" dirty="0" smtClean="0">
                        <a:solidFill>
                          <a:schemeClr val="tx1"/>
                        </a:solidFill>
                        <a:latin typeface="+mn-lt"/>
                        <a:ea typeface="+mn-ea"/>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r h="64807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baseline="0" dirty="0" smtClean="0">
                          <a:solidFill>
                            <a:schemeClr val="tx1"/>
                          </a:solidFill>
                          <a:latin typeface="+mn-lt"/>
                          <a:cs typeface="Arial" panose="020B0604020202020204" pitchFamily="34" charset="0"/>
                        </a:rPr>
                        <a:t>Risks and Issues</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5">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800" b="0" i="0" u="none" strike="noStrike" cap="none" normalizeH="0" baseline="0" dirty="0" smtClean="0">
                          <a:ln>
                            <a:noFill/>
                          </a:ln>
                          <a:solidFill>
                            <a:schemeClr val="tx1"/>
                          </a:solidFill>
                          <a:effectLst/>
                          <a:latin typeface="+mn-lt"/>
                          <a:ea typeface="Verdana" pitchFamily="34" charset="0"/>
                          <a:cs typeface="Arial" panose="020B0604020202020204" pitchFamily="34" charset="0"/>
                        </a:rPr>
                        <a:t>Risks against XRN4732</a:t>
                      </a:r>
                    </a:p>
                    <a:p>
                      <a:pPr marL="628650" marR="0" lvl="1"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lang="en-US" sz="800" b="0" i="0" kern="1200" dirty="0" smtClean="0">
                          <a:solidFill>
                            <a:schemeClr val="tx1"/>
                          </a:solidFill>
                          <a:effectLst/>
                          <a:latin typeface="+mn-lt"/>
                          <a:ea typeface="+mn-ea"/>
                          <a:cs typeface="+mn-cs"/>
                        </a:rPr>
                        <a:t>UAT/RT proposed</a:t>
                      </a:r>
                      <a:r>
                        <a:rPr lang="en-US" sz="800" b="0" i="0" kern="1200" baseline="0" dirty="0" smtClean="0">
                          <a:solidFill>
                            <a:schemeClr val="tx1"/>
                          </a:solidFill>
                          <a:effectLst/>
                          <a:latin typeface="+mn-lt"/>
                          <a:ea typeface="+mn-ea"/>
                          <a:cs typeface="+mn-cs"/>
                        </a:rPr>
                        <a:t> d</a:t>
                      </a:r>
                      <a:r>
                        <a:rPr lang="en-US" sz="800" b="0" i="0" kern="1200" dirty="0" smtClean="0">
                          <a:solidFill>
                            <a:schemeClr val="tx1"/>
                          </a:solidFill>
                          <a:effectLst/>
                          <a:latin typeface="+mn-lt"/>
                          <a:ea typeface="+mn-ea"/>
                          <a:cs typeface="+mn-cs"/>
                        </a:rPr>
                        <a:t>uration is potentially not long enough</a:t>
                      </a:r>
                      <a:endParaRPr kumimoji="0" lang="en-US" sz="800" b="0" i="0" u="none" strike="noStrike" cap="none" normalizeH="0" baseline="0" dirty="0" smtClean="0">
                        <a:ln>
                          <a:noFill/>
                        </a:ln>
                        <a:solidFill>
                          <a:schemeClr val="tx1"/>
                        </a:solidFill>
                        <a:effectLst/>
                        <a:latin typeface="+mn-lt"/>
                        <a:ea typeface="Verdana" pitchFamily="34" charset="0"/>
                        <a:cs typeface="Arial" panose="020B0604020202020204" pitchFamily="34" charset="0"/>
                      </a:endParaRPr>
                    </a:p>
                    <a:p>
                      <a:pPr marL="628650" marR="0" lvl="1"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lang="en-US" sz="800" b="0" i="0" kern="1200" dirty="0" smtClean="0">
                          <a:solidFill>
                            <a:schemeClr val="tx1"/>
                          </a:solidFill>
                          <a:effectLst/>
                          <a:latin typeface="+mn-lt"/>
                          <a:ea typeface="+mn-ea"/>
                          <a:cs typeface="+mn-cs"/>
                        </a:rPr>
                        <a:t>Internal</a:t>
                      </a:r>
                      <a:r>
                        <a:rPr lang="en-US" sz="800" b="0" i="0" kern="1200" baseline="0" dirty="0" smtClean="0">
                          <a:solidFill>
                            <a:schemeClr val="tx1"/>
                          </a:solidFill>
                          <a:effectLst/>
                          <a:latin typeface="+mn-lt"/>
                          <a:ea typeface="+mn-ea"/>
                          <a:cs typeface="+mn-cs"/>
                        </a:rPr>
                        <a:t> resources</a:t>
                      </a:r>
                      <a:r>
                        <a:rPr lang="en-US" sz="800" b="0" i="0" kern="1200" dirty="0" smtClean="0">
                          <a:solidFill>
                            <a:schemeClr val="tx1"/>
                          </a:solidFill>
                          <a:effectLst/>
                          <a:latin typeface="+mn-lt"/>
                          <a:ea typeface="+mn-ea"/>
                          <a:cs typeface="+mn-cs"/>
                        </a:rPr>
                        <a:t> are potentially not able to provide full support to all projects that are running in parallel</a:t>
                      </a:r>
                      <a:endParaRPr kumimoji="0" lang="en-US" sz="800" b="0" i="0" u="none" strike="noStrike" cap="none" normalizeH="0" baseline="0" dirty="0" smtClean="0">
                        <a:ln>
                          <a:noFill/>
                        </a:ln>
                        <a:solidFill>
                          <a:schemeClr val="tx1"/>
                        </a:solidFill>
                        <a:effectLst/>
                        <a:latin typeface="+mn-lt"/>
                        <a:ea typeface="Verdana" pitchFamily="34" charset="0"/>
                        <a:cs typeface="Arial" panose="020B0604020202020204" pitchFamily="34" charset="0"/>
                      </a:endParaRPr>
                    </a:p>
                    <a:p>
                      <a:pPr marL="628650" marR="0" lvl="1" indent="-171450" algn="l" defTabSz="914400" rtl="0" eaLnBrk="1" fontAlgn="base" latinLnBrk="0" hangingPunct="1">
                        <a:lnSpc>
                          <a:spcPct val="100000"/>
                        </a:lnSpc>
                        <a:spcBef>
                          <a:spcPct val="0"/>
                        </a:spcBef>
                        <a:spcAft>
                          <a:spcPct val="0"/>
                        </a:spcAft>
                        <a:buClrTx/>
                        <a:buSzTx/>
                        <a:buFont typeface="Arial" pitchFamily="34" charset="0"/>
                        <a:buChar char="•"/>
                        <a:tabLst/>
                        <a:defRPr/>
                      </a:pPr>
                      <a:endParaRPr kumimoji="0" lang="en-US" sz="800" b="0" i="0" u="none" strike="noStrike" cap="none" normalizeH="0" baseline="0" dirty="0" smtClean="0">
                        <a:ln>
                          <a:noFill/>
                        </a:ln>
                        <a:solidFill>
                          <a:schemeClr val="tx1"/>
                        </a:solidFill>
                        <a:effectLst/>
                        <a:latin typeface="+mn-lt"/>
                        <a:ea typeface="Verdana" pitchFamily="34" charset="0"/>
                        <a:cs typeface="Arial" panose="020B0604020202020204" pitchFamily="34" charset="0"/>
                      </a:endParaRPr>
                    </a:p>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800" b="0" i="0" u="none" strike="noStrike" cap="none" normalizeH="0" baseline="0" dirty="0" smtClean="0">
                          <a:ln>
                            <a:noFill/>
                          </a:ln>
                          <a:solidFill>
                            <a:schemeClr val="tx1"/>
                          </a:solidFill>
                          <a:effectLst/>
                          <a:latin typeface="+mn-lt"/>
                          <a:ea typeface="Verdana" pitchFamily="34" charset="0"/>
                          <a:cs typeface="Arial" panose="020B0604020202020204" pitchFamily="34" charset="0"/>
                        </a:rPr>
                        <a:t>Next step</a:t>
                      </a:r>
                    </a:p>
                    <a:p>
                      <a:pPr marL="628650" marR="0" lvl="1"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800" b="0" i="0" u="none" strike="noStrike" cap="none" normalizeH="0" baseline="0" dirty="0" smtClean="0">
                          <a:ln>
                            <a:noFill/>
                          </a:ln>
                          <a:solidFill>
                            <a:schemeClr val="tx1"/>
                          </a:solidFill>
                          <a:effectLst/>
                          <a:latin typeface="+mn-lt"/>
                          <a:ea typeface="Verdana" pitchFamily="34" charset="0"/>
                          <a:cs typeface="Arial" panose="020B0604020202020204" pitchFamily="34" charset="0"/>
                        </a:rPr>
                        <a:t>Understand the volume of required test cases and discuss and plan the appropriate testing duration based on this</a:t>
                      </a:r>
                    </a:p>
                    <a:p>
                      <a:pPr marL="628650" marR="0" lvl="1"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800" b="0" i="0" u="none" strike="noStrike" cap="none" normalizeH="0" baseline="0" dirty="0" smtClean="0">
                          <a:ln>
                            <a:noFill/>
                          </a:ln>
                          <a:solidFill>
                            <a:schemeClr val="tx1"/>
                          </a:solidFill>
                          <a:effectLst/>
                          <a:latin typeface="+mn-lt"/>
                          <a:ea typeface="Verdana" pitchFamily="34" charset="0"/>
                          <a:cs typeface="Arial" panose="020B0604020202020204" pitchFamily="34" charset="0"/>
                        </a:rPr>
                        <a:t>Ensure resource requirements are identified and captured via the appropriate allocation process to ensure project activities are not adversely impacted</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endParaRPr kumimoji="0" lang="en-US" sz="1100" b="0" i="0" u="none" strike="noStrike" cap="none" normalizeH="0" baseline="0" dirty="0" smtClean="0">
                        <a:ln>
                          <a:noFill/>
                        </a:ln>
                        <a:solidFill>
                          <a:schemeClr val="tx1"/>
                        </a:solidFill>
                        <a:effectLst/>
                        <a:latin typeface="+mn-lt"/>
                        <a:ea typeface="Verdana" pitchFamily="34" charset="0"/>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r h="24997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baseline="0" dirty="0" smtClean="0">
                          <a:solidFill>
                            <a:schemeClr val="tx1"/>
                          </a:solidFill>
                          <a:latin typeface="+mn-lt"/>
                          <a:cs typeface="Arial" panose="020B0604020202020204" pitchFamily="34" charset="0"/>
                        </a:rPr>
                        <a:t>Cost</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5">
                  <a:txBody>
                    <a:bodyPr/>
                    <a:lstStyle/>
                    <a:p>
                      <a:pPr marL="171450" indent="-171450">
                        <a:buFont typeface="Arial" panose="020B0604020202020204" pitchFamily="34" charset="0"/>
                        <a:buChar char="•"/>
                      </a:pPr>
                      <a:r>
                        <a:rPr lang="en-GB" sz="800" kern="1200" baseline="0" dirty="0" smtClean="0">
                          <a:solidFill>
                            <a:schemeClr val="tx1"/>
                          </a:solidFill>
                          <a:effectLst/>
                          <a:latin typeface="+mn-lt"/>
                          <a:ea typeface="+mn-ea"/>
                          <a:cs typeface="Arial" panose="020B0604020202020204" pitchFamily="34" charset="0"/>
                        </a:rPr>
                        <a:t>Full Delivery costs now all approved at ChMC on 9</a:t>
                      </a:r>
                      <a:r>
                        <a:rPr lang="en-GB" sz="800" kern="1200" baseline="30000" dirty="0" smtClean="0">
                          <a:solidFill>
                            <a:schemeClr val="tx1"/>
                          </a:solidFill>
                          <a:effectLst/>
                          <a:latin typeface="+mn-lt"/>
                          <a:ea typeface="+mn-ea"/>
                          <a:cs typeface="Arial" panose="020B0604020202020204" pitchFamily="34" charset="0"/>
                        </a:rPr>
                        <a:t>th</a:t>
                      </a:r>
                      <a:r>
                        <a:rPr lang="en-GB" sz="800" kern="1200" baseline="0" dirty="0" smtClean="0">
                          <a:solidFill>
                            <a:schemeClr val="tx1"/>
                          </a:solidFill>
                          <a:effectLst/>
                          <a:latin typeface="+mn-lt"/>
                          <a:ea typeface="+mn-ea"/>
                          <a:cs typeface="Arial" panose="020B0604020202020204" pitchFamily="34" charset="0"/>
                        </a:rPr>
                        <a:t> January 2019</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indent="-171450">
                        <a:buFont typeface="Arial" panose="020B0604020202020204" pitchFamily="34" charset="0"/>
                        <a:buChar char="•"/>
                      </a:pPr>
                      <a:endParaRPr lang="en-GB" sz="1100" kern="1200" baseline="0" dirty="0" smtClean="0">
                        <a:solidFill>
                          <a:schemeClr val="tx1"/>
                        </a:solidFill>
                        <a:effectLst/>
                        <a:latin typeface="+mn-lt"/>
                        <a:ea typeface="+mn-ea"/>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r h="459992">
                <a:tc>
                  <a:txBody>
                    <a:bodyPr/>
                    <a:lstStyle/>
                    <a:p>
                      <a:pPr algn="ctr"/>
                      <a:r>
                        <a:rPr lang="en-GB" sz="1200" b="1" baseline="0" dirty="0" smtClean="0">
                          <a:solidFill>
                            <a:schemeClr val="tx1"/>
                          </a:solidFill>
                          <a:latin typeface="+mn-lt"/>
                          <a:cs typeface="Arial" panose="020B0604020202020204" pitchFamily="34" charset="0"/>
                        </a:rPr>
                        <a:t>Resources</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5">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800" b="0" i="0" u="none" strike="noStrike" cap="none" normalizeH="0" baseline="0" dirty="0" smtClean="0">
                          <a:ln>
                            <a:noFill/>
                          </a:ln>
                          <a:solidFill>
                            <a:schemeClr val="tx1"/>
                          </a:solidFill>
                          <a:effectLst/>
                          <a:latin typeface="+mn-lt"/>
                          <a:ea typeface="Verdana" pitchFamily="34" charset="0"/>
                          <a:cs typeface="Arial" panose="020B0604020202020204" pitchFamily="34" charset="0"/>
                        </a:rPr>
                        <a:t>Currently all resource requirements to support the delivery of this release are being met</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endParaRPr kumimoji="0" lang="en-US" sz="1100" b="0" i="0" u="none" strike="noStrike" cap="none" normalizeH="0" baseline="0" dirty="0" smtClean="0">
                        <a:ln>
                          <a:noFill/>
                        </a:ln>
                        <a:solidFill>
                          <a:schemeClr val="tx1"/>
                        </a:solidFill>
                        <a:effectLst/>
                        <a:latin typeface="+mn-lt"/>
                        <a:ea typeface="Verdana" pitchFamily="34" charset="0"/>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sp>
        <p:nvSpPr>
          <p:cNvPr id="21" name="Title 20"/>
          <p:cNvSpPr>
            <a:spLocks noGrp="1"/>
          </p:cNvSpPr>
          <p:nvPr>
            <p:ph type="title"/>
          </p:nvPr>
        </p:nvSpPr>
        <p:spPr>
          <a:xfrm>
            <a:off x="457200" y="51470"/>
            <a:ext cx="8229600" cy="360040"/>
          </a:xfrm>
        </p:spPr>
        <p:txBody>
          <a:bodyPr>
            <a:normAutofit fontScale="90000"/>
          </a:bodyPr>
          <a:lstStyle/>
          <a:p>
            <a:r>
              <a:rPr lang="en-GB" dirty="0"/>
              <a:t>XRN4732 June 19 Release</a:t>
            </a:r>
          </a:p>
        </p:txBody>
      </p:sp>
    </p:spTree>
    <p:extLst>
      <p:ext uri="{BB962C8B-B14F-4D97-AF65-F5344CB8AC3E}">
        <p14:creationId xmlns:p14="http://schemas.microsoft.com/office/powerpoint/2010/main" val="4125483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XRN4732 June 19 </a:t>
            </a:r>
            <a:r>
              <a:rPr lang="en-GB" dirty="0" smtClean="0"/>
              <a:t>Release – Proposed Timeline</a:t>
            </a:r>
            <a:endParaRPr lang="en-GB" dirty="0"/>
          </a:p>
        </p:txBody>
      </p:sp>
      <p:graphicFrame>
        <p:nvGraphicFramePr>
          <p:cNvPr id="15" name="Table 14"/>
          <p:cNvGraphicFramePr>
            <a:graphicFrameLocks noGrp="1"/>
          </p:cNvGraphicFramePr>
          <p:nvPr>
            <p:extLst>
              <p:ext uri="{D42A27DB-BD31-4B8C-83A1-F6EECF244321}">
                <p14:modId xmlns:p14="http://schemas.microsoft.com/office/powerpoint/2010/main" val="3680798285"/>
              </p:ext>
            </p:extLst>
          </p:nvPr>
        </p:nvGraphicFramePr>
        <p:xfrm>
          <a:off x="457200" y="915564"/>
          <a:ext cx="8229600" cy="3744421"/>
        </p:xfrm>
        <a:graphic>
          <a:graphicData uri="http://schemas.openxmlformats.org/drawingml/2006/table">
            <a:tbl>
              <a:tblPr/>
              <a:tblGrid>
                <a:gridCol w="913625"/>
                <a:gridCol w="913625"/>
                <a:gridCol w="913625"/>
                <a:gridCol w="913625"/>
                <a:gridCol w="913625"/>
                <a:gridCol w="913625"/>
                <a:gridCol w="920600"/>
                <a:gridCol w="913625"/>
                <a:gridCol w="913625"/>
              </a:tblGrid>
              <a:tr h="432048">
                <a:tc>
                  <a:txBody>
                    <a:bodyPr/>
                    <a:lstStyle/>
                    <a:p>
                      <a:pPr algn="ctr" fontAlgn="ctr"/>
                      <a:r>
                        <a:rPr lang="en-GB" sz="800" b="1" i="0" u="none" strike="noStrike">
                          <a:solidFill>
                            <a:srgbClr val="000000"/>
                          </a:solidFill>
                          <a:effectLst/>
                          <a:latin typeface="Calibri"/>
                        </a:rPr>
                        <a:t>Nov-18</a:t>
                      </a:r>
                    </a:p>
                  </a:txBody>
                  <a:tcPr marL="6990" marR="6990" marT="699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800" b="1" i="0" u="none" strike="noStrike">
                          <a:solidFill>
                            <a:srgbClr val="000000"/>
                          </a:solidFill>
                          <a:effectLst/>
                          <a:latin typeface="Calibri"/>
                        </a:rPr>
                        <a:t>Dec-18</a:t>
                      </a:r>
                    </a:p>
                  </a:txBody>
                  <a:tcPr marL="6990" marR="6990" marT="69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800" b="1" i="0" u="none" strike="noStrike">
                          <a:solidFill>
                            <a:srgbClr val="000000"/>
                          </a:solidFill>
                          <a:effectLst/>
                          <a:latin typeface="Calibri"/>
                        </a:rPr>
                        <a:t>Jan-19</a:t>
                      </a:r>
                    </a:p>
                  </a:txBody>
                  <a:tcPr marL="6990" marR="6990" marT="69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800" b="1" i="0" u="none" strike="noStrike">
                          <a:solidFill>
                            <a:srgbClr val="000000"/>
                          </a:solidFill>
                          <a:effectLst/>
                          <a:latin typeface="Calibri"/>
                        </a:rPr>
                        <a:t>Feb-19</a:t>
                      </a:r>
                    </a:p>
                  </a:txBody>
                  <a:tcPr marL="6990" marR="6990" marT="69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800" b="1" i="0" u="none" strike="noStrike">
                          <a:solidFill>
                            <a:srgbClr val="000000"/>
                          </a:solidFill>
                          <a:effectLst/>
                          <a:latin typeface="Calibri"/>
                        </a:rPr>
                        <a:t>Mar-19</a:t>
                      </a:r>
                    </a:p>
                  </a:txBody>
                  <a:tcPr marL="6990" marR="6990" marT="69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800" b="1" i="0" u="none" strike="noStrike">
                          <a:solidFill>
                            <a:srgbClr val="000000"/>
                          </a:solidFill>
                          <a:effectLst/>
                          <a:latin typeface="Calibri"/>
                        </a:rPr>
                        <a:t>Apr-19</a:t>
                      </a:r>
                    </a:p>
                  </a:txBody>
                  <a:tcPr marL="6990" marR="6990" marT="69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800" b="1" i="0" u="none" strike="noStrike">
                          <a:solidFill>
                            <a:srgbClr val="000000"/>
                          </a:solidFill>
                          <a:effectLst/>
                          <a:latin typeface="Calibri"/>
                        </a:rPr>
                        <a:t>May-19</a:t>
                      </a:r>
                    </a:p>
                  </a:txBody>
                  <a:tcPr marL="6990" marR="6990" marT="69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800" b="1" i="0" u="none" strike="noStrike">
                          <a:solidFill>
                            <a:srgbClr val="000000"/>
                          </a:solidFill>
                          <a:effectLst/>
                          <a:latin typeface="Calibri"/>
                        </a:rPr>
                        <a:t>Jun-19</a:t>
                      </a:r>
                    </a:p>
                  </a:txBody>
                  <a:tcPr marL="6990" marR="6990" marT="69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800" b="1" i="0" u="none" strike="noStrike">
                          <a:solidFill>
                            <a:srgbClr val="000000"/>
                          </a:solidFill>
                          <a:effectLst/>
                          <a:latin typeface="Calibri"/>
                        </a:rPr>
                        <a:t>Jul-19</a:t>
                      </a:r>
                    </a:p>
                  </a:txBody>
                  <a:tcPr marL="6990" marR="6990" marT="699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1475">
                <a:tc gridSpan="3">
                  <a:txBody>
                    <a:bodyPr/>
                    <a:lstStyle/>
                    <a:p>
                      <a:pPr algn="ctr" fontAlgn="ctr"/>
                      <a:r>
                        <a:rPr lang="en-GB" sz="800" b="1" i="0" u="none" strike="noStrike">
                          <a:solidFill>
                            <a:srgbClr val="000000"/>
                          </a:solidFill>
                          <a:effectLst/>
                          <a:latin typeface="Calibri"/>
                        </a:rPr>
                        <a:t>Initiation</a:t>
                      </a:r>
                    </a:p>
                  </a:txBody>
                  <a:tcPr marL="6990" marR="6990" marT="69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tc>
                <a:tc hMerge="1">
                  <a:txBody>
                    <a:bodyPr/>
                    <a:lstStyle/>
                    <a:p>
                      <a:endParaRPr lang="en-GB"/>
                    </a:p>
                  </a:txBody>
                  <a:tcPr/>
                </a:tc>
                <a:tc>
                  <a:txBody>
                    <a:bodyPr/>
                    <a:lstStyle/>
                    <a:p>
                      <a:pPr algn="l" fontAlgn="ctr"/>
                      <a:r>
                        <a:rPr lang="en-GB" sz="800" b="1" i="0" u="none" strike="noStrike">
                          <a:solidFill>
                            <a:srgbClr val="000000"/>
                          </a:solidFill>
                          <a:effectLst/>
                          <a:latin typeface="Calibri"/>
                        </a:rPr>
                        <a:t> </a:t>
                      </a:r>
                    </a:p>
                  </a:txBody>
                  <a:tcPr marL="6990" marR="6990" marT="699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GB" sz="800" b="1" i="0" u="none" strike="noStrike">
                          <a:solidFill>
                            <a:srgbClr val="000000"/>
                          </a:solidFill>
                          <a:effectLst/>
                          <a:latin typeface="Calibri"/>
                        </a:rPr>
                        <a:t> </a:t>
                      </a:r>
                    </a:p>
                  </a:txBody>
                  <a:tcPr marL="6990" marR="6990" marT="699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GB" sz="800" b="1" i="0" u="none" strike="noStrike">
                          <a:solidFill>
                            <a:srgbClr val="000000"/>
                          </a:solidFill>
                          <a:effectLst/>
                          <a:latin typeface="Calibri"/>
                        </a:rPr>
                        <a:t> </a:t>
                      </a:r>
                    </a:p>
                  </a:txBody>
                  <a:tcPr marL="6990" marR="6990" marT="699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GB" sz="800" b="1" i="0" u="none" strike="noStrike">
                          <a:solidFill>
                            <a:srgbClr val="000000"/>
                          </a:solidFill>
                          <a:effectLst/>
                          <a:latin typeface="Calibri"/>
                        </a:rPr>
                        <a:t> </a:t>
                      </a:r>
                    </a:p>
                  </a:txBody>
                  <a:tcPr marL="6990" marR="6990" marT="6990" marB="0" vert="vert27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GB" sz="800" b="1" i="0" u="none" strike="noStrike">
                          <a:solidFill>
                            <a:srgbClr val="000000"/>
                          </a:solidFill>
                          <a:effectLst/>
                          <a:latin typeface="Calibri"/>
                        </a:rPr>
                        <a:t> </a:t>
                      </a:r>
                    </a:p>
                  </a:txBody>
                  <a:tcPr marL="6990" marR="6990" marT="6990" marB="0" vert="vert27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GB" sz="800" b="1" i="0" u="none" strike="noStrike">
                          <a:solidFill>
                            <a:srgbClr val="000000"/>
                          </a:solidFill>
                          <a:effectLst/>
                          <a:latin typeface="Calibri"/>
                        </a:rPr>
                        <a:t> </a:t>
                      </a:r>
                    </a:p>
                  </a:txBody>
                  <a:tcPr marL="6990" marR="6990" marT="6990" marB="0" vert="vert27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411475">
                <a:tc gridSpan="3">
                  <a:txBody>
                    <a:bodyPr/>
                    <a:lstStyle/>
                    <a:p>
                      <a:pPr algn="ctr" fontAlgn="ctr"/>
                      <a:r>
                        <a:rPr lang="en-GB" sz="800" b="1" i="0" u="none" strike="noStrike">
                          <a:solidFill>
                            <a:srgbClr val="000000"/>
                          </a:solidFill>
                          <a:effectLst/>
                          <a:latin typeface="Calibri"/>
                        </a:rPr>
                        <a:t>Design</a:t>
                      </a:r>
                    </a:p>
                  </a:txBody>
                  <a:tcPr marL="6990" marR="6990" marT="69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hMerge="1">
                  <a:txBody>
                    <a:bodyPr/>
                    <a:lstStyle/>
                    <a:p>
                      <a:endParaRPr lang="en-GB"/>
                    </a:p>
                  </a:txBody>
                  <a:tcPr/>
                </a:tc>
                <a:tc hMerge="1">
                  <a:txBody>
                    <a:bodyPr/>
                    <a:lstStyle/>
                    <a:p>
                      <a:endParaRPr lang="en-GB"/>
                    </a:p>
                  </a:txBody>
                  <a:tcPr/>
                </a:tc>
                <a:tc>
                  <a:txBody>
                    <a:bodyPr/>
                    <a:lstStyle/>
                    <a:p>
                      <a:pPr algn="ctr" fontAlgn="ctr"/>
                      <a:r>
                        <a:rPr lang="en-GB" sz="800" b="1" i="0" u="none" strike="noStrike">
                          <a:solidFill>
                            <a:srgbClr val="000000"/>
                          </a:solidFill>
                          <a:effectLst/>
                          <a:latin typeface="Calibri"/>
                        </a:rPr>
                        <a:t> </a:t>
                      </a:r>
                    </a:p>
                  </a:txBody>
                  <a:tcPr marL="6990" marR="6990" marT="699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1" i="0" u="none" strike="noStrike">
                          <a:solidFill>
                            <a:srgbClr val="000000"/>
                          </a:solidFill>
                          <a:effectLst/>
                          <a:latin typeface="Calibri"/>
                        </a:rPr>
                        <a:t> </a:t>
                      </a:r>
                    </a:p>
                  </a:txBody>
                  <a:tcPr marL="6990" marR="6990" marT="6990" marB="0" anchor="b">
                    <a:lnL>
                      <a:noFill/>
                    </a:lnL>
                    <a:lnR>
                      <a:noFill/>
                    </a:lnR>
                    <a:lnT>
                      <a:noFill/>
                    </a:lnT>
                    <a:lnB>
                      <a:noFill/>
                    </a:lnB>
                    <a:solidFill>
                      <a:srgbClr val="FFFFFF"/>
                    </a:solidFill>
                  </a:tcPr>
                </a:tc>
                <a:tc>
                  <a:txBody>
                    <a:bodyPr/>
                    <a:lstStyle/>
                    <a:p>
                      <a:pPr algn="l" fontAlgn="ctr"/>
                      <a:r>
                        <a:rPr lang="en-GB" sz="800" b="1" i="0" u="none" strike="noStrike">
                          <a:solidFill>
                            <a:srgbClr val="000000"/>
                          </a:solidFill>
                          <a:effectLst/>
                          <a:latin typeface="Calibri"/>
                        </a:rPr>
                        <a:t> </a:t>
                      </a:r>
                    </a:p>
                  </a:txBody>
                  <a:tcPr marL="6990" marR="6990" marT="6990" marB="0" anchor="ctr">
                    <a:lnL>
                      <a:noFill/>
                    </a:lnL>
                    <a:lnR>
                      <a:noFill/>
                    </a:lnR>
                    <a:lnT>
                      <a:noFill/>
                    </a:lnT>
                    <a:lnB>
                      <a:noFill/>
                    </a:lnB>
                    <a:solidFill>
                      <a:srgbClr val="FFFFFF"/>
                    </a:solidFill>
                  </a:tcPr>
                </a:tc>
                <a:tc>
                  <a:txBody>
                    <a:bodyPr/>
                    <a:lstStyle/>
                    <a:p>
                      <a:pPr algn="l" fontAlgn="ctr"/>
                      <a:r>
                        <a:rPr lang="en-GB" sz="800" b="1" i="0" u="none" strike="noStrike">
                          <a:solidFill>
                            <a:srgbClr val="000000"/>
                          </a:solidFill>
                          <a:effectLst/>
                          <a:latin typeface="Calibri"/>
                        </a:rPr>
                        <a:t> </a:t>
                      </a:r>
                    </a:p>
                  </a:txBody>
                  <a:tcPr marL="6990" marR="6990" marT="6990" marB="0" anchor="ctr">
                    <a:lnL>
                      <a:noFill/>
                    </a:lnL>
                    <a:lnR>
                      <a:noFill/>
                    </a:lnR>
                    <a:lnT>
                      <a:noFill/>
                    </a:lnT>
                    <a:lnB>
                      <a:noFill/>
                    </a:lnB>
                    <a:solidFill>
                      <a:srgbClr val="FFFFFF"/>
                    </a:solidFill>
                  </a:tcPr>
                </a:tc>
                <a:tc>
                  <a:txBody>
                    <a:bodyPr/>
                    <a:lstStyle/>
                    <a:p>
                      <a:pPr algn="l" fontAlgn="ctr"/>
                      <a:r>
                        <a:rPr lang="en-GB" sz="800" b="1" i="0" u="none" strike="noStrike">
                          <a:solidFill>
                            <a:srgbClr val="000000"/>
                          </a:solidFill>
                          <a:effectLst/>
                          <a:latin typeface="Calibri"/>
                        </a:rPr>
                        <a:t> </a:t>
                      </a:r>
                    </a:p>
                  </a:txBody>
                  <a:tcPr marL="6990" marR="6990" marT="6990" marB="0" anchor="ctr">
                    <a:lnL>
                      <a:noFill/>
                    </a:lnL>
                    <a:lnR>
                      <a:noFill/>
                    </a:lnR>
                    <a:lnT>
                      <a:noFill/>
                    </a:lnT>
                    <a:lnB>
                      <a:noFill/>
                    </a:lnB>
                    <a:solidFill>
                      <a:srgbClr val="FFFFFF"/>
                    </a:solidFill>
                  </a:tcPr>
                </a:tc>
                <a:tc>
                  <a:txBody>
                    <a:bodyPr/>
                    <a:lstStyle/>
                    <a:p>
                      <a:pPr algn="l" fontAlgn="ctr"/>
                      <a:r>
                        <a:rPr lang="en-GB" sz="800" b="1" i="0" u="none" strike="noStrike">
                          <a:solidFill>
                            <a:srgbClr val="000000"/>
                          </a:solidFill>
                          <a:effectLst/>
                          <a:latin typeface="Calibri"/>
                        </a:rPr>
                        <a:t> </a:t>
                      </a:r>
                    </a:p>
                  </a:txBody>
                  <a:tcPr marL="6990" marR="6990" marT="699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411475">
                <a:tc>
                  <a:txBody>
                    <a:bodyPr/>
                    <a:lstStyle/>
                    <a:p>
                      <a:pPr algn="ctr" fontAlgn="ctr"/>
                      <a:r>
                        <a:rPr lang="en-GB" sz="800" b="1" i="0" u="none" strike="noStrike">
                          <a:solidFill>
                            <a:srgbClr val="000000"/>
                          </a:solidFill>
                          <a:effectLst/>
                          <a:latin typeface="Calibri"/>
                        </a:rPr>
                        <a:t> </a:t>
                      </a:r>
                    </a:p>
                  </a:txBody>
                  <a:tcPr marL="6990" marR="6990" marT="699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GB" sz="800" b="1" i="0" u="none" strike="noStrike">
                          <a:solidFill>
                            <a:srgbClr val="000000"/>
                          </a:solidFill>
                          <a:effectLst/>
                          <a:latin typeface="Calibri"/>
                        </a:rPr>
                        <a:t> </a:t>
                      </a:r>
                    </a:p>
                  </a:txBody>
                  <a:tcPr marL="6990" marR="6990" marT="699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GB" sz="800" b="1" i="0" u="none" strike="noStrike">
                          <a:solidFill>
                            <a:srgbClr val="000000"/>
                          </a:solidFill>
                          <a:effectLst/>
                          <a:latin typeface="Calibri"/>
                        </a:rPr>
                        <a:t> </a:t>
                      </a:r>
                    </a:p>
                  </a:txBody>
                  <a:tcPr marL="6990" marR="6990" marT="699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GB" sz="800" b="1" i="0" u="none" strike="noStrike">
                          <a:solidFill>
                            <a:srgbClr val="000000"/>
                          </a:solidFill>
                          <a:effectLst/>
                          <a:latin typeface="Calibri"/>
                        </a:rPr>
                        <a:t>Build &amp; UT</a:t>
                      </a:r>
                    </a:p>
                  </a:txBody>
                  <a:tcPr marL="6990" marR="6990" marT="69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gn="l" fontAlgn="b"/>
                      <a:r>
                        <a:rPr lang="en-GB" sz="800" b="1" i="0" u="none" strike="noStrike">
                          <a:solidFill>
                            <a:srgbClr val="000000"/>
                          </a:solidFill>
                          <a:effectLst/>
                          <a:latin typeface="Calibri"/>
                        </a:rPr>
                        <a:t> </a:t>
                      </a:r>
                    </a:p>
                  </a:txBody>
                  <a:tcPr marL="6990" marR="6990" marT="699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1" i="0" u="none" strike="noStrike">
                          <a:solidFill>
                            <a:srgbClr val="000000"/>
                          </a:solidFill>
                          <a:effectLst/>
                          <a:latin typeface="Calibri"/>
                        </a:rPr>
                        <a:t> </a:t>
                      </a:r>
                    </a:p>
                  </a:txBody>
                  <a:tcPr marL="6990" marR="6990" marT="6990" marB="0" anchor="b">
                    <a:lnL>
                      <a:noFill/>
                    </a:lnL>
                    <a:lnR>
                      <a:noFill/>
                    </a:lnR>
                    <a:lnT>
                      <a:noFill/>
                    </a:lnT>
                    <a:lnB>
                      <a:noFill/>
                    </a:lnB>
                    <a:solidFill>
                      <a:srgbClr val="FFFFFF"/>
                    </a:solidFill>
                  </a:tcPr>
                </a:tc>
                <a:tc>
                  <a:txBody>
                    <a:bodyPr/>
                    <a:lstStyle/>
                    <a:p>
                      <a:pPr algn="l" fontAlgn="b"/>
                      <a:r>
                        <a:rPr lang="en-GB" sz="800" b="1" i="0" u="none" strike="noStrike">
                          <a:solidFill>
                            <a:srgbClr val="000000"/>
                          </a:solidFill>
                          <a:effectLst/>
                          <a:latin typeface="Calibri"/>
                        </a:rPr>
                        <a:t> </a:t>
                      </a:r>
                    </a:p>
                  </a:txBody>
                  <a:tcPr marL="6990" marR="6990" marT="6990" marB="0" anchor="b">
                    <a:lnL>
                      <a:noFill/>
                    </a:lnL>
                    <a:lnR>
                      <a:noFill/>
                    </a:lnR>
                    <a:lnT>
                      <a:noFill/>
                    </a:lnT>
                    <a:lnB>
                      <a:noFill/>
                    </a:lnB>
                    <a:solidFill>
                      <a:srgbClr val="FFFFFF"/>
                    </a:solidFill>
                  </a:tcPr>
                </a:tc>
                <a:tc>
                  <a:txBody>
                    <a:bodyPr/>
                    <a:lstStyle/>
                    <a:p>
                      <a:pPr algn="l" fontAlgn="b"/>
                      <a:r>
                        <a:rPr lang="en-GB" sz="800" b="1" i="0" u="none" strike="noStrike">
                          <a:solidFill>
                            <a:srgbClr val="000000"/>
                          </a:solidFill>
                          <a:effectLst/>
                          <a:latin typeface="Calibri"/>
                        </a:rPr>
                        <a:t> </a:t>
                      </a:r>
                    </a:p>
                  </a:txBody>
                  <a:tcPr marL="6990" marR="6990" marT="6990" marB="0" anchor="b">
                    <a:lnL>
                      <a:noFill/>
                    </a:lnL>
                    <a:lnR>
                      <a:noFill/>
                    </a:lnR>
                    <a:lnT>
                      <a:noFill/>
                    </a:lnT>
                    <a:lnB>
                      <a:noFill/>
                    </a:lnB>
                    <a:solidFill>
                      <a:srgbClr val="FFFFFF"/>
                    </a:solidFill>
                  </a:tcPr>
                </a:tc>
                <a:tc>
                  <a:txBody>
                    <a:bodyPr/>
                    <a:lstStyle/>
                    <a:p>
                      <a:pPr algn="l" fontAlgn="b"/>
                      <a:r>
                        <a:rPr lang="en-GB" sz="800" b="1" i="0" u="none" strike="noStrike">
                          <a:solidFill>
                            <a:srgbClr val="000000"/>
                          </a:solidFill>
                          <a:effectLst/>
                          <a:latin typeface="Calibri"/>
                        </a:rPr>
                        <a:t> </a:t>
                      </a:r>
                    </a:p>
                  </a:txBody>
                  <a:tcPr marL="6990" marR="6990" marT="699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411475">
                <a:tc>
                  <a:txBody>
                    <a:bodyPr/>
                    <a:lstStyle/>
                    <a:p>
                      <a:pPr algn="ctr" fontAlgn="ctr"/>
                      <a:r>
                        <a:rPr lang="en-GB" sz="800" b="1" i="0" u="none" strike="noStrike">
                          <a:solidFill>
                            <a:srgbClr val="000000"/>
                          </a:solidFill>
                          <a:effectLst/>
                          <a:latin typeface="Calibri"/>
                        </a:rPr>
                        <a:t> </a:t>
                      </a:r>
                    </a:p>
                  </a:txBody>
                  <a:tcPr marL="6990" marR="6990" marT="699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GB" sz="800" b="1" i="0" u="none" strike="noStrike">
                          <a:solidFill>
                            <a:srgbClr val="000000"/>
                          </a:solidFill>
                          <a:effectLst/>
                          <a:latin typeface="Calibri"/>
                        </a:rPr>
                        <a:t> </a:t>
                      </a:r>
                    </a:p>
                  </a:txBody>
                  <a:tcPr marL="6990" marR="6990" marT="6990" marB="0" anchor="ctr">
                    <a:lnL>
                      <a:noFill/>
                    </a:lnL>
                    <a:lnR>
                      <a:noFill/>
                    </a:lnR>
                    <a:lnT>
                      <a:noFill/>
                    </a:lnT>
                    <a:lnB>
                      <a:noFill/>
                    </a:lnB>
                    <a:solidFill>
                      <a:srgbClr val="FFFFFF"/>
                    </a:solidFill>
                  </a:tcPr>
                </a:tc>
                <a:tc>
                  <a:txBody>
                    <a:bodyPr/>
                    <a:lstStyle/>
                    <a:p>
                      <a:pPr algn="ctr" fontAlgn="ctr"/>
                      <a:r>
                        <a:rPr lang="en-GB" sz="800" b="1" i="0" u="none" strike="noStrike">
                          <a:solidFill>
                            <a:srgbClr val="000000"/>
                          </a:solidFill>
                          <a:effectLst/>
                          <a:latin typeface="Calibri"/>
                        </a:rPr>
                        <a:t> </a:t>
                      </a:r>
                    </a:p>
                  </a:txBody>
                  <a:tcPr marL="6990" marR="6990" marT="6990" marB="0" anchor="ctr">
                    <a:lnL>
                      <a:noFill/>
                    </a:lnL>
                    <a:lnR>
                      <a:noFill/>
                    </a:lnR>
                    <a:lnT>
                      <a:noFill/>
                    </a:lnT>
                    <a:lnB>
                      <a:noFill/>
                    </a:lnB>
                    <a:solidFill>
                      <a:srgbClr val="FFFFFF"/>
                    </a:solidFill>
                  </a:tcPr>
                </a:tc>
                <a:tc>
                  <a:txBody>
                    <a:bodyPr/>
                    <a:lstStyle/>
                    <a:p>
                      <a:pPr algn="ctr" fontAlgn="ctr"/>
                      <a:r>
                        <a:rPr lang="en-GB" sz="800" b="1" i="0" u="none" strike="noStrike">
                          <a:solidFill>
                            <a:srgbClr val="000000"/>
                          </a:solidFill>
                          <a:effectLst/>
                          <a:latin typeface="Calibri"/>
                        </a:rPr>
                        <a:t> </a:t>
                      </a:r>
                    </a:p>
                  </a:txBody>
                  <a:tcPr marL="6990" marR="6990" marT="699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GB" sz="800" b="1" i="0" u="none" strike="noStrike">
                          <a:solidFill>
                            <a:srgbClr val="000000"/>
                          </a:solidFill>
                          <a:effectLst/>
                          <a:latin typeface="Calibri"/>
                        </a:rPr>
                        <a:t>ST</a:t>
                      </a:r>
                    </a:p>
                  </a:txBody>
                  <a:tcPr marL="6990" marR="6990" marT="69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l" fontAlgn="b"/>
                      <a:r>
                        <a:rPr lang="en-GB" sz="800" b="1" i="0" u="none" strike="noStrike">
                          <a:solidFill>
                            <a:srgbClr val="000000"/>
                          </a:solidFill>
                          <a:effectLst/>
                          <a:latin typeface="Calibri"/>
                        </a:rPr>
                        <a:t> </a:t>
                      </a:r>
                    </a:p>
                  </a:txBody>
                  <a:tcPr marL="6990" marR="6990" marT="699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800" b="1" i="0" u="none" strike="noStrike">
                          <a:solidFill>
                            <a:srgbClr val="000000"/>
                          </a:solidFill>
                          <a:effectLst/>
                          <a:latin typeface="Calibri"/>
                        </a:rPr>
                        <a:t> </a:t>
                      </a:r>
                    </a:p>
                  </a:txBody>
                  <a:tcPr marL="6990" marR="6990" marT="6990" marB="0" vert="vert270" anchor="ctr">
                    <a:lnL>
                      <a:noFill/>
                    </a:lnL>
                    <a:lnR>
                      <a:noFill/>
                    </a:lnR>
                    <a:lnT>
                      <a:noFill/>
                    </a:lnT>
                    <a:lnB>
                      <a:noFill/>
                    </a:lnB>
                    <a:solidFill>
                      <a:srgbClr val="FFFFFF"/>
                    </a:solidFill>
                  </a:tcPr>
                </a:tc>
                <a:tc>
                  <a:txBody>
                    <a:bodyPr/>
                    <a:lstStyle/>
                    <a:p>
                      <a:pPr algn="l" fontAlgn="b"/>
                      <a:r>
                        <a:rPr lang="en-GB" sz="800" b="1" i="0" u="none" strike="noStrike">
                          <a:solidFill>
                            <a:srgbClr val="000000"/>
                          </a:solidFill>
                          <a:effectLst/>
                          <a:latin typeface="Calibri"/>
                        </a:rPr>
                        <a:t> </a:t>
                      </a:r>
                    </a:p>
                  </a:txBody>
                  <a:tcPr marL="6990" marR="6990" marT="6990" marB="0" anchor="b">
                    <a:lnL>
                      <a:noFill/>
                    </a:lnL>
                    <a:lnR>
                      <a:noFill/>
                    </a:lnR>
                    <a:lnT>
                      <a:noFill/>
                    </a:lnT>
                    <a:lnB>
                      <a:noFill/>
                    </a:lnB>
                    <a:solidFill>
                      <a:srgbClr val="FFFFFF"/>
                    </a:solidFill>
                  </a:tcPr>
                </a:tc>
                <a:tc>
                  <a:txBody>
                    <a:bodyPr/>
                    <a:lstStyle/>
                    <a:p>
                      <a:pPr algn="l" fontAlgn="b"/>
                      <a:r>
                        <a:rPr lang="en-GB" sz="800" b="1" i="0" u="none" strike="noStrike">
                          <a:solidFill>
                            <a:srgbClr val="000000"/>
                          </a:solidFill>
                          <a:effectLst/>
                          <a:latin typeface="Calibri"/>
                        </a:rPr>
                        <a:t> </a:t>
                      </a:r>
                    </a:p>
                  </a:txBody>
                  <a:tcPr marL="6990" marR="6990" marT="699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411475">
                <a:tc>
                  <a:txBody>
                    <a:bodyPr/>
                    <a:lstStyle/>
                    <a:p>
                      <a:pPr algn="l" fontAlgn="b"/>
                      <a:r>
                        <a:rPr lang="en-GB" sz="800" b="1" i="0" u="none" strike="noStrike">
                          <a:solidFill>
                            <a:srgbClr val="000000"/>
                          </a:solidFill>
                          <a:effectLst/>
                          <a:latin typeface="Calibri"/>
                        </a:rPr>
                        <a:t> </a:t>
                      </a:r>
                    </a:p>
                  </a:txBody>
                  <a:tcPr marL="6990" marR="6990" marT="699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GB" sz="800" b="1" i="0" u="none" strike="noStrike">
                          <a:solidFill>
                            <a:srgbClr val="000000"/>
                          </a:solidFill>
                          <a:effectLst/>
                          <a:latin typeface="Calibri"/>
                        </a:rPr>
                        <a:t> </a:t>
                      </a:r>
                    </a:p>
                  </a:txBody>
                  <a:tcPr marL="6990" marR="6990" marT="6990" marB="0" anchor="b">
                    <a:lnL>
                      <a:noFill/>
                    </a:lnL>
                    <a:lnR>
                      <a:noFill/>
                    </a:lnR>
                    <a:lnT>
                      <a:noFill/>
                    </a:lnT>
                    <a:lnB>
                      <a:noFill/>
                    </a:lnB>
                    <a:solidFill>
                      <a:srgbClr val="FFFFFF"/>
                    </a:solidFill>
                  </a:tcPr>
                </a:tc>
                <a:tc>
                  <a:txBody>
                    <a:bodyPr/>
                    <a:lstStyle/>
                    <a:p>
                      <a:pPr algn="l" fontAlgn="b"/>
                      <a:r>
                        <a:rPr lang="en-GB" sz="800" b="1" i="0" u="none" strike="noStrike">
                          <a:solidFill>
                            <a:srgbClr val="000000"/>
                          </a:solidFill>
                          <a:effectLst/>
                          <a:latin typeface="Calibri"/>
                        </a:rPr>
                        <a:t> </a:t>
                      </a:r>
                    </a:p>
                  </a:txBody>
                  <a:tcPr marL="6990" marR="6990" marT="6990" marB="0" anchor="b">
                    <a:lnL>
                      <a:noFill/>
                    </a:lnL>
                    <a:lnR>
                      <a:noFill/>
                    </a:lnR>
                    <a:lnT>
                      <a:noFill/>
                    </a:lnT>
                    <a:lnB>
                      <a:noFill/>
                    </a:lnB>
                    <a:solidFill>
                      <a:srgbClr val="FFFFFF"/>
                    </a:solidFill>
                  </a:tcPr>
                </a:tc>
                <a:tc>
                  <a:txBody>
                    <a:bodyPr/>
                    <a:lstStyle/>
                    <a:p>
                      <a:pPr algn="l" fontAlgn="b"/>
                      <a:r>
                        <a:rPr lang="en-GB" sz="800" b="1" i="0" u="none" strike="noStrike">
                          <a:solidFill>
                            <a:srgbClr val="000000"/>
                          </a:solidFill>
                          <a:effectLst/>
                          <a:latin typeface="Calibri"/>
                        </a:rPr>
                        <a:t> </a:t>
                      </a:r>
                    </a:p>
                  </a:txBody>
                  <a:tcPr marL="6990" marR="6990" marT="6990" marB="0" anchor="b">
                    <a:lnL>
                      <a:noFill/>
                    </a:lnL>
                    <a:lnR>
                      <a:noFill/>
                    </a:lnR>
                    <a:lnT>
                      <a:noFill/>
                    </a:lnT>
                    <a:lnB>
                      <a:noFill/>
                    </a:lnB>
                    <a:solidFill>
                      <a:srgbClr val="FFFFFF"/>
                    </a:solidFill>
                  </a:tcPr>
                </a:tc>
                <a:tc>
                  <a:txBody>
                    <a:bodyPr/>
                    <a:lstStyle/>
                    <a:p>
                      <a:pPr algn="l" fontAlgn="b"/>
                      <a:r>
                        <a:rPr lang="en-GB" sz="800" b="1" i="0" u="none" strike="noStrike">
                          <a:solidFill>
                            <a:srgbClr val="000000"/>
                          </a:solidFill>
                          <a:effectLst/>
                          <a:latin typeface="Calibri"/>
                        </a:rPr>
                        <a:t> </a:t>
                      </a:r>
                    </a:p>
                  </a:txBody>
                  <a:tcPr marL="6990" marR="6990" marT="699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GB" sz="800" b="1" i="0" u="none" strike="noStrike">
                          <a:solidFill>
                            <a:srgbClr val="000000"/>
                          </a:solidFill>
                          <a:effectLst/>
                          <a:latin typeface="Calibri"/>
                        </a:rPr>
                        <a:t>SIT</a:t>
                      </a:r>
                    </a:p>
                  </a:txBody>
                  <a:tcPr marL="6990" marR="6990" marT="69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64A2"/>
                    </a:solidFill>
                  </a:tcPr>
                </a:tc>
                <a:tc>
                  <a:txBody>
                    <a:bodyPr/>
                    <a:lstStyle/>
                    <a:p>
                      <a:pPr algn="l" fontAlgn="b"/>
                      <a:r>
                        <a:rPr lang="en-GB" sz="800" b="1" i="0" u="none" strike="noStrike">
                          <a:solidFill>
                            <a:srgbClr val="000000"/>
                          </a:solidFill>
                          <a:effectLst/>
                          <a:latin typeface="Calibri"/>
                        </a:rPr>
                        <a:t> </a:t>
                      </a:r>
                    </a:p>
                  </a:txBody>
                  <a:tcPr marL="6990" marR="6990" marT="699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1" i="0" u="none" strike="noStrike">
                          <a:solidFill>
                            <a:srgbClr val="000000"/>
                          </a:solidFill>
                          <a:effectLst/>
                          <a:latin typeface="Calibri"/>
                        </a:rPr>
                        <a:t> </a:t>
                      </a:r>
                    </a:p>
                  </a:txBody>
                  <a:tcPr marL="6990" marR="6990" marT="6990" marB="0" anchor="b">
                    <a:lnL>
                      <a:noFill/>
                    </a:lnL>
                    <a:lnR>
                      <a:noFill/>
                    </a:lnR>
                    <a:lnT>
                      <a:noFill/>
                    </a:lnT>
                    <a:lnB>
                      <a:noFill/>
                    </a:lnB>
                    <a:solidFill>
                      <a:srgbClr val="FFFFFF"/>
                    </a:solidFill>
                  </a:tcPr>
                </a:tc>
                <a:tc>
                  <a:txBody>
                    <a:bodyPr/>
                    <a:lstStyle/>
                    <a:p>
                      <a:pPr algn="l" fontAlgn="b"/>
                      <a:r>
                        <a:rPr lang="en-GB" sz="800" b="1" i="0" u="none" strike="noStrike">
                          <a:solidFill>
                            <a:srgbClr val="000000"/>
                          </a:solidFill>
                          <a:effectLst/>
                          <a:latin typeface="Calibri"/>
                        </a:rPr>
                        <a:t> </a:t>
                      </a:r>
                    </a:p>
                  </a:txBody>
                  <a:tcPr marL="6990" marR="6990" marT="699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432048">
                <a:tc>
                  <a:txBody>
                    <a:bodyPr/>
                    <a:lstStyle/>
                    <a:p>
                      <a:pPr algn="l" fontAlgn="b"/>
                      <a:r>
                        <a:rPr lang="en-GB" sz="800" b="1" i="0" u="none" strike="noStrike">
                          <a:solidFill>
                            <a:srgbClr val="000000"/>
                          </a:solidFill>
                          <a:effectLst/>
                          <a:latin typeface="Calibri"/>
                        </a:rPr>
                        <a:t> </a:t>
                      </a:r>
                    </a:p>
                  </a:txBody>
                  <a:tcPr marL="6990" marR="6990" marT="699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GB" sz="800" b="1" i="0" u="none" strike="noStrike">
                          <a:solidFill>
                            <a:srgbClr val="000000"/>
                          </a:solidFill>
                          <a:effectLst/>
                          <a:latin typeface="Calibri"/>
                        </a:rPr>
                        <a:t> </a:t>
                      </a:r>
                    </a:p>
                  </a:txBody>
                  <a:tcPr marL="6990" marR="6990" marT="6990" marB="0" anchor="b">
                    <a:lnL>
                      <a:noFill/>
                    </a:lnL>
                    <a:lnR>
                      <a:noFill/>
                    </a:lnR>
                    <a:lnT>
                      <a:noFill/>
                    </a:lnT>
                    <a:lnB>
                      <a:noFill/>
                    </a:lnB>
                    <a:solidFill>
                      <a:srgbClr val="FFFFFF"/>
                    </a:solidFill>
                  </a:tcPr>
                </a:tc>
                <a:tc>
                  <a:txBody>
                    <a:bodyPr/>
                    <a:lstStyle/>
                    <a:p>
                      <a:pPr algn="l" fontAlgn="b"/>
                      <a:r>
                        <a:rPr lang="en-GB" sz="800" b="1" i="0" u="none" strike="noStrike">
                          <a:solidFill>
                            <a:srgbClr val="000000"/>
                          </a:solidFill>
                          <a:effectLst/>
                          <a:latin typeface="Calibri"/>
                        </a:rPr>
                        <a:t> </a:t>
                      </a:r>
                    </a:p>
                  </a:txBody>
                  <a:tcPr marL="6990" marR="6990" marT="6990" marB="0" anchor="b">
                    <a:lnL>
                      <a:noFill/>
                    </a:lnL>
                    <a:lnR>
                      <a:noFill/>
                    </a:lnR>
                    <a:lnT>
                      <a:noFill/>
                    </a:lnT>
                    <a:lnB>
                      <a:noFill/>
                    </a:lnB>
                    <a:solidFill>
                      <a:srgbClr val="FFFFFF"/>
                    </a:solidFill>
                  </a:tcPr>
                </a:tc>
                <a:tc>
                  <a:txBody>
                    <a:bodyPr/>
                    <a:lstStyle/>
                    <a:p>
                      <a:pPr algn="l" fontAlgn="b"/>
                      <a:r>
                        <a:rPr lang="en-GB" sz="800" b="1" i="0" u="none" strike="noStrike">
                          <a:solidFill>
                            <a:srgbClr val="000000"/>
                          </a:solidFill>
                          <a:effectLst/>
                          <a:latin typeface="Calibri"/>
                        </a:rPr>
                        <a:t> </a:t>
                      </a:r>
                    </a:p>
                  </a:txBody>
                  <a:tcPr marL="6990" marR="6990" marT="6990" marB="0" anchor="b">
                    <a:lnL>
                      <a:noFill/>
                    </a:lnL>
                    <a:lnR>
                      <a:noFill/>
                    </a:lnR>
                    <a:lnT>
                      <a:noFill/>
                    </a:lnT>
                    <a:lnB>
                      <a:noFill/>
                    </a:lnB>
                    <a:solidFill>
                      <a:srgbClr val="FFFFFF"/>
                    </a:solidFill>
                  </a:tcPr>
                </a:tc>
                <a:tc>
                  <a:txBody>
                    <a:bodyPr/>
                    <a:lstStyle/>
                    <a:p>
                      <a:pPr algn="l" fontAlgn="b"/>
                      <a:r>
                        <a:rPr lang="en-GB" sz="800" b="1" i="0" u="none" strike="noStrike">
                          <a:solidFill>
                            <a:srgbClr val="000000"/>
                          </a:solidFill>
                          <a:effectLst/>
                          <a:latin typeface="Calibri"/>
                        </a:rPr>
                        <a:t> </a:t>
                      </a:r>
                    </a:p>
                  </a:txBody>
                  <a:tcPr marL="6990" marR="6990" marT="6990" marB="0" anchor="b">
                    <a:lnL>
                      <a:noFill/>
                    </a:lnL>
                    <a:lnR>
                      <a:noFill/>
                    </a:lnR>
                    <a:lnT>
                      <a:noFill/>
                    </a:lnT>
                    <a:lnB>
                      <a:noFill/>
                    </a:lnB>
                    <a:solidFill>
                      <a:srgbClr val="FFFFFF"/>
                    </a:solidFill>
                  </a:tcPr>
                </a:tc>
                <a:tc>
                  <a:txBody>
                    <a:bodyPr/>
                    <a:lstStyle/>
                    <a:p>
                      <a:pPr algn="l" fontAlgn="b"/>
                      <a:r>
                        <a:rPr lang="en-GB" sz="800" b="1" i="0" u="none" strike="noStrike">
                          <a:solidFill>
                            <a:srgbClr val="000000"/>
                          </a:solidFill>
                          <a:effectLst/>
                          <a:latin typeface="Calibri"/>
                        </a:rPr>
                        <a:t> </a:t>
                      </a:r>
                    </a:p>
                  </a:txBody>
                  <a:tcPr marL="6990" marR="6990" marT="699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GB" sz="800" b="1" i="0" u="none" strike="noStrike">
                          <a:solidFill>
                            <a:srgbClr val="000000"/>
                          </a:solidFill>
                          <a:effectLst/>
                          <a:latin typeface="Calibri"/>
                        </a:rPr>
                        <a:t>OUAT/RT</a:t>
                      </a:r>
                    </a:p>
                  </a:txBody>
                  <a:tcPr marL="6990" marR="6990" marT="69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l" fontAlgn="b"/>
                      <a:r>
                        <a:rPr lang="en-GB" sz="800" b="1" i="0" u="none" strike="noStrike">
                          <a:solidFill>
                            <a:srgbClr val="000000"/>
                          </a:solidFill>
                          <a:effectLst/>
                          <a:latin typeface="Calibri"/>
                        </a:rPr>
                        <a:t> </a:t>
                      </a:r>
                    </a:p>
                  </a:txBody>
                  <a:tcPr marL="6990" marR="6990" marT="699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1" i="0" u="none" strike="noStrike">
                          <a:solidFill>
                            <a:srgbClr val="000000"/>
                          </a:solidFill>
                          <a:effectLst/>
                          <a:latin typeface="Calibri"/>
                        </a:rPr>
                        <a:t> </a:t>
                      </a:r>
                    </a:p>
                  </a:txBody>
                  <a:tcPr marL="6990" marR="6990" marT="699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411475">
                <a:tc>
                  <a:txBody>
                    <a:bodyPr/>
                    <a:lstStyle/>
                    <a:p>
                      <a:pPr algn="l" fontAlgn="b"/>
                      <a:r>
                        <a:rPr lang="en-GB" sz="800" b="1" i="0" u="none" strike="noStrike">
                          <a:solidFill>
                            <a:srgbClr val="000000"/>
                          </a:solidFill>
                          <a:effectLst/>
                          <a:latin typeface="Calibri"/>
                        </a:rPr>
                        <a:t> </a:t>
                      </a:r>
                    </a:p>
                  </a:txBody>
                  <a:tcPr marL="6990" marR="6990" marT="699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GB" sz="800" b="1" i="0" u="none" strike="noStrike">
                          <a:solidFill>
                            <a:srgbClr val="000000"/>
                          </a:solidFill>
                          <a:effectLst/>
                          <a:latin typeface="Calibri"/>
                        </a:rPr>
                        <a:t> </a:t>
                      </a:r>
                    </a:p>
                  </a:txBody>
                  <a:tcPr marL="6990" marR="6990" marT="6990" marB="0" anchor="b">
                    <a:lnL>
                      <a:noFill/>
                    </a:lnL>
                    <a:lnR>
                      <a:noFill/>
                    </a:lnR>
                    <a:lnT>
                      <a:noFill/>
                    </a:lnT>
                    <a:lnB>
                      <a:noFill/>
                    </a:lnB>
                    <a:solidFill>
                      <a:srgbClr val="FFFFFF"/>
                    </a:solidFill>
                  </a:tcPr>
                </a:tc>
                <a:tc>
                  <a:txBody>
                    <a:bodyPr/>
                    <a:lstStyle/>
                    <a:p>
                      <a:pPr algn="l" fontAlgn="b"/>
                      <a:r>
                        <a:rPr lang="en-GB" sz="800" b="1" i="0" u="none" strike="noStrike">
                          <a:solidFill>
                            <a:srgbClr val="000000"/>
                          </a:solidFill>
                          <a:effectLst/>
                          <a:latin typeface="Calibri"/>
                        </a:rPr>
                        <a:t> </a:t>
                      </a:r>
                    </a:p>
                  </a:txBody>
                  <a:tcPr marL="6990" marR="6990" marT="6990" marB="0" anchor="b">
                    <a:lnL>
                      <a:noFill/>
                    </a:lnL>
                    <a:lnR>
                      <a:noFill/>
                    </a:lnR>
                    <a:lnT>
                      <a:noFill/>
                    </a:lnT>
                    <a:lnB>
                      <a:noFill/>
                    </a:lnB>
                    <a:solidFill>
                      <a:srgbClr val="FFFFFF"/>
                    </a:solidFill>
                  </a:tcPr>
                </a:tc>
                <a:tc>
                  <a:txBody>
                    <a:bodyPr/>
                    <a:lstStyle/>
                    <a:p>
                      <a:pPr algn="l" fontAlgn="b"/>
                      <a:r>
                        <a:rPr lang="en-GB" sz="800" b="1" i="0" u="none" strike="noStrike">
                          <a:solidFill>
                            <a:srgbClr val="000000"/>
                          </a:solidFill>
                          <a:effectLst/>
                          <a:latin typeface="Calibri"/>
                        </a:rPr>
                        <a:t> </a:t>
                      </a:r>
                    </a:p>
                  </a:txBody>
                  <a:tcPr marL="6990" marR="6990" marT="6990" marB="0" anchor="b">
                    <a:lnL>
                      <a:noFill/>
                    </a:lnL>
                    <a:lnR>
                      <a:noFill/>
                    </a:lnR>
                    <a:lnT>
                      <a:noFill/>
                    </a:lnT>
                    <a:lnB>
                      <a:noFill/>
                    </a:lnB>
                    <a:solidFill>
                      <a:srgbClr val="FFFFFF"/>
                    </a:solidFill>
                  </a:tcPr>
                </a:tc>
                <a:tc>
                  <a:txBody>
                    <a:bodyPr/>
                    <a:lstStyle/>
                    <a:p>
                      <a:pPr algn="l" fontAlgn="ctr"/>
                      <a:r>
                        <a:rPr lang="en-GB" sz="800" b="1" i="0" u="none" strike="noStrike">
                          <a:solidFill>
                            <a:srgbClr val="000000"/>
                          </a:solidFill>
                          <a:effectLst/>
                          <a:latin typeface="Calibri"/>
                        </a:rPr>
                        <a:t> </a:t>
                      </a:r>
                    </a:p>
                  </a:txBody>
                  <a:tcPr marL="6990" marR="6990" marT="6990" marB="0" anchor="ctr">
                    <a:lnL>
                      <a:noFill/>
                    </a:lnL>
                    <a:lnR>
                      <a:noFill/>
                    </a:lnR>
                    <a:lnT>
                      <a:noFill/>
                    </a:lnT>
                    <a:lnB>
                      <a:noFill/>
                    </a:lnB>
                    <a:solidFill>
                      <a:srgbClr val="FFFFFF"/>
                    </a:solidFill>
                  </a:tcPr>
                </a:tc>
                <a:tc>
                  <a:txBody>
                    <a:bodyPr/>
                    <a:lstStyle/>
                    <a:p>
                      <a:pPr algn="ctr" fontAlgn="ctr"/>
                      <a:r>
                        <a:rPr lang="en-GB" sz="800" b="1" i="0" u="none" strike="noStrike">
                          <a:solidFill>
                            <a:srgbClr val="000000"/>
                          </a:solidFill>
                          <a:effectLst/>
                          <a:latin typeface="Calibri"/>
                        </a:rPr>
                        <a:t> </a:t>
                      </a:r>
                    </a:p>
                  </a:txBody>
                  <a:tcPr marL="6990" marR="6990" marT="6990" marB="0" anchor="ctr">
                    <a:lnL>
                      <a:noFill/>
                    </a:lnL>
                    <a:lnR>
                      <a:noFill/>
                    </a:lnR>
                    <a:lnT>
                      <a:noFill/>
                    </a:lnT>
                    <a:lnB>
                      <a:noFill/>
                    </a:lnB>
                    <a:solidFill>
                      <a:srgbClr val="FFFFFF"/>
                    </a:solidFill>
                  </a:tcPr>
                </a:tc>
                <a:tc>
                  <a:txBody>
                    <a:bodyPr/>
                    <a:lstStyle/>
                    <a:p>
                      <a:pPr algn="l" fontAlgn="ctr"/>
                      <a:r>
                        <a:rPr lang="en-GB" sz="800" b="1" i="0" u="none" strike="noStrike">
                          <a:solidFill>
                            <a:srgbClr val="000000"/>
                          </a:solidFill>
                          <a:effectLst/>
                          <a:latin typeface="Calibri"/>
                        </a:rPr>
                        <a:t> </a:t>
                      </a:r>
                    </a:p>
                  </a:txBody>
                  <a:tcPr marL="6990" marR="6990" marT="6990" marB="0" vert="vert27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GB" sz="800" b="1" i="0" u="none" strike="noStrike">
                          <a:solidFill>
                            <a:srgbClr val="000000"/>
                          </a:solidFill>
                          <a:effectLst/>
                          <a:latin typeface="Calibri"/>
                        </a:rPr>
                        <a:t>Imp</a:t>
                      </a:r>
                    </a:p>
                  </a:txBody>
                  <a:tcPr marL="6990" marR="6990" marT="69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l" fontAlgn="ctr"/>
                      <a:r>
                        <a:rPr lang="en-GB" sz="800" b="1" i="0" u="none" strike="noStrike">
                          <a:solidFill>
                            <a:srgbClr val="000000"/>
                          </a:solidFill>
                          <a:effectLst/>
                          <a:latin typeface="Calibri"/>
                        </a:rPr>
                        <a:t> </a:t>
                      </a:r>
                    </a:p>
                  </a:txBody>
                  <a:tcPr marL="6990" marR="6990" marT="699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411475">
                <a:tc>
                  <a:txBody>
                    <a:bodyPr/>
                    <a:lstStyle/>
                    <a:p>
                      <a:pPr algn="ctr" fontAlgn="ctr"/>
                      <a:r>
                        <a:rPr lang="en-GB" sz="800" b="1" i="0" u="none" strike="noStrike">
                          <a:solidFill>
                            <a:srgbClr val="000000"/>
                          </a:solidFill>
                          <a:effectLst/>
                          <a:latin typeface="Calibri"/>
                        </a:rPr>
                        <a:t> </a:t>
                      </a:r>
                    </a:p>
                  </a:txBody>
                  <a:tcPr marL="6990" marR="6990" marT="699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1" i="0" u="none" strike="noStrike">
                          <a:solidFill>
                            <a:srgbClr val="000000"/>
                          </a:solidFill>
                          <a:effectLst/>
                          <a:latin typeface="Calibri"/>
                        </a:rPr>
                        <a:t> </a:t>
                      </a:r>
                    </a:p>
                  </a:txBody>
                  <a:tcPr marL="6990" marR="6990" marT="699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1" i="0" u="none" strike="noStrike">
                          <a:solidFill>
                            <a:srgbClr val="000000"/>
                          </a:solidFill>
                          <a:effectLst/>
                          <a:latin typeface="Calibri"/>
                        </a:rPr>
                        <a:t> </a:t>
                      </a:r>
                    </a:p>
                  </a:txBody>
                  <a:tcPr marL="6990" marR="6990" marT="699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1" i="0" u="none" strike="noStrike">
                          <a:solidFill>
                            <a:srgbClr val="000000"/>
                          </a:solidFill>
                          <a:effectLst/>
                          <a:latin typeface="Calibri"/>
                        </a:rPr>
                        <a:t> </a:t>
                      </a:r>
                    </a:p>
                  </a:txBody>
                  <a:tcPr marL="6990" marR="6990" marT="699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1" i="0" u="none" strike="noStrike">
                          <a:solidFill>
                            <a:srgbClr val="000000"/>
                          </a:solidFill>
                          <a:effectLst/>
                          <a:latin typeface="Calibri"/>
                        </a:rPr>
                        <a:t> </a:t>
                      </a:r>
                    </a:p>
                  </a:txBody>
                  <a:tcPr marL="6990" marR="6990" marT="699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800" b="1" i="0" u="none" strike="noStrike">
                          <a:solidFill>
                            <a:srgbClr val="000000"/>
                          </a:solidFill>
                          <a:effectLst/>
                          <a:latin typeface="Calibri"/>
                        </a:rPr>
                        <a:t> </a:t>
                      </a:r>
                    </a:p>
                  </a:txBody>
                  <a:tcPr marL="6990" marR="6990" marT="699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800" b="1" i="0" u="none" strike="noStrike">
                          <a:solidFill>
                            <a:srgbClr val="000000"/>
                          </a:solidFill>
                          <a:effectLst/>
                          <a:latin typeface="Calibri"/>
                        </a:rPr>
                        <a:t> </a:t>
                      </a:r>
                    </a:p>
                  </a:txBody>
                  <a:tcPr marL="6990" marR="6990" marT="699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800" b="1" i="0" u="none" strike="noStrike">
                          <a:solidFill>
                            <a:srgbClr val="000000"/>
                          </a:solidFill>
                          <a:effectLst/>
                          <a:latin typeface="Calibri"/>
                        </a:rPr>
                        <a:t> </a:t>
                      </a:r>
                    </a:p>
                  </a:txBody>
                  <a:tcPr marL="6990" marR="6990" marT="699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800" b="1" i="0" u="none" strike="noStrike" dirty="0">
                          <a:solidFill>
                            <a:srgbClr val="000000"/>
                          </a:solidFill>
                          <a:effectLst/>
                          <a:latin typeface="Calibri"/>
                        </a:rPr>
                        <a:t>PIS</a:t>
                      </a:r>
                    </a:p>
                  </a:txBody>
                  <a:tcPr marL="6990" marR="6990" marT="69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r>
            </a:tbl>
          </a:graphicData>
        </a:graphic>
      </p:graphicFrame>
    </p:spTree>
    <p:extLst>
      <p:ext uri="{BB962C8B-B14F-4D97-AF65-F5344CB8AC3E}">
        <p14:creationId xmlns:p14="http://schemas.microsoft.com/office/powerpoint/2010/main" val="1514830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5c. XRN4665 EUC - Update</a:t>
            </a:r>
            <a:endParaRPr lang="en-GB" dirty="0"/>
          </a:p>
        </p:txBody>
      </p:sp>
      <p:sp>
        <p:nvSpPr>
          <p:cNvPr id="3" name="Subtitle 2"/>
          <p:cNvSpPr>
            <a:spLocks noGrp="1"/>
          </p:cNvSpPr>
          <p:nvPr>
            <p:ph type="subTitle" idx="1"/>
          </p:nvPr>
        </p:nvSpPr>
        <p:spPr/>
        <p:txBody>
          <a:bodyPr/>
          <a:lstStyle/>
          <a:p>
            <a:r>
              <a:rPr lang="en-GB" dirty="0" smtClean="0"/>
              <a:t>4</a:t>
            </a:r>
            <a:r>
              <a:rPr lang="en-GB" baseline="30000" dirty="0" smtClean="0"/>
              <a:t>th</a:t>
            </a:r>
            <a:r>
              <a:rPr lang="en-GB" dirty="0" smtClean="0"/>
              <a:t> February 2019</a:t>
            </a:r>
            <a:endParaRPr lang="en-GB" dirty="0"/>
          </a:p>
        </p:txBody>
      </p:sp>
    </p:spTree>
    <p:extLst>
      <p:ext uri="{BB962C8B-B14F-4D97-AF65-F5344CB8AC3E}">
        <p14:creationId xmlns:p14="http://schemas.microsoft.com/office/powerpoint/2010/main" val="4615994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p:cNvSpPr txBox="1">
            <a:spLocks/>
          </p:cNvSpPr>
          <p:nvPr/>
        </p:nvSpPr>
        <p:spPr>
          <a:xfrm>
            <a:off x="-684584" y="692696"/>
            <a:ext cx="8688388" cy="57606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endParaRPr lang="en-GB" dirty="0"/>
          </a:p>
        </p:txBody>
      </p:sp>
      <p:graphicFrame>
        <p:nvGraphicFramePr>
          <p:cNvPr id="20" name="Content Placeholder 3"/>
          <p:cNvGraphicFramePr>
            <a:graphicFrameLocks/>
          </p:cNvGraphicFramePr>
          <p:nvPr>
            <p:extLst>
              <p:ext uri="{D42A27DB-BD31-4B8C-83A1-F6EECF244321}">
                <p14:modId xmlns:p14="http://schemas.microsoft.com/office/powerpoint/2010/main" val="3270029540"/>
              </p:ext>
            </p:extLst>
          </p:nvPr>
        </p:nvGraphicFramePr>
        <p:xfrm>
          <a:off x="84130" y="411510"/>
          <a:ext cx="8952366" cy="4370191"/>
        </p:xfrm>
        <a:graphic>
          <a:graphicData uri="http://schemas.openxmlformats.org/drawingml/2006/table">
            <a:tbl>
              <a:tblPr firstRow="1" bandRow="1"/>
              <a:tblGrid>
                <a:gridCol w="1008111"/>
                <a:gridCol w="215602"/>
                <a:gridCol w="1901419"/>
                <a:gridCol w="2316691"/>
                <a:gridCol w="2316691"/>
                <a:gridCol w="1193852"/>
              </a:tblGrid>
              <a:tr h="274247">
                <a:tc rowSpan="2" grid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200" kern="1200" baseline="0" dirty="0" smtClean="0">
                          <a:solidFill>
                            <a:schemeClr val="tx1"/>
                          </a:solidFill>
                          <a:latin typeface="+mn-lt"/>
                          <a:ea typeface="+mn-ea"/>
                          <a:cs typeface="+mn-cs"/>
                        </a:rPr>
                        <a:t>4</a:t>
                      </a:r>
                      <a:r>
                        <a:rPr lang="en-GB" sz="1200" kern="1200" baseline="30000" dirty="0" smtClean="0">
                          <a:solidFill>
                            <a:schemeClr val="tx1"/>
                          </a:solidFill>
                          <a:latin typeface="+mn-lt"/>
                          <a:ea typeface="+mn-ea"/>
                          <a:cs typeface="+mn-cs"/>
                        </a:rPr>
                        <a:t>th</a:t>
                      </a:r>
                      <a:r>
                        <a:rPr lang="en-GB" sz="1200" kern="1200" baseline="0" dirty="0" smtClean="0">
                          <a:solidFill>
                            <a:schemeClr val="tx1"/>
                          </a:solidFill>
                          <a:latin typeface="+mn-lt"/>
                          <a:ea typeface="+mn-ea"/>
                          <a:cs typeface="+mn-cs"/>
                        </a:rPr>
                        <a:t> February</a:t>
                      </a:r>
                    </a:p>
                    <a:p>
                      <a:pPr algn="ctr"/>
                      <a:r>
                        <a:rPr lang="en-GB" sz="1200" kern="1200" baseline="0" dirty="0" smtClean="0">
                          <a:solidFill>
                            <a:schemeClr val="tx1"/>
                          </a:solidFill>
                          <a:latin typeface="+mn-lt"/>
                          <a:ea typeface="+mn-ea"/>
                          <a:cs typeface="+mn-cs"/>
                        </a:rPr>
                        <a:t>2019</a:t>
                      </a:r>
                      <a:endParaRPr lang="en-GB" sz="1200" kern="1200" baseline="0" dirty="0">
                        <a:solidFill>
                          <a:schemeClr val="tx1"/>
                        </a:solidFill>
                        <a:latin typeface="+mn-lt"/>
                        <a:ea typeface="+mn-ea"/>
                        <a:cs typeface="+mn-cs"/>
                      </a:endParaRP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rowSpan="2" hMerge="1">
                  <a:txBody>
                    <a:bodyPr/>
                    <a:lstStyle/>
                    <a:p>
                      <a:endParaRPr lang="en-GB"/>
                    </a:p>
                  </a:txBody>
                  <a:tcPr/>
                </a:tc>
                <a:tc gridSpan="3">
                  <a:txBody>
                    <a:bodyPr/>
                    <a:lstStyle/>
                    <a:p>
                      <a:pPr algn="ctr"/>
                      <a:r>
                        <a:rPr lang="en-GB" sz="1200" b="1" dirty="0" smtClean="0">
                          <a:solidFill>
                            <a:schemeClr val="tx1"/>
                          </a:solidFill>
                          <a:latin typeface="+mn-lt"/>
                        </a:rPr>
                        <a:t>Overall</a:t>
                      </a:r>
                      <a:r>
                        <a:rPr lang="en-GB" sz="1200" b="1" baseline="0" dirty="0" smtClean="0">
                          <a:solidFill>
                            <a:schemeClr val="tx1"/>
                          </a:solidFill>
                          <a:latin typeface="+mn-lt"/>
                        </a:rPr>
                        <a:t> Project RAG Status</a:t>
                      </a:r>
                      <a:endParaRPr lang="en-GB" sz="1200" b="1" dirty="0">
                        <a:solidFill>
                          <a:schemeClr val="tx1"/>
                        </a:solidFill>
                        <a:latin typeface="+mn-lt"/>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hMerge="1">
                  <a:txBody>
                    <a:bodyPr/>
                    <a:lstStyle/>
                    <a:p>
                      <a:pPr algn="ctr"/>
                      <a:endParaRPr lang="en-GB" sz="1800" dirty="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pPr algn="ctr"/>
                      <a:endParaRPr lang="en-GB" sz="1600" dirty="0">
                        <a:solidFill>
                          <a:schemeClr val="tx1"/>
                        </a:solidFill>
                      </a:endParaRPr>
                    </a:p>
                  </a:txBody>
                  <a:tcPr marL="91435" marR="91435"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200" dirty="0" smtClean="0">
                          <a:solidFill>
                            <a:schemeClr val="tx1"/>
                          </a:solidFill>
                          <a:latin typeface="+mn-lt"/>
                        </a:rPr>
                        <a:t>A</a:t>
                      </a:r>
                      <a:endParaRPr lang="en-GB" sz="1200" dirty="0">
                        <a:solidFill>
                          <a:schemeClr val="tx1"/>
                        </a:solidFill>
                        <a:latin typeface="+mn-lt"/>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r>
              <a:tr h="274247">
                <a:tc gridSpan="2" vMerge="1">
                  <a:txBody>
                    <a:bodyPr/>
                    <a:lstStyle/>
                    <a:p>
                      <a:pPr algn="ctr"/>
                      <a:endParaRPr lang="en-GB" sz="1800" dirty="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en-GB"/>
                    </a:p>
                  </a:txBody>
                  <a:tcPr/>
                </a:tc>
                <a:tc>
                  <a:txBody>
                    <a:bodyPr/>
                    <a:lstStyle/>
                    <a:p>
                      <a:pPr algn="ctr"/>
                      <a:r>
                        <a:rPr lang="en-GB" sz="1200" b="1" dirty="0" smtClean="0">
                          <a:solidFill>
                            <a:schemeClr val="tx1"/>
                          </a:solidFill>
                          <a:latin typeface="+mn-lt"/>
                        </a:rPr>
                        <a:t>Plan/Time</a:t>
                      </a:r>
                      <a:endParaRPr lang="en-GB" sz="1200" b="1" dirty="0">
                        <a:solidFill>
                          <a:schemeClr val="tx1"/>
                        </a:solidFill>
                        <a:latin typeface="+mn-lt"/>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dirty="0" smtClean="0">
                          <a:solidFill>
                            <a:schemeClr val="tx1"/>
                          </a:solidFill>
                          <a:latin typeface="+mn-lt"/>
                        </a:rPr>
                        <a:t>Risks and Issues</a:t>
                      </a:r>
                      <a:endParaRPr lang="en-GB" sz="1200" b="1" dirty="0">
                        <a:solidFill>
                          <a:schemeClr val="tx1"/>
                        </a:solidFill>
                        <a:latin typeface="+mn-lt"/>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dirty="0" smtClean="0">
                          <a:solidFill>
                            <a:schemeClr val="tx1"/>
                          </a:solidFill>
                          <a:latin typeface="+mn-lt"/>
                        </a:rPr>
                        <a:t>Cost</a:t>
                      </a:r>
                      <a:endParaRPr lang="en-GB" sz="1200" b="1" dirty="0">
                        <a:solidFill>
                          <a:schemeClr val="tx1"/>
                        </a:solidFill>
                        <a:latin typeface="+mn-lt"/>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dirty="0" smtClean="0">
                          <a:solidFill>
                            <a:schemeClr val="tx1"/>
                          </a:solidFill>
                          <a:latin typeface="+mn-lt"/>
                        </a:rPr>
                        <a:t>Resources</a:t>
                      </a:r>
                      <a:endParaRPr lang="en-GB" sz="1200" b="1" dirty="0">
                        <a:solidFill>
                          <a:schemeClr val="tx1"/>
                        </a:solidFill>
                        <a:latin typeface="+mn-lt"/>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r>
              <a:tr h="274247">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dirty="0" smtClean="0">
                          <a:solidFill>
                            <a:schemeClr val="tx1"/>
                          </a:solidFill>
                          <a:latin typeface="+mn-lt"/>
                        </a:rPr>
                        <a:t>RAG</a:t>
                      </a:r>
                      <a:r>
                        <a:rPr lang="en-GB" sz="1200" b="1" baseline="0" dirty="0" smtClean="0">
                          <a:solidFill>
                            <a:schemeClr val="tx1"/>
                          </a:solidFill>
                          <a:latin typeface="+mn-lt"/>
                        </a:rPr>
                        <a:t> Status</a:t>
                      </a:r>
                      <a:endParaRPr lang="en-GB" sz="1200" b="1" dirty="0">
                        <a:solidFill>
                          <a:schemeClr val="tx1"/>
                        </a:solidFill>
                        <a:latin typeface="+mn-lt"/>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hMerge="1">
                  <a:txBody>
                    <a:bodyPr/>
                    <a:lstStyle/>
                    <a:p>
                      <a:endParaRPr lang="en-GB"/>
                    </a:p>
                  </a:txBody>
                  <a:tcPr/>
                </a:tc>
                <a:tc>
                  <a:txBody>
                    <a:bodyPr/>
                    <a:lstStyle/>
                    <a:p>
                      <a:pPr algn="ctr"/>
                      <a:r>
                        <a:rPr lang="en-GB" sz="1200" b="1" dirty="0" smtClean="0">
                          <a:solidFill>
                            <a:schemeClr val="tx1"/>
                          </a:solidFill>
                          <a:latin typeface="+mn-lt"/>
                        </a:rPr>
                        <a:t>A</a:t>
                      </a:r>
                      <a:endParaRPr lang="en-GB" sz="1200" b="1" dirty="0">
                        <a:solidFill>
                          <a:schemeClr val="tx1"/>
                        </a:solidFill>
                        <a:latin typeface="+mn-lt"/>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r>
                        <a:rPr lang="en-GB" sz="1200" b="1" kern="1200" dirty="0" smtClean="0">
                          <a:solidFill>
                            <a:schemeClr val="tx1"/>
                          </a:solidFill>
                          <a:latin typeface="+mn-lt"/>
                          <a:ea typeface="+mn-ea"/>
                          <a:cs typeface="+mn-cs"/>
                        </a:rPr>
                        <a:t>A</a:t>
                      </a:r>
                      <a:endParaRPr lang="en-GB" sz="1200" b="1" kern="1200" dirty="0">
                        <a:solidFill>
                          <a:schemeClr val="tx1"/>
                        </a:solidFill>
                        <a:latin typeface="+mn-lt"/>
                        <a:ea typeface="+mn-ea"/>
                        <a:cs typeface="+mn-cs"/>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r>
                        <a:rPr lang="en-GB" sz="1200" b="1" kern="1200" dirty="0" smtClean="0">
                          <a:solidFill>
                            <a:schemeClr val="tx1"/>
                          </a:solidFill>
                          <a:latin typeface="+mn-lt"/>
                          <a:ea typeface="+mn-ea"/>
                          <a:cs typeface="+mn-cs"/>
                        </a:rPr>
                        <a:t>G</a:t>
                      </a:r>
                      <a:endParaRPr lang="en-GB" sz="1200" b="1" kern="1200" dirty="0">
                        <a:solidFill>
                          <a:schemeClr val="tx1"/>
                        </a:solidFill>
                        <a:latin typeface="+mn-lt"/>
                        <a:ea typeface="+mn-ea"/>
                        <a:cs typeface="+mn-cs"/>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r>
                        <a:rPr lang="en-GB" sz="1200" b="1" kern="1200" dirty="0" smtClean="0">
                          <a:solidFill>
                            <a:schemeClr val="tx1"/>
                          </a:solidFill>
                          <a:latin typeface="+mn-lt"/>
                          <a:ea typeface="+mn-ea"/>
                          <a:cs typeface="+mn-cs"/>
                        </a:rPr>
                        <a:t>G</a:t>
                      </a:r>
                      <a:endParaRPr lang="en-GB" sz="1200" b="1" kern="1200" dirty="0">
                        <a:solidFill>
                          <a:schemeClr val="tx1"/>
                        </a:solidFill>
                        <a:latin typeface="+mn-lt"/>
                        <a:ea typeface="+mn-ea"/>
                        <a:cs typeface="+mn-cs"/>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r>
              <a:tr h="274247">
                <a:tc gridSpan="6">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dirty="0" smtClean="0">
                          <a:solidFill>
                            <a:schemeClr val="tx1"/>
                          </a:solidFill>
                          <a:latin typeface="+mn-lt"/>
                        </a:rPr>
                        <a:t>Status</a:t>
                      </a:r>
                      <a:r>
                        <a:rPr lang="en-GB" sz="1200" b="1" baseline="0" dirty="0" smtClean="0">
                          <a:solidFill>
                            <a:schemeClr val="tx1"/>
                          </a:solidFill>
                          <a:latin typeface="+mn-lt"/>
                        </a:rPr>
                        <a:t> Explanation</a:t>
                      </a: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hMerge="1">
                  <a:txBody>
                    <a:bodyPr/>
                    <a:lstStyle/>
                    <a:p>
                      <a:endParaRPr lang="en-GB"/>
                    </a:p>
                  </a:txBody>
                  <a:tcPr/>
                </a:tc>
                <a:tc hMerge="1">
                  <a:txBody>
                    <a:bodyPr/>
                    <a:lstStyle/>
                    <a:p>
                      <a:endParaRPr lang="en-GB"/>
                    </a:p>
                  </a:txBody>
                  <a:tcPr/>
                </a:tc>
                <a:tc hMerge="1">
                  <a:txBody>
                    <a:bodyPr/>
                    <a:lstStyle/>
                    <a:p>
                      <a:pPr algn="ctr"/>
                      <a:endParaRPr lang="en-GB" dirty="0"/>
                    </a:p>
                  </a:txBody>
                  <a:tcPr>
                    <a:solidFill>
                      <a:srgbClr val="FFC000"/>
                    </a:solidFill>
                  </a:tcPr>
                </a:tc>
                <a:tc hMerge="1">
                  <a:txBody>
                    <a:bodyPr/>
                    <a:lstStyle/>
                    <a:p>
                      <a:endParaRPr lang="en-GB"/>
                    </a:p>
                  </a:txBody>
                  <a:tcPr/>
                </a:tc>
                <a:tc hMerge="1">
                  <a:txBody>
                    <a:bodyPr/>
                    <a:lstStyle/>
                    <a:p>
                      <a:pPr marL="0" algn="ctr" defTabSz="457200" rtl="0" eaLnBrk="1" latinLnBrk="0" hangingPunct="1"/>
                      <a:endParaRPr lang="en-GB" sz="1800" kern="1200" dirty="0">
                        <a:solidFill>
                          <a:schemeClr val="dk1"/>
                        </a:solidFill>
                        <a:latin typeface="+mn-lt"/>
                        <a:ea typeface="+mn-ea"/>
                        <a:cs typeface="+mn-cs"/>
                      </a:endParaRPr>
                    </a:p>
                  </a:txBody>
                  <a:tcPr>
                    <a:solidFill>
                      <a:srgbClr val="92D050"/>
                    </a:solidFill>
                  </a:tcPr>
                </a:tc>
              </a:tr>
              <a:tr h="27693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baseline="0" dirty="0" smtClean="0">
                          <a:solidFill>
                            <a:schemeClr val="tx1"/>
                          </a:solidFill>
                          <a:latin typeface="+mn-lt"/>
                          <a:cs typeface="Arial" panose="020B0604020202020204" pitchFamily="34" charset="0"/>
                        </a:rPr>
                        <a:t>Objective</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5">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r>
                        <a:rPr kumimoji="0" lang="en-US" sz="800" b="0" i="0" u="none" strike="noStrike" kern="1200" cap="none" normalizeH="0" baseline="0" dirty="0" smtClean="0">
                          <a:ln>
                            <a:noFill/>
                          </a:ln>
                          <a:solidFill>
                            <a:schemeClr val="tx1"/>
                          </a:solidFill>
                          <a:effectLst/>
                          <a:latin typeface="+mn-lt"/>
                          <a:ea typeface="Verdana" pitchFamily="34" charset="0"/>
                          <a:cs typeface="Arial" panose="020B0604020202020204" pitchFamily="34" charset="0"/>
                        </a:rPr>
                        <a:t>Full project delivery of End User Categories Release Scope</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200" b="0" i="0" u="none" strike="noStrike" kern="1200" cap="none" normalizeH="0" baseline="0" dirty="0" smtClean="0">
                        <a:ln>
                          <a:noFill/>
                        </a:ln>
                        <a:solidFill>
                          <a:schemeClr val="tx1"/>
                        </a:solidFill>
                        <a:effectLst/>
                        <a:latin typeface="+mn-lt"/>
                        <a:ea typeface="Verdana" pitchFamily="34" charset="0"/>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r h="131722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kern="1200" baseline="0" dirty="0" smtClean="0">
                          <a:solidFill>
                            <a:schemeClr val="tx1"/>
                          </a:solidFill>
                          <a:latin typeface="+mn-lt"/>
                          <a:ea typeface="+mn-ea"/>
                          <a:cs typeface="Arial" panose="020B0604020202020204" pitchFamily="34" charset="0"/>
                        </a:rPr>
                        <a:t>Plan/Time</a:t>
                      </a:r>
                    </a:p>
                    <a:p>
                      <a:pPr algn="ctr"/>
                      <a:endParaRPr lang="en-GB" sz="1200" b="1" baseline="0" dirty="0" smtClean="0">
                        <a:solidFill>
                          <a:schemeClr val="tx1"/>
                        </a:solidFill>
                        <a:latin typeface="+mn-lt"/>
                        <a:cs typeface="Arial" panose="020B0604020202020204" pitchFamily="34" charset="0"/>
                      </a:endParaRP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5">
                  <a:txBody>
                    <a:bodyPr/>
                    <a:lstStyle/>
                    <a:p>
                      <a:pPr marL="0" lvl="0" indent="0">
                        <a:buFont typeface="Arial" panose="020B0604020202020204" pitchFamily="34" charset="0"/>
                        <a:buNone/>
                      </a:pPr>
                      <a:r>
                        <a:rPr lang="en-US" sz="800" kern="1200" dirty="0" smtClean="0">
                          <a:solidFill>
                            <a:schemeClr val="tx1"/>
                          </a:solidFill>
                          <a:effectLst/>
                          <a:latin typeface="+mn-lt"/>
                          <a:ea typeface="+mn-ea"/>
                          <a:cs typeface="+mn-cs"/>
                        </a:rPr>
                        <a:t>Progress on</a:t>
                      </a:r>
                      <a:r>
                        <a:rPr lang="en-US" sz="800" kern="1200" baseline="0" dirty="0" smtClean="0">
                          <a:solidFill>
                            <a:schemeClr val="tx1"/>
                          </a:solidFill>
                          <a:effectLst/>
                          <a:latin typeface="+mn-lt"/>
                          <a:ea typeface="+mn-ea"/>
                          <a:cs typeface="+mn-cs"/>
                        </a:rPr>
                        <a:t> the delivery of the EUC release is so far tracking to plan. Design activities are scheduled to complete on the 1</a:t>
                      </a:r>
                      <a:r>
                        <a:rPr lang="en-US" sz="800" kern="1200" baseline="30000" dirty="0" smtClean="0">
                          <a:solidFill>
                            <a:schemeClr val="tx1"/>
                          </a:solidFill>
                          <a:effectLst/>
                          <a:latin typeface="+mn-lt"/>
                          <a:ea typeface="+mn-ea"/>
                          <a:cs typeface="+mn-cs"/>
                        </a:rPr>
                        <a:t>st</a:t>
                      </a:r>
                      <a:r>
                        <a:rPr lang="en-US" sz="800" kern="1200" baseline="0" dirty="0" smtClean="0">
                          <a:solidFill>
                            <a:schemeClr val="tx1"/>
                          </a:solidFill>
                          <a:effectLst/>
                          <a:latin typeface="+mn-lt"/>
                          <a:ea typeface="+mn-ea"/>
                          <a:cs typeface="+mn-cs"/>
                        </a:rPr>
                        <a:t> February with the project on track to proceed into Build and Unit Testing activities as of the 4</a:t>
                      </a:r>
                      <a:r>
                        <a:rPr lang="en-US" sz="800" kern="1200" baseline="30000" dirty="0" smtClean="0">
                          <a:solidFill>
                            <a:schemeClr val="tx1"/>
                          </a:solidFill>
                          <a:effectLst/>
                          <a:latin typeface="+mn-lt"/>
                          <a:ea typeface="+mn-ea"/>
                          <a:cs typeface="+mn-cs"/>
                        </a:rPr>
                        <a:t>th</a:t>
                      </a:r>
                      <a:r>
                        <a:rPr lang="en-US" sz="800" kern="1200" baseline="0" dirty="0" smtClean="0">
                          <a:solidFill>
                            <a:schemeClr val="tx1"/>
                          </a:solidFill>
                          <a:effectLst/>
                          <a:latin typeface="+mn-lt"/>
                          <a:ea typeface="+mn-ea"/>
                          <a:cs typeface="+mn-cs"/>
                        </a:rPr>
                        <a:t> February. Further internal discussions to continue with regard to the required timelines for all planned testing activities to ensure that adequate time is allotted to each testing phase and to ensure that the relevant resources will be available to support.</a:t>
                      </a:r>
                      <a:endParaRPr lang="en-US" sz="80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dirty="0" smtClean="0"/>
                    </a:p>
                    <a:p>
                      <a:pPr marL="171450" lvl="0" indent="-171450">
                        <a:buFont typeface="Arial" panose="020B0604020202020204" pitchFamily="34" charset="0"/>
                        <a:buChar char="•"/>
                      </a:pPr>
                      <a:endParaRPr lang="en-GB" sz="800" kern="1200" baseline="0" dirty="0" smtClean="0">
                        <a:solidFill>
                          <a:schemeClr val="tx1"/>
                        </a:solidFill>
                        <a:latin typeface="+mn-lt"/>
                        <a:ea typeface="+mn-ea"/>
                        <a:cs typeface="Arial" panose="020B0604020202020204" pitchFamily="34" charset="0"/>
                      </a:endParaRP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buFont typeface="Arial" panose="020B0604020202020204" pitchFamily="34" charset="0"/>
                        <a:buNone/>
                      </a:pPr>
                      <a:endParaRPr lang="en-GB" sz="1100" kern="1200" baseline="0" dirty="0" smtClean="0">
                        <a:solidFill>
                          <a:schemeClr val="tx1"/>
                        </a:solidFill>
                        <a:latin typeface="+mn-lt"/>
                        <a:ea typeface="+mn-ea"/>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r h="64807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baseline="0" dirty="0" smtClean="0">
                          <a:solidFill>
                            <a:schemeClr val="tx1"/>
                          </a:solidFill>
                          <a:latin typeface="+mn-lt"/>
                          <a:cs typeface="Arial" panose="020B0604020202020204" pitchFamily="34" charset="0"/>
                        </a:rPr>
                        <a:t>Risks and Issues</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5">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800" b="0" i="0" u="none" strike="noStrike" cap="none" normalizeH="0" baseline="0" dirty="0" smtClean="0">
                          <a:ln>
                            <a:noFill/>
                          </a:ln>
                          <a:solidFill>
                            <a:schemeClr val="tx1"/>
                          </a:solidFill>
                          <a:effectLst/>
                          <a:latin typeface="+mn-lt"/>
                          <a:ea typeface="Verdana" pitchFamily="34" charset="0"/>
                          <a:cs typeface="Arial" panose="020B0604020202020204" pitchFamily="34" charset="0"/>
                        </a:rPr>
                        <a:t>Risks against XRN4665</a:t>
                      </a:r>
                    </a:p>
                    <a:p>
                      <a:pPr marL="628650" marR="0" lvl="1"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lang="en-US" sz="800" b="0" i="0" kern="1200" dirty="0" smtClean="0">
                          <a:solidFill>
                            <a:schemeClr val="tx1"/>
                          </a:solidFill>
                          <a:effectLst/>
                          <a:latin typeface="+mn-lt"/>
                          <a:ea typeface="+mn-ea"/>
                          <a:cs typeface="+mn-cs"/>
                        </a:rPr>
                        <a:t>Build and unit testing may</a:t>
                      </a:r>
                      <a:r>
                        <a:rPr lang="en-US" sz="800" b="0" i="0" kern="1200" baseline="0" dirty="0" smtClean="0">
                          <a:solidFill>
                            <a:schemeClr val="tx1"/>
                          </a:solidFill>
                          <a:effectLst/>
                          <a:latin typeface="+mn-lt"/>
                          <a:ea typeface="+mn-ea"/>
                          <a:cs typeface="+mn-cs"/>
                        </a:rPr>
                        <a:t> </a:t>
                      </a:r>
                      <a:r>
                        <a:rPr lang="en-US" sz="800" b="0" i="0" kern="1200" dirty="0" smtClean="0">
                          <a:solidFill>
                            <a:schemeClr val="tx1"/>
                          </a:solidFill>
                          <a:effectLst/>
                          <a:latin typeface="+mn-lt"/>
                          <a:ea typeface="+mn-ea"/>
                          <a:cs typeface="+mn-cs"/>
                        </a:rPr>
                        <a:t>not complete on time</a:t>
                      </a:r>
                      <a:endParaRPr kumimoji="0" lang="en-US" sz="800" b="0" i="0" u="none" strike="noStrike" cap="none" normalizeH="0" baseline="0" dirty="0" smtClean="0">
                        <a:ln>
                          <a:noFill/>
                        </a:ln>
                        <a:solidFill>
                          <a:schemeClr val="tx1"/>
                        </a:solidFill>
                        <a:effectLst/>
                        <a:latin typeface="+mn-lt"/>
                        <a:ea typeface="Verdana" pitchFamily="34" charset="0"/>
                        <a:cs typeface="Arial" panose="020B0604020202020204" pitchFamily="34" charset="0"/>
                      </a:endParaRPr>
                    </a:p>
                    <a:p>
                      <a:pPr marL="628650" marR="0" lvl="1"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lang="en-US" sz="800" b="0" i="0" kern="1200" dirty="0" smtClean="0">
                          <a:solidFill>
                            <a:schemeClr val="tx1"/>
                          </a:solidFill>
                          <a:effectLst/>
                          <a:latin typeface="+mn-lt"/>
                          <a:ea typeface="+mn-ea"/>
                          <a:cs typeface="+mn-cs"/>
                        </a:rPr>
                        <a:t>Internal</a:t>
                      </a:r>
                      <a:r>
                        <a:rPr lang="en-US" sz="800" b="0" i="0" kern="1200" baseline="0" dirty="0" smtClean="0">
                          <a:solidFill>
                            <a:schemeClr val="tx1"/>
                          </a:solidFill>
                          <a:effectLst/>
                          <a:latin typeface="+mn-lt"/>
                          <a:ea typeface="+mn-ea"/>
                          <a:cs typeface="+mn-cs"/>
                        </a:rPr>
                        <a:t> resources</a:t>
                      </a:r>
                      <a:r>
                        <a:rPr lang="en-US" sz="800" b="0" i="0" kern="1200" dirty="0" smtClean="0">
                          <a:solidFill>
                            <a:schemeClr val="tx1"/>
                          </a:solidFill>
                          <a:effectLst/>
                          <a:latin typeface="+mn-lt"/>
                          <a:ea typeface="+mn-ea"/>
                          <a:cs typeface="+mn-cs"/>
                        </a:rPr>
                        <a:t> are potentially not able to provide full support to all projects that are running in parallel</a:t>
                      </a:r>
                      <a:endParaRPr kumimoji="0" lang="en-US" sz="800" b="0" i="0" u="none" strike="noStrike" cap="none" normalizeH="0" baseline="0" dirty="0" smtClean="0">
                        <a:ln>
                          <a:noFill/>
                        </a:ln>
                        <a:solidFill>
                          <a:schemeClr val="tx1"/>
                        </a:solidFill>
                        <a:effectLst/>
                        <a:latin typeface="+mn-lt"/>
                        <a:ea typeface="Verdana" pitchFamily="34" charset="0"/>
                        <a:cs typeface="Arial" panose="020B0604020202020204" pitchFamily="34" charset="0"/>
                      </a:endParaRPr>
                    </a:p>
                    <a:p>
                      <a:pPr marL="628650" marR="0" lvl="1" indent="-171450" algn="l" defTabSz="914400" rtl="0" eaLnBrk="1" fontAlgn="base" latinLnBrk="0" hangingPunct="1">
                        <a:lnSpc>
                          <a:spcPct val="100000"/>
                        </a:lnSpc>
                        <a:spcBef>
                          <a:spcPct val="0"/>
                        </a:spcBef>
                        <a:spcAft>
                          <a:spcPct val="0"/>
                        </a:spcAft>
                        <a:buClrTx/>
                        <a:buSzTx/>
                        <a:buFont typeface="Arial" pitchFamily="34" charset="0"/>
                        <a:buChar char="•"/>
                        <a:tabLst/>
                        <a:defRPr/>
                      </a:pPr>
                      <a:endParaRPr kumimoji="0" lang="en-US" sz="800" b="0" i="0" u="none" strike="noStrike" cap="none" normalizeH="0" baseline="0" dirty="0" smtClean="0">
                        <a:ln>
                          <a:noFill/>
                        </a:ln>
                        <a:solidFill>
                          <a:schemeClr val="tx1"/>
                        </a:solidFill>
                        <a:effectLst/>
                        <a:latin typeface="+mn-lt"/>
                        <a:ea typeface="Verdana" pitchFamily="34" charset="0"/>
                        <a:cs typeface="Arial" panose="020B0604020202020204" pitchFamily="34" charset="0"/>
                      </a:endParaRPr>
                    </a:p>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800" b="0" i="0" u="none" strike="noStrike" cap="none" normalizeH="0" baseline="0" dirty="0" smtClean="0">
                          <a:ln>
                            <a:noFill/>
                          </a:ln>
                          <a:solidFill>
                            <a:schemeClr val="tx1"/>
                          </a:solidFill>
                          <a:effectLst/>
                          <a:latin typeface="+mn-lt"/>
                          <a:ea typeface="Verdana" pitchFamily="34" charset="0"/>
                          <a:cs typeface="Arial" panose="020B0604020202020204" pitchFamily="34" charset="0"/>
                        </a:rPr>
                        <a:t>Next step</a:t>
                      </a:r>
                    </a:p>
                    <a:p>
                      <a:pPr marL="628650" marR="0" lvl="1"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800" b="0" i="0" u="none" strike="noStrike" cap="none" normalizeH="0" baseline="0" dirty="0" smtClean="0">
                          <a:ln>
                            <a:noFill/>
                          </a:ln>
                          <a:solidFill>
                            <a:schemeClr val="tx1"/>
                          </a:solidFill>
                          <a:effectLst/>
                          <a:latin typeface="+mn-lt"/>
                          <a:ea typeface="Verdana" pitchFamily="34" charset="0"/>
                          <a:cs typeface="Arial" panose="020B0604020202020204" pitchFamily="34" charset="0"/>
                        </a:rPr>
                        <a:t>Understand the required timelines from the Vendor and re-plan as required to ensure the plan is realistic and achievable</a:t>
                      </a:r>
                    </a:p>
                    <a:p>
                      <a:pPr marL="628650" marR="0" lvl="1"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800" b="0" i="0" u="none" strike="noStrike" cap="none" normalizeH="0" baseline="0" dirty="0" smtClean="0">
                          <a:ln>
                            <a:noFill/>
                          </a:ln>
                          <a:solidFill>
                            <a:schemeClr val="tx1"/>
                          </a:solidFill>
                          <a:effectLst/>
                          <a:latin typeface="+mn-lt"/>
                          <a:ea typeface="Verdana" pitchFamily="34" charset="0"/>
                          <a:cs typeface="Arial" panose="020B0604020202020204" pitchFamily="34" charset="0"/>
                        </a:rPr>
                        <a:t>Ensure resource requirements are identified and captured via the appropriate allocation process to ensure project activities are not adversely impacted</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endParaRPr kumimoji="0" lang="en-US" sz="1100" b="0" i="0" u="none" strike="noStrike" cap="none" normalizeH="0" baseline="0" dirty="0" smtClean="0">
                        <a:ln>
                          <a:noFill/>
                        </a:ln>
                        <a:solidFill>
                          <a:schemeClr val="tx1"/>
                        </a:solidFill>
                        <a:effectLst/>
                        <a:latin typeface="+mn-lt"/>
                        <a:ea typeface="Verdana" pitchFamily="34" charset="0"/>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r h="24997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baseline="0" dirty="0" smtClean="0">
                          <a:solidFill>
                            <a:schemeClr val="tx1"/>
                          </a:solidFill>
                          <a:latin typeface="+mn-lt"/>
                          <a:cs typeface="Arial" panose="020B0604020202020204" pitchFamily="34" charset="0"/>
                        </a:rPr>
                        <a:t>Cost</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5">
                  <a:txBody>
                    <a:bodyPr/>
                    <a:lstStyle/>
                    <a:p>
                      <a:pPr marL="171450" indent="-171450">
                        <a:buFont typeface="Arial" panose="020B0604020202020204" pitchFamily="34" charset="0"/>
                        <a:buChar char="•"/>
                      </a:pPr>
                      <a:r>
                        <a:rPr lang="en-GB" sz="800" kern="1200" baseline="0" dirty="0" smtClean="0">
                          <a:solidFill>
                            <a:schemeClr val="tx1"/>
                          </a:solidFill>
                          <a:effectLst/>
                          <a:latin typeface="+mn-lt"/>
                          <a:ea typeface="+mn-ea"/>
                          <a:cs typeface="Arial" panose="020B0604020202020204" pitchFamily="34" charset="0"/>
                        </a:rPr>
                        <a:t>Full Delivery costs now all approved at ChMC on 9</a:t>
                      </a:r>
                      <a:r>
                        <a:rPr lang="en-GB" sz="800" kern="1200" baseline="30000" dirty="0" smtClean="0">
                          <a:solidFill>
                            <a:schemeClr val="tx1"/>
                          </a:solidFill>
                          <a:effectLst/>
                          <a:latin typeface="+mn-lt"/>
                          <a:ea typeface="+mn-ea"/>
                          <a:cs typeface="Arial" panose="020B0604020202020204" pitchFamily="34" charset="0"/>
                        </a:rPr>
                        <a:t>th</a:t>
                      </a:r>
                      <a:r>
                        <a:rPr lang="en-GB" sz="800" kern="1200" baseline="0" dirty="0" smtClean="0">
                          <a:solidFill>
                            <a:schemeClr val="tx1"/>
                          </a:solidFill>
                          <a:effectLst/>
                          <a:latin typeface="+mn-lt"/>
                          <a:ea typeface="+mn-ea"/>
                          <a:cs typeface="Arial" panose="020B0604020202020204" pitchFamily="34" charset="0"/>
                        </a:rPr>
                        <a:t> January 2019</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indent="-171450">
                        <a:buFont typeface="Arial" panose="020B0604020202020204" pitchFamily="34" charset="0"/>
                        <a:buChar char="•"/>
                      </a:pPr>
                      <a:endParaRPr lang="en-GB" sz="1100" kern="1200" baseline="0" dirty="0" smtClean="0">
                        <a:solidFill>
                          <a:schemeClr val="tx1"/>
                        </a:solidFill>
                        <a:effectLst/>
                        <a:latin typeface="+mn-lt"/>
                        <a:ea typeface="+mn-ea"/>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r h="459992">
                <a:tc>
                  <a:txBody>
                    <a:bodyPr/>
                    <a:lstStyle/>
                    <a:p>
                      <a:pPr algn="ctr"/>
                      <a:r>
                        <a:rPr lang="en-GB" sz="1200" b="1" baseline="0" dirty="0" smtClean="0">
                          <a:solidFill>
                            <a:schemeClr val="tx1"/>
                          </a:solidFill>
                          <a:latin typeface="+mn-lt"/>
                          <a:cs typeface="Arial" panose="020B0604020202020204" pitchFamily="34" charset="0"/>
                        </a:rPr>
                        <a:t>Resources</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5">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800" b="0" i="0" u="none" strike="noStrike" cap="none" normalizeH="0" baseline="0" dirty="0" smtClean="0">
                          <a:ln>
                            <a:noFill/>
                          </a:ln>
                          <a:solidFill>
                            <a:schemeClr val="tx1"/>
                          </a:solidFill>
                          <a:effectLst/>
                          <a:latin typeface="+mn-lt"/>
                          <a:ea typeface="Verdana" pitchFamily="34" charset="0"/>
                          <a:cs typeface="Arial" panose="020B0604020202020204" pitchFamily="34" charset="0"/>
                        </a:rPr>
                        <a:t>Currently all resource requirements to support the delivery of this release are being met</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endParaRPr kumimoji="0" lang="en-US" sz="1100" b="0" i="0" u="none" strike="noStrike" cap="none" normalizeH="0" baseline="0" dirty="0" smtClean="0">
                        <a:ln>
                          <a:noFill/>
                        </a:ln>
                        <a:solidFill>
                          <a:schemeClr val="tx1"/>
                        </a:solidFill>
                        <a:effectLst/>
                        <a:latin typeface="+mn-lt"/>
                        <a:ea typeface="Verdana" pitchFamily="34" charset="0"/>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sp>
        <p:nvSpPr>
          <p:cNvPr id="21" name="Title 20"/>
          <p:cNvSpPr>
            <a:spLocks noGrp="1"/>
          </p:cNvSpPr>
          <p:nvPr>
            <p:ph type="title"/>
          </p:nvPr>
        </p:nvSpPr>
        <p:spPr>
          <a:xfrm>
            <a:off x="457200" y="51470"/>
            <a:ext cx="8229600" cy="360040"/>
          </a:xfrm>
        </p:spPr>
        <p:txBody>
          <a:bodyPr>
            <a:normAutofit fontScale="90000"/>
          </a:bodyPr>
          <a:lstStyle/>
          <a:p>
            <a:r>
              <a:rPr lang="en-GB" dirty="0"/>
              <a:t>XRN4665 EUC</a:t>
            </a:r>
          </a:p>
        </p:txBody>
      </p:sp>
    </p:spTree>
    <p:extLst>
      <p:ext uri="{BB962C8B-B14F-4D97-AF65-F5344CB8AC3E}">
        <p14:creationId xmlns:p14="http://schemas.microsoft.com/office/powerpoint/2010/main" val="1596529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38"/>
            <a:ext cx="8229600" cy="637580"/>
          </a:xfrm>
        </p:spPr>
        <p:txBody>
          <a:bodyPr/>
          <a:lstStyle/>
          <a:p>
            <a:r>
              <a:rPr lang="en-GB" dirty="0" smtClean="0"/>
              <a:t>Agenda (1)</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3015369845"/>
              </p:ext>
            </p:extLst>
          </p:nvPr>
        </p:nvGraphicFramePr>
        <p:xfrm>
          <a:off x="251520" y="555526"/>
          <a:ext cx="8568953" cy="4353350"/>
        </p:xfrm>
        <a:graphic>
          <a:graphicData uri="http://schemas.openxmlformats.org/drawingml/2006/table">
            <a:tbl>
              <a:tblPr firstRow="1" firstCol="1" bandRow="1">
                <a:tableStyleId>{5C22544A-7EE6-4342-B048-85BDC9FD1C3A}</a:tableStyleId>
              </a:tblPr>
              <a:tblGrid>
                <a:gridCol w="506550"/>
                <a:gridCol w="3206259"/>
                <a:gridCol w="1116343"/>
                <a:gridCol w="1596275"/>
                <a:gridCol w="2143526"/>
              </a:tblGrid>
              <a:tr h="232458">
                <a:tc>
                  <a:txBody>
                    <a:bodyPr/>
                    <a:lstStyle/>
                    <a:p>
                      <a:pPr algn="ctr">
                        <a:lnSpc>
                          <a:spcPct val="115000"/>
                        </a:lnSpc>
                        <a:spcAft>
                          <a:spcPts val="0"/>
                        </a:spcAft>
                      </a:pPr>
                      <a:r>
                        <a:rPr lang="en-GB" sz="800" dirty="0">
                          <a:effectLst/>
                        </a:rPr>
                        <a:t>Item</a:t>
                      </a:r>
                      <a:endParaRPr lang="en-GB" sz="800" dirty="0">
                        <a:solidFill>
                          <a:srgbClr val="000000"/>
                        </a:solidFill>
                        <a:effectLst/>
                        <a:latin typeface="Arial"/>
                        <a:ea typeface="Arial"/>
                        <a:cs typeface="Times New Roman"/>
                      </a:endParaRPr>
                    </a:p>
                  </a:txBody>
                  <a:tcPr marL="23341" marR="23341" marT="0" marB="0" anchor="ctr"/>
                </a:tc>
                <a:tc>
                  <a:txBody>
                    <a:bodyPr/>
                    <a:lstStyle/>
                    <a:p>
                      <a:pPr algn="ctr">
                        <a:lnSpc>
                          <a:spcPct val="115000"/>
                        </a:lnSpc>
                        <a:spcAft>
                          <a:spcPts val="0"/>
                        </a:spcAft>
                      </a:pPr>
                      <a:r>
                        <a:rPr lang="en-GB" sz="800">
                          <a:effectLst/>
                        </a:rPr>
                        <a:t>Title</a:t>
                      </a:r>
                      <a:endParaRPr lang="en-GB" sz="800">
                        <a:solidFill>
                          <a:srgbClr val="000000"/>
                        </a:solidFill>
                        <a:effectLst/>
                        <a:latin typeface="Arial"/>
                        <a:ea typeface="Arial"/>
                        <a:cs typeface="Times New Roman"/>
                      </a:endParaRPr>
                    </a:p>
                  </a:txBody>
                  <a:tcPr marL="23341" marR="23341" marT="0" marB="0" anchor="ctr"/>
                </a:tc>
                <a:tc>
                  <a:txBody>
                    <a:bodyPr/>
                    <a:lstStyle/>
                    <a:p>
                      <a:pPr algn="ctr">
                        <a:lnSpc>
                          <a:spcPct val="115000"/>
                        </a:lnSpc>
                        <a:spcAft>
                          <a:spcPts val="0"/>
                        </a:spcAft>
                      </a:pPr>
                      <a:r>
                        <a:rPr lang="en-GB" sz="800">
                          <a:effectLst/>
                        </a:rPr>
                        <a:t>Document Ref</a:t>
                      </a:r>
                      <a:endParaRPr lang="en-GB" sz="800">
                        <a:solidFill>
                          <a:srgbClr val="000000"/>
                        </a:solidFill>
                        <a:effectLst/>
                        <a:latin typeface="Arial"/>
                        <a:ea typeface="Arial"/>
                        <a:cs typeface="Times New Roman"/>
                      </a:endParaRPr>
                    </a:p>
                  </a:txBody>
                  <a:tcPr marL="23341" marR="23341" marT="0" marB="0" anchor="ctr"/>
                </a:tc>
                <a:tc>
                  <a:txBody>
                    <a:bodyPr/>
                    <a:lstStyle/>
                    <a:p>
                      <a:pPr algn="ctr">
                        <a:lnSpc>
                          <a:spcPct val="115000"/>
                        </a:lnSpc>
                        <a:spcAft>
                          <a:spcPts val="0"/>
                        </a:spcAft>
                      </a:pPr>
                      <a:r>
                        <a:rPr lang="en-GB" sz="800">
                          <a:effectLst/>
                        </a:rPr>
                        <a:t>Lead</a:t>
                      </a:r>
                      <a:endParaRPr lang="en-GB" sz="800">
                        <a:solidFill>
                          <a:srgbClr val="000000"/>
                        </a:solidFill>
                        <a:effectLst/>
                        <a:latin typeface="Arial"/>
                        <a:ea typeface="Arial"/>
                        <a:cs typeface="Times New Roman"/>
                      </a:endParaRPr>
                    </a:p>
                  </a:txBody>
                  <a:tcPr marL="23341" marR="23341" marT="0" marB="0" anchor="ctr"/>
                </a:tc>
                <a:tc>
                  <a:txBody>
                    <a:bodyPr/>
                    <a:lstStyle/>
                    <a:p>
                      <a:pPr algn="ctr">
                        <a:lnSpc>
                          <a:spcPct val="115000"/>
                        </a:lnSpc>
                        <a:spcAft>
                          <a:spcPts val="0"/>
                        </a:spcAft>
                      </a:pPr>
                      <a:r>
                        <a:rPr lang="en-GB" sz="800">
                          <a:effectLst/>
                        </a:rPr>
                        <a:t>Action Required From DSG</a:t>
                      </a:r>
                      <a:endParaRPr lang="en-GB" sz="800">
                        <a:solidFill>
                          <a:srgbClr val="000000"/>
                        </a:solidFill>
                        <a:effectLst/>
                        <a:latin typeface="Arial"/>
                        <a:ea typeface="Arial"/>
                        <a:cs typeface="Times New Roman"/>
                      </a:endParaRPr>
                    </a:p>
                  </a:txBody>
                  <a:tcPr marL="23341" marR="23341" marT="0" marB="0" anchor="ctr"/>
                </a:tc>
              </a:tr>
              <a:tr h="343608">
                <a:tc>
                  <a:txBody>
                    <a:bodyPr/>
                    <a:lstStyle/>
                    <a:p>
                      <a:pPr algn="ctr">
                        <a:lnSpc>
                          <a:spcPct val="115000"/>
                        </a:lnSpc>
                        <a:spcAft>
                          <a:spcPts val="0"/>
                        </a:spcAft>
                      </a:pPr>
                      <a:r>
                        <a:rPr lang="en-GB" sz="800" dirty="0">
                          <a:effectLst/>
                        </a:rPr>
                        <a:t>1.</a:t>
                      </a:r>
                      <a:endParaRPr lang="en-GB" sz="800" dirty="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a:effectLst/>
                        </a:rPr>
                        <a:t>Welcome and Introductions</a:t>
                      </a:r>
                      <a:endParaRPr lang="en-GB" sz="80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a:effectLst/>
                        </a:rPr>
                        <a:t>Verbal</a:t>
                      </a:r>
                      <a:endParaRPr lang="en-GB" sz="80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dirty="0">
                          <a:solidFill>
                            <a:schemeClr val="tx1"/>
                          </a:solidFill>
                          <a:effectLst/>
                        </a:rPr>
                        <a:t>Chair</a:t>
                      </a:r>
                      <a:endParaRPr lang="en-GB" sz="800" dirty="0">
                        <a:solidFill>
                          <a:schemeClr val="tx1"/>
                        </a:solidFill>
                        <a:effectLst/>
                        <a:latin typeface="Arial"/>
                        <a:ea typeface="Arial"/>
                        <a:cs typeface="Times New Roman"/>
                      </a:endParaRPr>
                    </a:p>
                  </a:txBody>
                  <a:tcPr marL="23341" marR="23341" marT="0" marB="0" anchor="ctr">
                    <a:solidFill>
                      <a:srgbClr val="CED1E1"/>
                    </a:solidFill>
                  </a:tcPr>
                </a:tc>
                <a:tc>
                  <a:txBody>
                    <a:bodyPr/>
                    <a:lstStyle/>
                    <a:p>
                      <a:pPr>
                        <a:lnSpc>
                          <a:spcPct val="115000"/>
                        </a:lnSpc>
                        <a:spcAft>
                          <a:spcPts val="0"/>
                        </a:spcAft>
                      </a:pPr>
                      <a:r>
                        <a:rPr lang="en-GB" sz="800">
                          <a:effectLst/>
                        </a:rPr>
                        <a:t>Introduce yourself</a:t>
                      </a:r>
                      <a:endParaRPr lang="en-GB" sz="800">
                        <a:solidFill>
                          <a:srgbClr val="000000"/>
                        </a:solidFill>
                        <a:effectLst/>
                        <a:latin typeface="Arial"/>
                        <a:ea typeface="Arial"/>
                        <a:cs typeface="Times New Roman"/>
                      </a:endParaRPr>
                    </a:p>
                  </a:txBody>
                  <a:tcPr marL="23341" marR="23341" marT="0" marB="0" anchor="ctr"/>
                </a:tc>
              </a:tr>
              <a:tr h="360040">
                <a:tc>
                  <a:txBody>
                    <a:bodyPr/>
                    <a:lstStyle/>
                    <a:p>
                      <a:pPr algn="ctr">
                        <a:lnSpc>
                          <a:spcPct val="115000"/>
                        </a:lnSpc>
                        <a:spcAft>
                          <a:spcPts val="0"/>
                        </a:spcAft>
                      </a:pPr>
                      <a:r>
                        <a:rPr lang="en-GB" sz="800">
                          <a:effectLst/>
                        </a:rPr>
                        <a:t>2.</a:t>
                      </a:r>
                      <a:endParaRPr lang="en-GB" sz="80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dirty="0">
                          <a:effectLst/>
                        </a:rPr>
                        <a:t> </a:t>
                      </a:r>
                      <a:r>
                        <a:rPr lang="en-GB" sz="800" dirty="0" smtClean="0">
                          <a:effectLst/>
                        </a:rPr>
                        <a:t>Meeting Minutes</a:t>
                      </a:r>
                      <a:endParaRPr lang="en-GB" sz="800" dirty="0">
                        <a:effectLst/>
                      </a:endParaRPr>
                    </a:p>
                  </a:txBody>
                  <a:tcPr marL="23341" marR="23341" marT="0" marB="0" anchor="ctr"/>
                </a:tc>
                <a:tc>
                  <a:txBody>
                    <a:bodyPr/>
                    <a:lstStyle/>
                    <a:p>
                      <a:pPr>
                        <a:lnSpc>
                          <a:spcPct val="115000"/>
                        </a:lnSpc>
                        <a:spcAft>
                          <a:spcPts val="0"/>
                        </a:spcAft>
                      </a:pPr>
                      <a:r>
                        <a:rPr lang="en-GB" sz="800" dirty="0">
                          <a:effectLst/>
                        </a:rPr>
                        <a:t>Verbal</a:t>
                      </a:r>
                      <a:endParaRPr lang="en-GB" sz="800" dirty="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dirty="0">
                          <a:effectLst/>
                        </a:rPr>
                        <a:t>Chair</a:t>
                      </a:r>
                      <a:endParaRPr lang="en-GB" sz="800" dirty="0">
                        <a:solidFill>
                          <a:srgbClr val="000000"/>
                        </a:solidFill>
                        <a:effectLst/>
                        <a:latin typeface="Arial"/>
                        <a:ea typeface="Arial"/>
                        <a:cs typeface="Times New Roman"/>
                      </a:endParaRPr>
                    </a:p>
                  </a:txBody>
                  <a:tcPr marL="23341" marR="23341" marT="0" marB="0" anchor="ctr">
                    <a:solidFill>
                      <a:srgbClr val="E8EAF1"/>
                    </a:solidFill>
                  </a:tcPr>
                </a:tc>
                <a:tc>
                  <a:txBody>
                    <a:bodyPr/>
                    <a:lstStyle/>
                    <a:p>
                      <a:pPr>
                        <a:lnSpc>
                          <a:spcPct val="115000"/>
                        </a:lnSpc>
                        <a:spcAft>
                          <a:spcPts val="0"/>
                        </a:spcAft>
                      </a:pPr>
                      <a:r>
                        <a:rPr lang="en-GB" sz="800" dirty="0">
                          <a:effectLst/>
                        </a:rPr>
                        <a:t>Approval of the meeting minutes for the previous meeting</a:t>
                      </a:r>
                      <a:endParaRPr lang="en-GB" sz="800" dirty="0">
                        <a:solidFill>
                          <a:srgbClr val="000000"/>
                        </a:solidFill>
                        <a:effectLst/>
                        <a:latin typeface="Arial"/>
                        <a:ea typeface="Arial"/>
                        <a:cs typeface="Times New Roman"/>
                      </a:endParaRPr>
                    </a:p>
                  </a:txBody>
                  <a:tcPr marL="23341" marR="23341" marT="0" marB="0" anchor="ctr"/>
                </a:tc>
              </a:tr>
              <a:tr h="360040">
                <a:tc>
                  <a:txBody>
                    <a:bodyPr/>
                    <a:lstStyle/>
                    <a:p>
                      <a:pPr algn="ctr">
                        <a:lnSpc>
                          <a:spcPct val="115000"/>
                        </a:lnSpc>
                        <a:spcAft>
                          <a:spcPts val="0"/>
                        </a:spcAft>
                      </a:pPr>
                      <a:r>
                        <a:rPr lang="en-GB" sz="800">
                          <a:effectLst/>
                        </a:rPr>
                        <a:t>3.</a:t>
                      </a:r>
                      <a:endParaRPr lang="en-GB" sz="80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dirty="0">
                          <a:effectLst/>
                        </a:rPr>
                        <a:t>AQ Defects</a:t>
                      </a:r>
                      <a:endParaRPr lang="en-GB" sz="800" dirty="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u="none" dirty="0" smtClean="0">
                          <a:effectLst/>
                        </a:rPr>
                        <a:t>Spreadsheet published </a:t>
                      </a:r>
                      <a:r>
                        <a:rPr lang="en-GB" sz="800" u="none" dirty="0">
                          <a:effectLst/>
                        </a:rPr>
                        <a:t>on Xoserve.com</a:t>
                      </a:r>
                      <a:endParaRPr lang="en-GB" sz="800" u="none" dirty="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a:effectLst/>
                        </a:rPr>
                        <a:t>Michele Downes/Eamonn Darcy</a:t>
                      </a:r>
                      <a:endParaRPr lang="en-GB" sz="80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a:effectLst/>
                        </a:rPr>
                        <a:t>None – For Information and Discussion</a:t>
                      </a:r>
                      <a:endParaRPr lang="en-GB" sz="800">
                        <a:solidFill>
                          <a:srgbClr val="000000"/>
                        </a:solidFill>
                        <a:effectLst/>
                        <a:latin typeface="Arial"/>
                        <a:ea typeface="Arial"/>
                        <a:cs typeface="Times New Roman"/>
                      </a:endParaRPr>
                    </a:p>
                  </a:txBody>
                  <a:tcPr marL="23341" marR="23341" marT="0" marB="0" anchor="ctr"/>
                </a:tc>
              </a:tr>
              <a:tr h="296691">
                <a:tc>
                  <a:txBody>
                    <a:bodyPr/>
                    <a:lstStyle/>
                    <a:p>
                      <a:pPr algn="ctr">
                        <a:lnSpc>
                          <a:spcPct val="115000"/>
                        </a:lnSpc>
                        <a:spcAft>
                          <a:spcPts val="0"/>
                        </a:spcAft>
                      </a:pPr>
                      <a:r>
                        <a:rPr lang="en-GB" sz="800">
                          <a:effectLst/>
                        </a:rPr>
                        <a:t>4.</a:t>
                      </a:r>
                      <a:endParaRPr lang="en-GB" sz="80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dirty="0">
                          <a:effectLst/>
                        </a:rPr>
                        <a:t>Portfolio Delivery Overview POAP </a:t>
                      </a:r>
                      <a:endParaRPr lang="en-GB" sz="800" dirty="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u="none" dirty="0">
                          <a:effectLst/>
                        </a:rPr>
                        <a:t>Slides only</a:t>
                      </a:r>
                      <a:endParaRPr lang="en-GB" sz="800" u="none" dirty="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dirty="0">
                          <a:effectLst/>
                        </a:rPr>
                        <a:t>Richard Hadfield/Julie Bretherton</a:t>
                      </a:r>
                      <a:endParaRPr lang="en-GB" sz="800" dirty="0">
                        <a:solidFill>
                          <a:srgbClr val="000000"/>
                        </a:solidFill>
                        <a:effectLst/>
                        <a:latin typeface="Arial"/>
                        <a:ea typeface="Arial"/>
                        <a:cs typeface="Times New Roman"/>
                      </a:endParaRPr>
                    </a:p>
                  </a:txBody>
                  <a:tcPr marL="23341" marR="23341" marT="0" marB="0" anchor="ctr">
                    <a:solidFill>
                      <a:srgbClr val="E8EAF1"/>
                    </a:solidFill>
                  </a:tcPr>
                </a:tc>
                <a:tc>
                  <a:txBody>
                    <a:bodyPr/>
                    <a:lstStyle/>
                    <a:p>
                      <a:pPr>
                        <a:lnSpc>
                          <a:spcPct val="115000"/>
                        </a:lnSpc>
                        <a:spcAft>
                          <a:spcPts val="0"/>
                        </a:spcAft>
                      </a:pPr>
                      <a:r>
                        <a:rPr lang="en-GB" sz="800">
                          <a:effectLst/>
                        </a:rPr>
                        <a:t>None – For Information and Discussion</a:t>
                      </a:r>
                      <a:endParaRPr lang="en-GB" sz="800">
                        <a:solidFill>
                          <a:srgbClr val="000000"/>
                        </a:solidFill>
                        <a:effectLst/>
                        <a:latin typeface="Arial"/>
                        <a:ea typeface="Arial"/>
                        <a:cs typeface="Times New Roman"/>
                      </a:endParaRPr>
                    </a:p>
                  </a:txBody>
                  <a:tcPr marL="23341" marR="23341" marT="0" marB="0" anchor="ctr"/>
                </a:tc>
              </a:tr>
              <a:tr h="279373">
                <a:tc>
                  <a:txBody>
                    <a:bodyPr/>
                    <a:lstStyle/>
                    <a:p>
                      <a:pPr algn="ctr">
                        <a:lnSpc>
                          <a:spcPct val="115000"/>
                        </a:lnSpc>
                        <a:spcAft>
                          <a:spcPts val="0"/>
                        </a:spcAft>
                      </a:pPr>
                      <a:r>
                        <a:rPr lang="en-GB" sz="800">
                          <a:effectLst/>
                        </a:rPr>
                        <a:t>5.</a:t>
                      </a:r>
                      <a:endParaRPr lang="en-GB" sz="800">
                        <a:solidFill>
                          <a:srgbClr val="000000"/>
                        </a:solidFill>
                        <a:effectLst/>
                        <a:latin typeface="Arial"/>
                        <a:ea typeface="Arial"/>
                        <a:cs typeface="Times New Roman"/>
                      </a:endParaRPr>
                    </a:p>
                  </a:txBody>
                  <a:tcPr marL="23341" marR="23341" marT="0" marB="0" anchor="ctr"/>
                </a:tc>
                <a:tc gridSpan="4">
                  <a:txBody>
                    <a:bodyPr/>
                    <a:lstStyle/>
                    <a:p>
                      <a:pPr>
                        <a:lnSpc>
                          <a:spcPct val="115000"/>
                        </a:lnSpc>
                        <a:spcAft>
                          <a:spcPts val="0"/>
                        </a:spcAft>
                      </a:pPr>
                      <a:r>
                        <a:rPr lang="en-GB" sz="800" u="none" dirty="0">
                          <a:effectLst/>
                        </a:rPr>
                        <a:t>Major Release Update</a:t>
                      </a:r>
                      <a:endParaRPr lang="en-GB" sz="800" u="none" dirty="0">
                        <a:solidFill>
                          <a:srgbClr val="000000"/>
                        </a:solidFill>
                        <a:effectLst/>
                        <a:latin typeface="Arial"/>
                        <a:ea typeface="Arial"/>
                        <a:cs typeface="Times New Roman"/>
                      </a:endParaRPr>
                    </a:p>
                  </a:txBody>
                  <a:tcPr marL="23341" marR="23341" marT="0" marB="0" anchor="ctr"/>
                </a:tc>
                <a:tc hMerge="1">
                  <a:txBody>
                    <a:bodyPr/>
                    <a:lstStyle/>
                    <a:p>
                      <a:endParaRPr lang="en-GB"/>
                    </a:p>
                  </a:txBody>
                  <a:tcPr/>
                </a:tc>
                <a:tc hMerge="1">
                  <a:txBody>
                    <a:bodyPr/>
                    <a:lstStyle/>
                    <a:p>
                      <a:endParaRPr lang="en-GB"/>
                    </a:p>
                  </a:txBody>
                  <a:tcPr/>
                </a:tc>
                <a:tc hMerge="1">
                  <a:txBody>
                    <a:bodyPr/>
                    <a:lstStyle/>
                    <a:p>
                      <a:endParaRPr lang="en-GB"/>
                    </a:p>
                  </a:txBody>
                  <a:tcPr/>
                </a:tc>
              </a:tr>
              <a:tr h="288032">
                <a:tc>
                  <a:txBody>
                    <a:bodyPr/>
                    <a:lstStyle/>
                    <a:p>
                      <a:pPr algn="ctr">
                        <a:lnSpc>
                          <a:spcPct val="115000"/>
                        </a:lnSpc>
                        <a:spcAft>
                          <a:spcPts val="0"/>
                        </a:spcAft>
                      </a:pPr>
                      <a:r>
                        <a:rPr lang="en-GB" sz="800">
                          <a:effectLst/>
                        </a:rPr>
                        <a:t>5a. </a:t>
                      </a:r>
                      <a:endParaRPr lang="en-GB" sz="80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dirty="0">
                          <a:effectLst/>
                        </a:rPr>
                        <a:t>Release 3 </a:t>
                      </a:r>
                      <a:endParaRPr lang="en-GB" sz="800" dirty="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dirty="0">
                          <a:effectLst/>
                        </a:rPr>
                        <a:t>Slides Only</a:t>
                      </a:r>
                      <a:endParaRPr lang="en-GB" sz="800" dirty="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dirty="0">
                          <a:effectLst/>
                        </a:rPr>
                        <a:t>Peter </a:t>
                      </a:r>
                      <a:r>
                        <a:rPr lang="en-GB" sz="800" dirty="0" smtClean="0">
                          <a:effectLst/>
                        </a:rPr>
                        <a:t>Hopkins/Tom Lineham</a:t>
                      </a:r>
                      <a:endParaRPr lang="en-GB" sz="800" dirty="0">
                        <a:solidFill>
                          <a:srgbClr val="000000"/>
                        </a:solidFill>
                        <a:effectLst/>
                        <a:latin typeface="Arial"/>
                        <a:ea typeface="Arial"/>
                        <a:cs typeface="Times New Roman"/>
                      </a:endParaRPr>
                    </a:p>
                  </a:txBody>
                  <a:tcPr marL="23341" marR="23341" marT="0" marB="0" anchor="ctr">
                    <a:solidFill>
                      <a:srgbClr val="E8EAF1"/>
                    </a:solidFill>
                  </a:tcPr>
                </a:tc>
                <a:tc>
                  <a:txBody>
                    <a:bodyPr/>
                    <a:lstStyle/>
                    <a:p>
                      <a:pPr>
                        <a:lnSpc>
                          <a:spcPct val="115000"/>
                        </a:lnSpc>
                        <a:spcAft>
                          <a:spcPts val="0"/>
                        </a:spcAft>
                      </a:pPr>
                      <a:r>
                        <a:rPr lang="en-GB" sz="800">
                          <a:effectLst/>
                        </a:rPr>
                        <a:t>None – For Information and Discussion</a:t>
                      </a:r>
                      <a:endParaRPr lang="en-GB" sz="800">
                        <a:solidFill>
                          <a:srgbClr val="000000"/>
                        </a:solidFill>
                        <a:effectLst/>
                        <a:latin typeface="Arial"/>
                        <a:ea typeface="Arial"/>
                        <a:cs typeface="Times New Roman"/>
                      </a:endParaRPr>
                    </a:p>
                  </a:txBody>
                  <a:tcPr marL="23341" marR="23341" marT="0" marB="0" anchor="ctr"/>
                </a:tc>
              </a:tr>
              <a:tr h="360040">
                <a:tc>
                  <a:txBody>
                    <a:bodyPr/>
                    <a:lstStyle/>
                    <a:p>
                      <a:pPr algn="ctr">
                        <a:lnSpc>
                          <a:spcPct val="115000"/>
                        </a:lnSpc>
                        <a:spcAft>
                          <a:spcPts val="0"/>
                        </a:spcAft>
                      </a:pPr>
                      <a:r>
                        <a:rPr lang="en-GB" sz="800">
                          <a:effectLst/>
                        </a:rPr>
                        <a:t>5b.</a:t>
                      </a:r>
                      <a:endParaRPr lang="en-GB" sz="80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dirty="0" smtClean="0">
                          <a:effectLst/>
                        </a:rPr>
                        <a:t>June 19</a:t>
                      </a:r>
                      <a:endParaRPr lang="en-GB" sz="800" dirty="0">
                        <a:solidFill>
                          <a:srgbClr val="000000"/>
                        </a:solidFill>
                        <a:effectLst/>
                        <a:latin typeface="+mn-lt"/>
                        <a:ea typeface="Arial"/>
                        <a:cs typeface="Times New Roman"/>
                      </a:endParaRPr>
                    </a:p>
                  </a:txBody>
                  <a:tcPr marL="23341" marR="23341" marT="0" marB="0" anchor="ctr"/>
                </a:tc>
                <a:tc>
                  <a:txBody>
                    <a:bodyPr/>
                    <a:lstStyle/>
                    <a:p>
                      <a:pPr>
                        <a:lnSpc>
                          <a:spcPct val="115000"/>
                        </a:lnSpc>
                        <a:spcAft>
                          <a:spcPts val="0"/>
                        </a:spcAft>
                      </a:pPr>
                      <a:r>
                        <a:rPr lang="en-GB" sz="800" dirty="0">
                          <a:effectLst/>
                        </a:rPr>
                        <a:t>Slides Only</a:t>
                      </a:r>
                      <a:endParaRPr lang="en-GB" sz="800" dirty="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dirty="0">
                          <a:effectLst/>
                        </a:rPr>
                        <a:t>Matt Rider</a:t>
                      </a:r>
                      <a:endParaRPr lang="en-GB" sz="800" dirty="0">
                        <a:solidFill>
                          <a:srgbClr val="000000"/>
                        </a:solidFill>
                        <a:effectLst/>
                        <a:latin typeface="Arial"/>
                        <a:ea typeface="Arial"/>
                        <a:cs typeface="Times New Roman"/>
                      </a:endParaRPr>
                    </a:p>
                  </a:txBody>
                  <a:tcPr marL="23341" marR="23341" marT="0" marB="0" anchor="ctr">
                    <a:solidFill>
                      <a:srgbClr val="CED1E1"/>
                    </a:solidFill>
                  </a:tcPr>
                </a:tc>
                <a:tc>
                  <a:txBody>
                    <a:bodyPr/>
                    <a:lstStyle/>
                    <a:p>
                      <a:pPr>
                        <a:lnSpc>
                          <a:spcPct val="115000"/>
                        </a:lnSpc>
                        <a:spcAft>
                          <a:spcPts val="0"/>
                        </a:spcAft>
                      </a:pPr>
                      <a:r>
                        <a:rPr lang="en-GB" sz="800">
                          <a:effectLst/>
                        </a:rPr>
                        <a:t>None – For Information and Discussion</a:t>
                      </a:r>
                      <a:endParaRPr lang="en-GB" sz="800">
                        <a:solidFill>
                          <a:srgbClr val="000000"/>
                        </a:solidFill>
                        <a:effectLst/>
                        <a:latin typeface="Arial"/>
                        <a:ea typeface="Arial"/>
                        <a:cs typeface="Times New Roman"/>
                      </a:endParaRPr>
                    </a:p>
                  </a:txBody>
                  <a:tcPr marL="23341" marR="23341" marT="0" marB="0" anchor="ctr"/>
                </a:tc>
              </a:tr>
              <a:tr h="360040">
                <a:tc>
                  <a:txBody>
                    <a:bodyPr/>
                    <a:lstStyle/>
                    <a:p>
                      <a:pPr algn="ctr">
                        <a:lnSpc>
                          <a:spcPct val="115000"/>
                        </a:lnSpc>
                        <a:spcAft>
                          <a:spcPts val="0"/>
                        </a:spcAft>
                      </a:pPr>
                      <a:r>
                        <a:rPr lang="en-GB" sz="800">
                          <a:effectLst/>
                        </a:rPr>
                        <a:t>5c.</a:t>
                      </a:r>
                      <a:endParaRPr lang="en-GB" sz="80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dirty="0" smtClean="0">
                          <a:effectLst/>
                        </a:rPr>
                        <a:t>September 19 - EUC</a:t>
                      </a:r>
                      <a:endParaRPr lang="en-GB" sz="800" dirty="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dirty="0">
                          <a:effectLst/>
                        </a:rPr>
                        <a:t>Slides Only</a:t>
                      </a:r>
                      <a:endParaRPr lang="en-GB" sz="800" dirty="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dirty="0">
                          <a:effectLst/>
                        </a:rPr>
                        <a:t>Matt Rider</a:t>
                      </a:r>
                      <a:endParaRPr lang="en-GB" sz="800" dirty="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a:effectLst/>
                        </a:rPr>
                        <a:t>None – For Information and Discussion</a:t>
                      </a:r>
                      <a:endParaRPr lang="en-GB" sz="800">
                        <a:solidFill>
                          <a:srgbClr val="000000"/>
                        </a:solidFill>
                        <a:effectLst/>
                        <a:latin typeface="Arial"/>
                        <a:ea typeface="Arial"/>
                        <a:cs typeface="Times New Roman"/>
                      </a:endParaRPr>
                    </a:p>
                  </a:txBody>
                  <a:tcPr marL="23341" marR="23341" marT="0" marB="0" anchor="ctr"/>
                </a:tc>
              </a:tr>
              <a:tr h="360040">
                <a:tc>
                  <a:txBody>
                    <a:bodyPr/>
                    <a:lstStyle/>
                    <a:p>
                      <a:pPr algn="ctr">
                        <a:lnSpc>
                          <a:spcPct val="115000"/>
                        </a:lnSpc>
                        <a:spcAft>
                          <a:spcPts val="0"/>
                        </a:spcAft>
                      </a:pPr>
                      <a:r>
                        <a:rPr lang="en-GB" sz="800">
                          <a:effectLst/>
                        </a:rPr>
                        <a:t>6.</a:t>
                      </a:r>
                      <a:endParaRPr lang="en-GB" sz="800">
                        <a:solidFill>
                          <a:srgbClr val="000000"/>
                        </a:solidFill>
                        <a:effectLst/>
                        <a:latin typeface="Arial"/>
                        <a:ea typeface="Arial"/>
                        <a:cs typeface="Times New Roman"/>
                      </a:endParaRPr>
                    </a:p>
                  </a:txBody>
                  <a:tcPr marL="23341" marR="23341" marT="0" marB="0" anchor="ctr"/>
                </a:tc>
                <a:tc gridSpan="4">
                  <a:txBody>
                    <a:bodyPr/>
                    <a:lstStyle/>
                    <a:p>
                      <a:pPr>
                        <a:lnSpc>
                          <a:spcPct val="115000"/>
                        </a:lnSpc>
                        <a:spcAft>
                          <a:spcPts val="0"/>
                        </a:spcAft>
                      </a:pPr>
                      <a:r>
                        <a:rPr lang="en-GB" sz="800" dirty="0">
                          <a:effectLst/>
                        </a:rPr>
                        <a:t>New Change Proposals							</a:t>
                      </a:r>
                    </a:p>
                    <a:p>
                      <a:pPr>
                        <a:lnSpc>
                          <a:spcPct val="115000"/>
                        </a:lnSpc>
                        <a:spcAft>
                          <a:spcPts val="0"/>
                        </a:spcAft>
                      </a:pPr>
                      <a:r>
                        <a:rPr lang="en-GB" sz="800" dirty="0">
                          <a:effectLst/>
                        </a:rPr>
                        <a:t>For Ratification of the Prioritisation Scores</a:t>
                      </a:r>
                      <a:endParaRPr lang="en-GB" sz="800" dirty="0">
                        <a:solidFill>
                          <a:srgbClr val="000000"/>
                        </a:solidFill>
                        <a:effectLst/>
                        <a:latin typeface="Arial"/>
                        <a:ea typeface="Arial"/>
                        <a:cs typeface="Times New Roman"/>
                      </a:endParaRPr>
                    </a:p>
                  </a:txBody>
                  <a:tcPr marL="23341" marR="23341" marT="0" marB="0" anchor="ctr"/>
                </a:tc>
                <a:tc hMerge="1">
                  <a:txBody>
                    <a:bodyPr/>
                    <a:lstStyle/>
                    <a:p>
                      <a:endParaRPr lang="en-GB"/>
                    </a:p>
                  </a:txBody>
                  <a:tcPr/>
                </a:tc>
                <a:tc hMerge="1">
                  <a:txBody>
                    <a:bodyPr/>
                    <a:lstStyle/>
                    <a:p>
                      <a:endParaRPr lang="en-GB"/>
                    </a:p>
                  </a:txBody>
                  <a:tcPr/>
                </a:tc>
                <a:tc hMerge="1">
                  <a:txBody>
                    <a:bodyPr/>
                    <a:lstStyle/>
                    <a:p>
                      <a:endParaRPr lang="en-GB"/>
                    </a:p>
                  </a:txBody>
                  <a:tcPr/>
                </a:tc>
              </a:tr>
              <a:tr h="399180">
                <a:tc>
                  <a:txBody>
                    <a:bodyPr/>
                    <a:lstStyle/>
                    <a:p>
                      <a:pPr algn="ctr">
                        <a:lnSpc>
                          <a:spcPct val="115000"/>
                        </a:lnSpc>
                        <a:spcAft>
                          <a:spcPts val="0"/>
                        </a:spcAft>
                      </a:pPr>
                      <a:r>
                        <a:rPr lang="en-GB" sz="800">
                          <a:effectLst/>
                        </a:rPr>
                        <a:t>6a.</a:t>
                      </a:r>
                      <a:endParaRPr lang="en-GB" sz="80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a:effectLst/>
                        </a:rPr>
                        <a:t>4806 - Additional data at National Level to support UIG Allocation validation</a:t>
                      </a:r>
                      <a:endParaRPr lang="en-GB" sz="80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dirty="0">
                          <a:effectLst/>
                        </a:rPr>
                        <a:t>Change Proposal</a:t>
                      </a:r>
                      <a:endParaRPr lang="en-GB" sz="800" dirty="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dirty="0">
                          <a:effectLst/>
                        </a:rPr>
                        <a:t>Emma Smith</a:t>
                      </a:r>
                      <a:endParaRPr lang="en-GB" sz="800" dirty="0">
                        <a:solidFill>
                          <a:srgbClr val="000000"/>
                        </a:solidFill>
                        <a:effectLst/>
                        <a:latin typeface="Arial"/>
                        <a:ea typeface="Arial"/>
                        <a:cs typeface="Times New Roman"/>
                      </a:endParaRPr>
                    </a:p>
                  </a:txBody>
                  <a:tcPr marL="23341" marR="23341" marT="0" marB="0" anchor="ctr">
                    <a:solidFill>
                      <a:srgbClr val="E8EAF1"/>
                    </a:solidFill>
                  </a:tcPr>
                </a:tc>
                <a:tc>
                  <a:txBody>
                    <a:bodyPr/>
                    <a:lstStyle/>
                    <a:p>
                      <a:pPr>
                        <a:lnSpc>
                          <a:spcPct val="115000"/>
                        </a:lnSpc>
                        <a:spcAft>
                          <a:spcPts val="0"/>
                        </a:spcAft>
                      </a:pPr>
                      <a:r>
                        <a:rPr lang="en-GB" sz="800" dirty="0">
                          <a:effectLst/>
                        </a:rPr>
                        <a:t>None – For Information and Discussion</a:t>
                      </a:r>
                      <a:endParaRPr lang="en-GB" sz="800" dirty="0">
                        <a:solidFill>
                          <a:srgbClr val="000000"/>
                        </a:solidFill>
                        <a:effectLst/>
                        <a:latin typeface="Arial"/>
                        <a:ea typeface="Arial"/>
                        <a:cs typeface="Times New Roman"/>
                      </a:endParaRPr>
                    </a:p>
                  </a:txBody>
                  <a:tcPr marL="23341" marR="23341" marT="0" marB="0" anchor="ctr"/>
                </a:tc>
              </a:tr>
              <a:tr h="392908">
                <a:tc>
                  <a:txBody>
                    <a:bodyPr/>
                    <a:lstStyle/>
                    <a:p>
                      <a:pPr algn="ctr">
                        <a:lnSpc>
                          <a:spcPct val="115000"/>
                        </a:lnSpc>
                        <a:spcAft>
                          <a:spcPts val="0"/>
                        </a:spcAft>
                      </a:pPr>
                      <a:r>
                        <a:rPr lang="en-GB" sz="800">
                          <a:effectLst/>
                        </a:rPr>
                        <a:t>6b.</a:t>
                      </a:r>
                      <a:endParaRPr lang="en-GB" sz="80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a:effectLst/>
                        </a:rPr>
                        <a:t>4824 - National Grid Transmission Daily Gemini Report</a:t>
                      </a:r>
                      <a:endParaRPr lang="en-GB" sz="80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endParaRPr lang="en-GB" sz="800" dirty="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endParaRPr lang="en-GB" sz="800" dirty="0">
                        <a:solidFill>
                          <a:srgbClr val="000000"/>
                        </a:solidFill>
                        <a:effectLst/>
                        <a:latin typeface="Arial"/>
                        <a:ea typeface="Arial"/>
                        <a:cs typeface="Times New Roman"/>
                      </a:endParaRPr>
                    </a:p>
                  </a:txBody>
                  <a:tcPr marL="23341" marR="23341" marT="0" marB="0" anchor="ctr">
                    <a:solidFill>
                      <a:srgbClr val="CED1E1"/>
                    </a:solidFill>
                  </a:tcPr>
                </a:tc>
                <a:tc>
                  <a:txBody>
                    <a:bodyPr/>
                    <a:lstStyle/>
                    <a:p>
                      <a:pPr>
                        <a:lnSpc>
                          <a:spcPct val="115000"/>
                        </a:lnSpc>
                        <a:spcAft>
                          <a:spcPts val="0"/>
                        </a:spcAft>
                      </a:pPr>
                      <a:r>
                        <a:rPr lang="en-GB" sz="800" dirty="0" smtClean="0">
                          <a:solidFill>
                            <a:srgbClr val="000000"/>
                          </a:solidFill>
                          <a:effectLst/>
                          <a:latin typeface="Arial"/>
                          <a:ea typeface="Arial"/>
                          <a:cs typeface="Times New Roman"/>
                        </a:rPr>
                        <a:t>Removed</a:t>
                      </a:r>
                      <a:endParaRPr lang="en-GB" sz="800" dirty="0">
                        <a:solidFill>
                          <a:srgbClr val="000000"/>
                        </a:solidFill>
                        <a:effectLst/>
                        <a:latin typeface="Arial"/>
                        <a:ea typeface="Arial"/>
                        <a:cs typeface="Times New Roman"/>
                      </a:endParaRPr>
                    </a:p>
                  </a:txBody>
                  <a:tcPr marL="23341" marR="23341" marT="0" marB="0" anchor="ctr"/>
                </a:tc>
              </a:tr>
              <a:tr h="320900">
                <a:tc>
                  <a:txBody>
                    <a:bodyPr/>
                    <a:lstStyle/>
                    <a:p>
                      <a:pPr algn="ctr">
                        <a:lnSpc>
                          <a:spcPct val="115000"/>
                        </a:lnSpc>
                        <a:spcAft>
                          <a:spcPts val="0"/>
                        </a:spcAft>
                      </a:pPr>
                      <a:r>
                        <a:rPr lang="en-GB" sz="800">
                          <a:effectLst/>
                        </a:rPr>
                        <a:t>6c.</a:t>
                      </a:r>
                      <a:endParaRPr lang="en-GB" sz="80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a:effectLst/>
                        </a:rPr>
                        <a:t>4841 - MAP Access to UKL data via API (JMDG Use Case 58)</a:t>
                      </a:r>
                      <a:endParaRPr lang="en-GB" sz="80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endParaRPr lang="en-GB" sz="80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endParaRPr lang="en-GB" sz="800" dirty="0">
                        <a:solidFill>
                          <a:srgbClr val="000000"/>
                        </a:solidFill>
                        <a:effectLst/>
                        <a:latin typeface="Arial"/>
                        <a:ea typeface="Arial"/>
                        <a:cs typeface="Times New Roman"/>
                      </a:endParaRPr>
                    </a:p>
                  </a:txBody>
                  <a:tcPr marL="23341" marR="23341" marT="0" marB="0" anchor="ctr">
                    <a:solidFill>
                      <a:srgbClr val="E8EAF1"/>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800" dirty="0" smtClean="0">
                          <a:solidFill>
                            <a:srgbClr val="000000"/>
                          </a:solidFill>
                          <a:effectLst/>
                          <a:latin typeface="+mn-lt"/>
                          <a:ea typeface="Arial"/>
                          <a:cs typeface="Times New Roman"/>
                        </a:rPr>
                        <a:t>Removed</a:t>
                      </a:r>
                    </a:p>
                    <a:p>
                      <a:pPr>
                        <a:lnSpc>
                          <a:spcPct val="115000"/>
                        </a:lnSpc>
                        <a:spcAft>
                          <a:spcPts val="0"/>
                        </a:spcAft>
                      </a:pPr>
                      <a:endParaRPr lang="en-GB" sz="800" dirty="0">
                        <a:solidFill>
                          <a:srgbClr val="000000"/>
                        </a:solidFill>
                        <a:effectLst/>
                        <a:latin typeface="Arial"/>
                        <a:ea typeface="Arial"/>
                        <a:cs typeface="Times New Roman"/>
                      </a:endParaRPr>
                    </a:p>
                  </a:txBody>
                  <a:tcPr marL="23341" marR="23341" marT="0" marB="0" anchor="ctr"/>
                </a:tc>
              </a:tr>
            </a:tbl>
          </a:graphicData>
        </a:graphic>
      </p:graphicFrame>
    </p:spTree>
    <p:extLst>
      <p:ext uri="{BB962C8B-B14F-4D97-AF65-F5344CB8AC3E}">
        <p14:creationId xmlns:p14="http://schemas.microsoft.com/office/powerpoint/2010/main" val="3257816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XRN4665 EUC </a:t>
            </a:r>
            <a:r>
              <a:rPr lang="en-GB" dirty="0" smtClean="0"/>
              <a:t>– Proposed Timeline</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3242186524"/>
              </p:ext>
            </p:extLst>
          </p:nvPr>
        </p:nvGraphicFramePr>
        <p:xfrm>
          <a:off x="457200" y="1059582"/>
          <a:ext cx="8229600" cy="3600400"/>
        </p:xfrm>
        <a:graphic>
          <a:graphicData uri="http://schemas.openxmlformats.org/drawingml/2006/table">
            <a:tbl>
              <a:tblPr/>
              <a:tblGrid>
                <a:gridCol w="685364"/>
                <a:gridCol w="685364"/>
                <a:gridCol w="685364"/>
                <a:gridCol w="685364"/>
                <a:gridCol w="685364"/>
                <a:gridCol w="685364"/>
                <a:gridCol w="690596"/>
                <a:gridCol w="685364"/>
                <a:gridCol w="685364"/>
                <a:gridCol w="685364"/>
                <a:gridCol w="685364"/>
                <a:gridCol w="685364"/>
              </a:tblGrid>
              <a:tr h="337538">
                <a:tc>
                  <a:txBody>
                    <a:bodyPr/>
                    <a:lstStyle/>
                    <a:p>
                      <a:pPr algn="ctr" fontAlgn="ctr"/>
                      <a:r>
                        <a:rPr lang="en-GB" sz="600" b="1" i="0" u="none" strike="noStrike" dirty="0">
                          <a:solidFill>
                            <a:srgbClr val="000000"/>
                          </a:solidFill>
                          <a:effectLst/>
                          <a:latin typeface="Calibri"/>
                        </a:rPr>
                        <a:t>Nov-18</a:t>
                      </a:r>
                    </a:p>
                  </a:txBody>
                  <a:tcPr marL="5244" marR="5244" marT="52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600" b="1" i="0" u="none" strike="noStrike" dirty="0">
                          <a:solidFill>
                            <a:srgbClr val="000000"/>
                          </a:solidFill>
                          <a:effectLst/>
                          <a:latin typeface="Calibri"/>
                        </a:rPr>
                        <a:t>Dec-18</a:t>
                      </a:r>
                    </a:p>
                  </a:txBody>
                  <a:tcPr marL="5244" marR="5244" marT="52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600" b="1" i="0" u="none" strike="noStrike" dirty="0">
                          <a:solidFill>
                            <a:srgbClr val="000000"/>
                          </a:solidFill>
                          <a:effectLst/>
                          <a:latin typeface="Calibri"/>
                        </a:rPr>
                        <a:t>Jan-19</a:t>
                      </a:r>
                    </a:p>
                  </a:txBody>
                  <a:tcPr marL="5244" marR="5244" marT="52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600" b="1" i="0" u="none" strike="noStrike" dirty="0">
                          <a:solidFill>
                            <a:srgbClr val="000000"/>
                          </a:solidFill>
                          <a:effectLst/>
                          <a:latin typeface="Calibri"/>
                        </a:rPr>
                        <a:t>Feb-19</a:t>
                      </a:r>
                    </a:p>
                  </a:txBody>
                  <a:tcPr marL="5244" marR="5244" marT="52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600" b="1" i="0" u="none" strike="noStrike" dirty="0">
                          <a:solidFill>
                            <a:srgbClr val="000000"/>
                          </a:solidFill>
                          <a:effectLst/>
                          <a:latin typeface="Calibri"/>
                        </a:rPr>
                        <a:t>Mar-19</a:t>
                      </a:r>
                    </a:p>
                  </a:txBody>
                  <a:tcPr marL="5244" marR="5244" marT="52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600" b="1" i="0" u="none" strike="noStrike" dirty="0">
                          <a:solidFill>
                            <a:srgbClr val="000000"/>
                          </a:solidFill>
                          <a:effectLst/>
                          <a:latin typeface="Calibri"/>
                        </a:rPr>
                        <a:t>Apr-19</a:t>
                      </a:r>
                    </a:p>
                  </a:txBody>
                  <a:tcPr marL="5244" marR="5244" marT="52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600" b="1" i="0" u="none" strike="noStrike" dirty="0">
                          <a:solidFill>
                            <a:srgbClr val="000000"/>
                          </a:solidFill>
                          <a:effectLst/>
                          <a:latin typeface="Calibri"/>
                        </a:rPr>
                        <a:t>May-19</a:t>
                      </a:r>
                    </a:p>
                  </a:txBody>
                  <a:tcPr marL="5244" marR="5244" marT="52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600" b="1" i="0" u="none" strike="noStrike" dirty="0">
                          <a:solidFill>
                            <a:srgbClr val="000000"/>
                          </a:solidFill>
                          <a:effectLst/>
                          <a:latin typeface="Calibri"/>
                        </a:rPr>
                        <a:t>Jun-19</a:t>
                      </a:r>
                    </a:p>
                  </a:txBody>
                  <a:tcPr marL="5244" marR="5244" marT="52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600" b="1" i="0" u="none" strike="noStrike" dirty="0">
                          <a:solidFill>
                            <a:srgbClr val="000000"/>
                          </a:solidFill>
                          <a:effectLst/>
                          <a:latin typeface="Calibri"/>
                        </a:rPr>
                        <a:t>Jul-19</a:t>
                      </a:r>
                    </a:p>
                  </a:txBody>
                  <a:tcPr marL="5244" marR="5244" marT="52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600" b="1" i="0" u="none" strike="noStrike" dirty="0">
                          <a:solidFill>
                            <a:srgbClr val="000000"/>
                          </a:solidFill>
                          <a:effectLst/>
                          <a:latin typeface="Calibri"/>
                        </a:rPr>
                        <a:t>Aug-19</a:t>
                      </a:r>
                    </a:p>
                  </a:txBody>
                  <a:tcPr marL="5244" marR="5244" marT="52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600" b="1" i="0" u="none" strike="noStrike" dirty="0">
                          <a:solidFill>
                            <a:srgbClr val="000000"/>
                          </a:solidFill>
                          <a:effectLst/>
                          <a:latin typeface="Calibri"/>
                        </a:rPr>
                        <a:t>Sep-19</a:t>
                      </a:r>
                    </a:p>
                  </a:txBody>
                  <a:tcPr marL="5244" marR="5244" marT="52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600" b="1" i="0" u="none" strike="noStrike" dirty="0">
                          <a:solidFill>
                            <a:srgbClr val="000000"/>
                          </a:solidFill>
                          <a:effectLst/>
                          <a:latin typeface="Calibri"/>
                        </a:rPr>
                        <a:t>Oct-19</a:t>
                      </a:r>
                    </a:p>
                  </a:txBody>
                  <a:tcPr marL="5244" marR="5244" marT="52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464">
                <a:tc gridSpan="3">
                  <a:txBody>
                    <a:bodyPr/>
                    <a:lstStyle/>
                    <a:p>
                      <a:pPr algn="ctr" fontAlgn="ctr"/>
                      <a:r>
                        <a:rPr lang="en-GB" sz="600" b="1" i="0" u="none" strike="noStrike" dirty="0">
                          <a:solidFill>
                            <a:srgbClr val="000000"/>
                          </a:solidFill>
                          <a:effectLst/>
                          <a:latin typeface="Calibri"/>
                        </a:rPr>
                        <a:t>Initiation</a:t>
                      </a:r>
                    </a:p>
                  </a:txBody>
                  <a:tcPr marL="5244" marR="5244" marT="5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tc>
                <a:tc hMerge="1">
                  <a:txBody>
                    <a:bodyPr/>
                    <a:lstStyle/>
                    <a:p>
                      <a:endParaRPr lang="en-GB"/>
                    </a:p>
                  </a:txBody>
                  <a:tcPr/>
                </a:tc>
                <a:tc>
                  <a:txBody>
                    <a:bodyPr/>
                    <a:lstStyle/>
                    <a:p>
                      <a:pPr algn="l" fontAlgn="ctr"/>
                      <a:r>
                        <a:rPr lang="en-GB" sz="600" b="1" i="0" u="none" strike="noStrike" dirty="0">
                          <a:solidFill>
                            <a:srgbClr val="000000"/>
                          </a:solidFill>
                          <a:effectLst/>
                          <a:latin typeface="Calibri"/>
                        </a:rPr>
                        <a:t> </a:t>
                      </a:r>
                    </a:p>
                  </a:txBody>
                  <a:tcPr marL="5244" marR="5244" marT="524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GB" sz="600" b="1" i="0" u="none" strike="noStrike" dirty="0">
                          <a:solidFill>
                            <a:srgbClr val="000000"/>
                          </a:solidFill>
                          <a:effectLst/>
                          <a:latin typeface="Calibri"/>
                        </a:rPr>
                        <a:t> </a:t>
                      </a:r>
                    </a:p>
                  </a:txBody>
                  <a:tcPr marL="5244" marR="5244" marT="5244"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GB" sz="600" b="1" i="0" u="none" strike="noStrike" dirty="0">
                          <a:solidFill>
                            <a:srgbClr val="000000"/>
                          </a:solidFill>
                          <a:effectLst/>
                          <a:latin typeface="Calibri"/>
                        </a:rPr>
                        <a:t> </a:t>
                      </a:r>
                    </a:p>
                  </a:txBody>
                  <a:tcPr marL="5244" marR="5244" marT="5244"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GB" sz="600" b="1" i="0" u="none" strike="noStrike" dirty="0">
                          <a:solidFill>
                            <a:srgbClr val="000000"/>
                          </a:solidFill>
                          <a:effectLst/>
                          <a:latin typeface="Calibri"/>
                        </a:rPr>
                        <a:t> </a:t>
                      </a:r>
                    </a:p>
                  </a:txBody>
                  <a:tcPr marL="5244" marR="5244" marT="5244" marB="0" vert="vert27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GB" sz="600" b="1" i="0" u="none" strike="noStrike" dirty="0">
                          <a:solidFill>
                            <a:srgbClr val="000000"/>
                          </a:solidFill>
                          <a:effectLst/>
                          <a:latin typeface="Calibri"/>
                        </a:rPr>
                        <a:t> </a:t>
                      </a:r>
                    </a:p>
                  </a:txBody>
                  <a:tcPr marL="5244" marR="5244" marT="5244" marB="0" vert="vert27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GB" sz="600" b="1" i="0" u="none" strike="noStrike" dirty="0">
                          <a:solidFill>
                            <a:srgbClr val="000000"/>
                          </a:solidFill>
                          <a:effectLst/>
                          <a:latin typeface="Calibri"/>
                        </a:rPr>
                        <a:t> </a:t>
                      </a:r>
                    </a:p>
                  </a:txBody>
                  <a:tcPr marL="5244" marR="5244" marT="5244" marB="0" vert="vert27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GB" sz="600" b="1" i="0" u="none" strike="noStrike" dirty="0">
                          <a:solidFill>
                            <a:srgbClr val="000000"/>
                          </a:solidFill>
                          <a:effectLst/>
                          <a:latin typeface="Calibri"/>
                        </a:rPr>
                        <a:t> </a:t>
                      </a:r>
                    </a:p>
                  </a:txBody>
                  <a:tcPr marL="5244" marR="5244" marT="5244" marB="0" vert="vert27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GB" sz="600" b="1" i="0" u="none" strike="noStrike" dirty="0">
                          <a:solidFill>
                            <a:srgbClr val="000000"/>
                          </a:solidFill>
                          <a:effectLst/>
                          <a:latin typeface="Calibri"/>
                        </a:rPr>
                        <a:t> </a:t>
                      </a:r>
                    </a:p>
                  </a:txBody>
                  <a:tcPr marL="5244" marR="5244" marT="5244" marB="0" vert="vert27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GB" sz="600" b="1" i="0" u="none" strike="noStrike" dirty="0">
                          <a:solidFill>
                            <a:srgbClr val="000000"/>
                          </a:solidFill>
                          <a:effectLst/>
                          <a:latin typeface="Calibri"/>
                        </a:rPr>
                        <a:t> </a:t>
                      </a:r>
                    </a:p>
                  </a:txBody>
                  <a:tcPr marL="5244" marR="5244" marT="5244" marB="0" vert="vert27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321464">
                <a:tc gridSpan="3">
                  <a:txBody>
                    <a:bodyPr/>
                    <a:lstStyle/>
                    <a:p>
                      <a:pPr algn="ctr" fontAlgn="ctr"/>
                      <a:r>
                        <a:rPr lang="en-GB" sz="600" b="1" i="0" u="none" strike="noStrike" dirty="0">
                          <a:solidFill>
                            <a:srgbClr val="000000"/>
                          </a:solidFill>
                          <a:effectLst/>
                          <a:latin typeface="Calibri"/>
                        </a:rPr>
                        <a:t>Design</a:t>
                      </a:r>
                    </a:p>
                  </a:txBody>
                  <a:tcPr marL="5244" marR="5244" marT="5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hMerge="1">
                  <a:txBody>
                    <a:bodyPr/>
                    <a:lstStyle/>
                    <a:p>
                      <a:endParaRPr lang="en-GB"/>
                    </a:p>
                  </a:txBody>
                  <a:tcPr/>
                </a:tc>
                <a:tc hMerge="1">
                  <a:txBody>
                    <a:bodyPr/>
                    <a:lstStyle/>
                    <a:p>
                      <a:endParaRPr lang="en-GB"/>
                    </a:p>
                  </a:txBody>
                  <a:tcPr/>
                </a:tc>
                <a:tc>
                  <a:txBody>
                    <a:bodyPr/>
                    <a:lstStyle/>
                    <a:p>
                      <a:pPr algn="ctr" fontAlgn="ctr"/>
                      <a:r>
                        <a:rPr lang="en-GB" sz="600" b="1" i="0" u="none" strike="noStrike" dirty="0">
                          <a:solidFill>
                            <a:srgbClr val="000000"/>
                          </a:solidFill>
                          <a:effectLst/>
                          <a:latin typeface="Calibri"/>
                        </a:rPr>
                        <a:t> </a:t>
                      </a:r>
                    </a:p>
                  </a:txBody>
                  <a:tcPr marL="5244" marR="5244" marT="5244"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a:noFill/>
                    </a:lnL>
                    <a:lnR>
                      <a:noFill/>
                    </a:lnR>
                    <a:lnT>
                      <a:noFill/>
                    </a:lnT>
                    <a:lnB>
                      <a:noFill/>
                    </a:lnB>
                    <a:solidFill>
                      <a:srgbClr val="FFFFFF"/>
                    </a:solidFill>
                  </a:tcPr>
                </a:tc>
                <a:tc>
                  <a:txBody>
                    <a:bodyPr/>
                    <a:lstStyle/>
                    <a:p>
                      <a:pPr algn="l" fontAlgn="ctr"/>
                      <a:r>
                        <a:rPr lang="en-GB" sz="600" b="1" i="0" u="none" strike="noStrike" dirty="0">
                          <a:solidFill>
                            <a:srgbClr val="000000"/>
                          </a:solidFill>
                          <a:effectLst/>
                          <a:latin typeface="Calibri"/>
                        </a:rPr>
                        <a:t> </a:t>
                      </a:r>
                    </a:p>
                  </a:txBody>
                  <a:tcPr marL="5244" marR="5244" marT="5244" marB="0" anchor="ctr">
                    <a:lnL>
                      <a:noFill/>
                    </a:lnL>
                    <a:lnR>
                      <a:noFill/>
                    </a:lnR>
                    <a:lnT>
                      <a:noFill/>
                    </a:lnT>
                    <a:lnB>
                      <a:noFill/>
                    </a:lnB>
                    <a:solidFill>
                      <a:srgbClr val="FFFFFF"/>
                    </a:solidFill>
                  </a:tcPr>
                </a:tc>
                <a:tc>
                  <a:txBody>
                    <a:bodyPr/>
                    <a:lstStyle/>
                    <a:p>
                      <a:pPr algn="l" fontAlgn="ctr"/>
                      <a:r>
                        <a:rPr lang="en-GB" sz="600" b="1" i="0" u="none" strike="noStrike" dirty="0">
                          <a:solidFill>
                            <a:srgbClr val="000000"/>
                          </a:solidFill>
                          <a:effectLst/>
                          <a:latin typeface="Calibri"/>
                        </a:rPr>
                        <a:t> </a:t>
                      </a:r>
                    </a:p>
                  </a:txBody>
                  <a:tcPr marL="5244" marR="5244" marT="5244" marB="0" anchor="ctr">
                    <a:lnL>
                      <a:noFill/>
                    </a:lnL>
                    <a:lnR>
                      <a:noFill/>
                    </a:lnR>
                    <a:lnT>
                      <a:noFill/>
                    </a:lnT>
                    <a:lnB>
                      <a:noFill/>
                    </a:lnB>
                    <a:solidFill>
                      <a:srgbClr val="FFFFFF"/>
                    </a:solidFill>
                  </a:tcPr>
                </a:tc>
                <a:tc>
                  <a:txBody>
                    <a:bodyPr/>
                    <a:lstStyle/>
                    <a:p>
                      <a:pPr algn="l" fontAlgn="ctr"/>
                      <a:r>
                        <a:rPr lang="en-GB" sz="600" b="1" i="0" u="none" strike="noStrike" dirty="0">
                          <a:solidFill>
                            <a:srgbClr val="000000"/>
                          </a:solidFill>
                          <a:effectLst/>
                          <a:latin typeface="Calibri"/>
                        </a:rPr>
                        <a:t> </a:t>
                      </a:r>
                    </a:p>
                  </a:txBody>
                  <a:tcPr marL="5244" marR="5244" marT="5244" marB="0" anchor="ctr">
                    <a:lnL>
                      <a:noFill/>
                    </a:lnL>
                    <a:lnR>
                      <a:noFill/>
                    </a:lnR>
                    <a:lnT>
                      <a:noFill/>
                    </a:lnT>
                    <a:lnB>
                      <a:noFill/>
                    </a:lnB>
                    <a:solidFill>
                      <a:srgbClr val="FFFFFF"/>
                    </a:solidFill>
                  </a:tcPr>
                </a:tc>
                <a:tc>
                  <a:txBody>
                    <a:bodyPr/>
                    <a:lstStyle/>
                    <a:p>
                      <a:pPr algn="l" fontAlgn="ctr"/>
                      <a:r>
                        <a:rPr lang="en-GB" sz="600" b="1" i="0" u="none" strike="noStrike" dirty="0">
                          <a:solidFill>
                            <a:srgbClr val="000000"/>
                          </a:solidFill>
                          <a:effectLst/>
                          <a:latin typeface="Calibri"/>
                        </a:rPr>
                        <a:t> </a:t>
                      </a:r>
                    </a:p>
                  </a:txBody>
                  <a:tcPr marL="5244" marR="5244" marT="5244" marB="0" anchor="ctr">
                    <a:lnL>
                      <a:noFill/>
                    </a:lnL>
                    <a:lnR>
                      <a:noFill/>
                    </a:lnR>
                    <a:lnT>
                      <a:noFill/>
                    </a:lnT>
                    <a:lnB>
                      <a:noFill/>
                    </a:lnB>
                    <a:solidFill>
                      <a:srgbClr val="FFFFFF"/>
                    </a:solidFill>
                  </a:tcPr>
                </a:tc>
                <a:tc>
                  <a:txBody>
                    <a:bodyPr/>
                    <a:lstStyle/>
                    <a:p>
                      <a:pPr algn="l" fontAlgn="ctr"/>
                      <a:r>
                        <a:rPr lang="en-GB" sz="600" b="1" i="0" u="none" strike="noStrike" dirty="0">
                          <a:solidFill>
                            <a:srgbClr val="000000"/>
                          </a:solidFill>
                          <a:effectLst/>
                          <a:latin typeface="Calibri"/>
                        </a:rPr>
                        <a:t> </a:t>
                      </a:r>
                    </a:p>
                  </a:txBody>
                  <a:tcPr marL="5244" marR="5244" marT="5244" marB="0" anchor="ctr">
                    <a:lnL>
                      <a:noFill/>
                    </a:lnL>
                    <a:lnR>
                      <a:noFill/>
                    </a:lnR>
                    <a:lnT>
                      <a:noFill/>
                    </a:lnT>
                    <a:lnB>
                      <a:noFill/>
                    </a:lnB>
                    <a:solidFill>
                      <a:srgbClr val="FFFFFF"/>
                    </a:solidFill>
                  </a:tcPr>
                </a:tc>
                <a:tc>
                  <a:txBody>
                    <a:bodyPr/>
                    <a:lstStyle/>
                    <a:p>
                      <a:pPr algn="l" fontAlgn="ctr"/>
                      <a:r>
                        <a:rPr lang="en-GB" sz="600" b="1" i="0" u="none" strike="noStrike" dirty="0">
                          <a:solidFill>
                            <a:srgbClr val="000000"/>
                          </a:solidFill>
                          <a:effectLst/>
                          <a:latin typeface="Calibri"/>
                        </a:rPr>
                        <a:t> </a:t>
                      </a:r>
                    </a:p>
                  </a:txBody>
                  <a:tcPr marL="5244" marR="5244" marT="5244" marB="0" anchor="ctr">
                    <a:lnL>
                      <a:noFill/>
                    </a:lnL>
                    <a:lnR>
                      <a:noFill/>
                    </a:lnR>
                    <a:lnT>
                      <a:noFill/>
                    </a:lnT>
                    <a:lnB>
                      <a:noFill/>
                    </a:lnB>
                    <a:solidFill>
                      <a:srgbClr val="FFFFFF"/>
                    </a:solidFill>
                  </a:tcPr>
                </a:tc>
                <a:tc>
                  <a:txBody>
                    <a:bodyPr/>
                    <a:lstStyle/>
                    <a:p>
                      <a:pPr algn="l" fontAlgn="ctr"/>
                      <a:r>
                        <a:rPr lang="en-GB" sz="600" b="1" i="0" u="none" strike="noStrike" dirty="0">
                          <a:solidFill>
                            <a:srgbClr val="000000"/>
                          </a:solidFill>
                          <a:effectLst/>
                          <a:latin typeface="Calibri"/>
                        </a:rPr>
                        <a:t> </a:t>
                      </a:r>
                    </a:p>
                  </a:txBody>
                  <a:tcPr marL="5244" marR="5244" marT="5244"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321464">
                <a:tc>
                  <a:txBody>
                    <a:bodyPr/>
                    <a:lstStyle/>
                    <a:p>
                      <a:pPr algn="ctr" fontAlgn="ctr"/>
                      <a:r>
                        <a:rPr lang="en-GB" sz="600" b="1" i="0" u="none" strike="noStrike" dirty="0">
                          <a:solidFill>
                            <a:srgbClr val="000000"/>
                          </a:solidFill>
                          <a:effectLst/>
                          <a:latin typeface="Calibri"/>
                        </a:rPr>
                        <a:t> </a:t>
                      </a:r>
                    </a:p>
                  </a:txBody>
                  <a:tcPr marL="5244" marR="5244" marT="524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GB" sz="600" b="1" i="0" u="none" strike="noStrike" dirty="0">
                          <a:solidFill>
                            <a:srgbClr val="000000"/>
                          </a:solidFill>
                          <a:effectLst/>
                          <a:latin typeface="Calibri"/>
                        </a:rPr>
                        <a:t> </a:t>
                      </a:r>
                    </a:p>
                  </a:txBody>
                  <a:tcPr marL="5244" marR="5244" marT="5244"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GB" sz="600" b="1" i="0" u="none" strike="noStrike" dirty="0">
                          <a:solidFill>
                            <a:srgbClr val="000000"/>
                          </a:solidFill>
                          <a:effectLst/>
                          <a:latin typeface="Calibri"/>
                        </a:rPr>
                        <a:t> </a:t>
                      </a:r>
                    </a:p>
                  </a:txBody>
                  <a:tcPr marL="5244" marR="5244" marT="5244"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GB" sz="600" b="1" i="0" u="none" strike="noStrike" dirty="0">
                          <a:solidFill>
                            <a:srgbClr val="000000"/>
                          </a:solidFill>
                          <a:effectLst/>
                          <a:latin typeface="Calibri"/>
                        </a:rPr>
                        <a:t>Build &amp; UT</a:t>
                      </a:r>
                    </a:p>
                  </a:txBody>
                  <a:tcPr marL="5244" marR="5244" marT="5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a:noFill/>
                    </a:lnL>
                    <a:lnR>
                      <a:noFill/>
                    </a:lnR>
                    <a:lnT>
                      <a:noFill/>
                    </a:lnT>
                    <a:lnB>
                      <a:noFill/>
                    </a:lnB>
                    <a:solidFill>
                      <a:srgbClr val="FFFFFF"/>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a:noFill/>
                    </a:lnL>
                    <a:lnR>
                      <a:noFill/>
                    </a:lnR>
                    <a:lnT>
                      <a:noFill/>
                    </a:lnT>
                    <a:lnB>
                      <a:noFill/>
                    </a:lnB>
                    <a:solidFill>
                      <a:srgbClr val="FFFFFF"/>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a:noFill/>
                    </a:lnL>
                    <a:lnR>
                      <a:noFill/>
                    </a:lnR>
                    <a:lnT>
                      <a:noFill/>
                    </a:lnT>
                    <a:lnB>
                      <a:noFill/>
                    </a:lnB>
                    <a:solidFill>
                      <a:srgbClr val="FFFFFF"/>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a:noFill/>
                    </a:lnL>
                    <a:lnR>
                      <a:noFill/>
                    </a:lnR>
                    <a:lnT>
                      <a:noFill/>
                    </a:lnT>
                    <a:lnB>
                      <a:noFill/>
                    </a:lnB>
                    <a:solidFill>
                      <a:srgbClr val="FFFFFF"/>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a:noFill/>
                    </a:lnL>
                    <a:lnR>
                      <a:noFill/>
                    </a:lnR>
                    <a:lnT>
                      <a:noFill/>
                    </a:lnT>
                    <a:lnB>
                      <a:noFill/>
                    </a:lnB>
                    <a:solidFill>
                      <a:srgbClr val="FFFFFF"/>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a:noFill/>
                    </a:lnL>
                    <a:lnR>
                      <a:noFill/>
                    </a:lnR>
                    <a:lnT>
                      <a:noFill/>
                    </a:lnT>
                    <a:lnB>
                      <a:noFill/>
                    </a:lnB>
                    <a:solidFill>
                      <a:srgbClr val="FFFFFF"/>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321464">
                <a:tc>
                  <a:txBody>
                    <a:bodyPr/>
                    <a:lstStyle/>
                    <a:p>
                      <a:pPr algn="ctr" fontAlgn="ctr"/>
                      <a:r>
                        <a:rPr lang="en-GB" sz="600" b="1" i="0" u="none" strike="noStrike" dirty="0">
                          <a:solidFill>
                            <a:srgbClr val="000000"/>
                          </a:solidFill>
                          <a:effectLst/>
                          <a:latin typeface="Calibri"/>
                        </a:rPr>
                        <a:t> </a:t>
                      </a:r>
                    </a:p>
                  </a:txBody>
                  <a:tcPr marL="5244" marR="5244" marT="5244"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GB" sz="600" b="1" i="0" u="none" strike="noStrike" dirty="0">
                          <a:solidFill>
                            <a:srgbClr val="000000"/>
                          </a:solidFill>
                          <a:effectLst/>
                          <a:latin typeface="Calibri"/>
                        </a:rPr>
                        <a:t> </a:t>
                      </a:r>
                    </a:p>
                  </a:txBody>
                  <a:tcPr marL="5244" marR="5244" marT="5244" marB="0" anchor="ctr">
                    <a:lnL>
                      <a:noFill/>
                    </a:lnL>
                    <a:lnR>
                      <a:noFill/>
                    </a:lnR>
                    <a:lnT>
                      <a:noFill/>
                    </a:lnT>
                    <a:lnB>
                      <a:noFill/>
                    </a:lnB>
                    <a:solidFill>
                      <a:srgbClr val="FFFFFF"/>
                    </a:solidFill>
                  </a:tcPr>
                </a:tc>
                <a:tc>
                  <a:txBody>
                    <a:bodyPr/>
                    <a:lstStyle/>
                    <a:p>
                      <a:pPr algn="ctr" fontAlgn="ctr"/>
                      <a:r>
                        <a:rPr lang="en-GB" sz="600" b="1" i="0" u="none" strike="noStrike" dirty="0">
                          <a:solidFill>
                            <a:srgbClr val="000000"/>
                          </a:solidFill>
                          <a:effectLst/>
                          <a:latin typeface="Calibri"/>
                        </a:rPr>
                        <a:t> </a:t>
                      </a:r>
                    </a:p>
                  </a:txBody>
                  <a:tcPr marL="5244" marR="5244" marT="5244" marB="0" anchor="ctr">
                    <a:lnL>
                      <a:noFill/>
                    </a:lnL>
                    <a:lnR>
                      <a:noFill/>
                    </a:lnR>
                    <a:lnT>
                      <a:noFill/>
                    </a:lnT>
                    <a:lnB>
                      <a:noFill/>
                    </a:lnB>
                    <a:solidFill>
                      <a:srgbClr val="FFFFFF"/>
                    </a:solidFill>
                  </a:tcPr>
                </a:tc>
                <a:tc>
                  <a:txBody>
                    <a:bodyPr/>
                    <a:lstStyle/>
                    <a:p>
                      <a:pPr algn="ctr" fontAlgn="ctr"/>
                      <a:r>
                        <a:rPr lang="en-GB" sz="600" b="1" i="0" u="none" strike="noStrike" dirty="0">
                          <a:solidFill>
                            <a:srgbClr val="000000"/>
                          </a:solidFill>
                          <a:effectLst/>
                          <a:latin typeface="Calibri"/>
                        </a:rPr>
                        <a:t> </a:t>
                      </a:r>
                    </a:p>
                  </a:txBody>
                  <a:tcPr marL="5244" marR="5244" marT="5244"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GB" sz="600" b="1" i="0" u="none" strike="noStrike" dirty="0">
                          <a:solidFill>
                            <a:srgbClr val="000000"/>
                          </a:solidFill>
                          <a:effectLst/>
                          <a:latin typeface="Calibri"/>
                        </a:rPr>
                        <a:t>ST</a:t>
                      </a:r>
                    </a:p>
                  </a:txBody>
                  <a:tcPr marL="5244" marR="5244" marT="5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en-GB" sz="600" b="1" i="0" u="none" strike="noStrike" dirty="0">
                          <a:solidFill>
                            <a:srgbClr val="000000"/>
                          </a:solidFill>
                          <a:effectLst/>
                          <a:latin typeface="Calibri"/>
                        </a:rPr>
                        <a:t> </a:t>
                      </a:r>
                    </a:p>
                  </a:txBody>
                  <a:tcPr marL="5244" marR="5244" marT="5244" marB="0" vert="vert270" anchor="ctr">
                    <a:lnL>
                      <a:noFill/>
                    </a:lnL>
                    <a:lnR>
                      <a:noFill/>
                    </a:lnR>
                    <a:lnT>
                      <a:noFill/>
                    </a:lnT>
                    <a:lnB>
                      <a:noFill/>
                    </a:lnB>
                    <a:solidFill>
                      <a:srgbClr val="FFFFFF"/>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a:noFill/>
                    </a:lnL>
                    <a:lnR>
                      <a:noFill/>
                    </a:lnR>
                    <a:lnT>
                      <a:noFill/>
                    </a:lnT>
                    <a:lnB>
                      <a:noFill/>
                    </a:lnB>
                    <a:solidFill>
                      <a:srgbClr val="FFFFFF"/>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a:noFill/>
                    </a:lnL>
                    <a:lnR>
                      <a:noFill/>
                    </a:lnR>
                    <a:lnT>
                      <a:noFill/>
                    </a:lnT>
                    <a:lnB>
                      <a:noFill/>
                    </a:lnB>
                    <a:solidFill>
                      <a:srgbClr val="FFFFFF"/>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a:noFill/>
                    </a:lnL>
                    <a:lnR>
                      <a:noFill/>
                    </a:lnR>
                    <a:lnT>
                      <a:noFill/>
                    </a:lnT>
                    <a:lnB>
                      <a:noFill/>
                    </a:lnB>
                    <a:solidFill>
                      <a:srgbClr val="FFFFFF"/>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a:noFill/>
                    </a:lnL>
                    <a:lnR>
                      <a:noFill/>
                    </a:lnR>
                    <a:lnT>
                      <a:noFill/>
                    </a:lnT>
                    <a:lnB>
                      <a:noFill/>
                    </a:lnB>
                    <a:solidFill>
                      <a:srgbClr val="FFFFFF"/>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321464">
                <a:tc>
                  <a:txBody>
                    <a:bodyPr/>
                    <a:lstStyle/>
                    <a:p>
                      <a:pPr algn="l" fontAlgn="b"/>
                      <a:r>
                        <a:rPr lang="en-GB" sz="600" b="1" i="0" u="none" strike="noStrike" dirty="0">
                          <a:solidFill>
                            <a:srgbClr val="000000"/>
                          </a:solidFill>
                          <a:effectLst/>
                          <a:latin typeface="Calibri"/>
                        </a:rPr>
                        <a:t> </a:t>
                      </a:r>
                    </a:p>
                  </a:txBody>
                  <a:tcPr marL="5244" marR="5244" marT="5244"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a:noFill/>
                    </a:lnL>
                    <a:lnR>
                      <a:noFill/>
                    </a:lnR>
                    <a:lnT>
                      <a:noFill/>
                    </a:lnT>
                    <a:lnB>
                      <a:noFill/>
                    </a:lnB>
                    <a:solidFill>
                      <a:srgbClr val="FFFFFF"/>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a:noFill/>
                    </a:lnL>
                    <a:lnR>
                      <a:noFill/>
                    </a:lnR>
                    <a:lnT>
                      <a:noFill/>
                    </a:lnT>
                    <a:lnB>
                      <a:noFill/>
                    </a:lnB>
                    <a:solidFill>
                      <a:srgbClr val="FFFFFF"/>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GB" sz="600" b="1" i="0" u="none" strike="noStrike" dirty="0">
                          <a:solidFill>
                            <a:srgbClr val="000000"/>
                          </a:solidFill>
                          <a:effectLst/>
                          <a:latin typeface="Calibri"/>
                        </a:rPr>
                        <a:t>SIT</a:t>
                      </a:r>
                    </a:p>
                  </a:txBody>
                  <a:tcPr marL="5244" marR="5244" marT="5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64A2"/>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a:noFill/>
                    </a:lnL>
                    <a:lnR>
                      <a:noFill/>
                    </a:lnR>
                    <a:lnT>
                      <a:noFill/>
                    </a:lnT>
                    <a:lnB>
                      <a:noFill/>
                    </a:lnB>
                    <a:solidFill>
                      <a:srgbClr val="FFFFFF"/>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a:noFill/>
                    </a:lnL>
                    <a:lnR>
                      <a:noFill/>
                    </a:lnR>
                    <a:lnT>
                      <a:noFill/>
                    </a:lnT>
                    <a:lnB>
                      <a:noFill/>
                    </a:lnB>
                    <a:solidFill>
                      <a:srgbClr val="FFFFFF"/>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a:noFill/>
                    </a:lnL>
                    <a:lnR>
                      <a:noFill/>
                    </a:lnR>
                    <a:lnT>
                      <a:noFill/>
                    </a:lnT>
                    <a:lnB>
                      <a:noFill/>
                    </a:lnB>
                    <a:solidFill>
                      <a:srgbClr val="FFFFFF"/>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a:noFill/>
                    </a:lnL>
                    <a:lnR>
                      <a:noFill/>
                    </a:lnR>
                    <a:lnT>
                      <a:noFill/>
                    </a:lnT>
                    <a:lnB>
                      <a:noFill/>
                    </a:lnB>
                    <a:solidFill>
                      <a:srgbClr val="FFFFFF"/>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337538">
                <a:tc>
                  <a:txBody>
                    <a:bodyPr/>
                    <a:lstStyle/>
                    <a:p>
                      <a:pPr algn="l" fontAlgn="b"/>
                      <a:r>
                        <a:rPr lang="en-GB" sz="600" b="1" i="0" u="none" strike="noStrike" dirty="0">
                          <a:solidFill>
                            <a:srgbClr val="000000"/>
                          </a:solidFill>
                          <a:effectLst/>
                          <a:latin typeface="Calibri"/>
                        </a:rPr>
                        <a:t> </a:t>
                      </a:r>
                    </a:p>
                  </a:txBody>
                  <a:tcPr marL="5244" marR="5244" marT="5244"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a:noFill/>
                    </a:lnL>
                    <a:lnR>
                      <a:noFill/>
                    </a:lnR>
                    <a:lnT>
                      <a:noFill/>
                    </a:lnT>
                    <a:lnB>
                      <a:noFill/>
                    </a:lnB>
                    <a:solidFill>
                      <a:srgbClr val="FFFFFF"/>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a:noFill/>
                    </a:lnL>
                    <a:lnR>
                      <a:noFill/>
                    </a:lnR>
                    <a:lnT>
                      <a:noFill/>
                    </a:lnT>
                    <a:lnB>
                      <a:noFill/>
                    </a:lnB>
                    <a:solidFill>
                      <a:srgbClr val="FFFFFF"/>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a:noFill/>
                    </a:lnL>
                    <a:lnR>
                      <a:noFill/>
                    </a:lnR>
                    <a:lnT>
                      <a:noFill/>
                    </a:lnT>
                    <a:lnB>
                      <a:noFill/>
                    </a:lnB>
                    <a:solidFill>
                      <a:srgbClr val="FFFFFF"/>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gridSpan="2">
                  <a:txBody>
                    <a:bodyPr/>
                    <a:lstStyle/>
                    <a:p>
                      <a:pPr algn="ctr" fontAlgn="ctr"/>
                      <a:r>
                        <a:rPr lang="en-GB" sz="600" b="1" i="0" u="none" strike="noStrike" dirty="0">
                          <a:solidFill>
                            <a:srgbClr val="000000"/>
                          </a:solidFill>
                          <a:effectLst/>
                          <a:latin typeface="Calibri"/>
                        </a:rPr>
                        <a:t>OUAT</a:t>
                      </a:r>
                    </a:p>
                  </a:txBody>
                  <a:tcPr marL="5244" marR="5244" marT="5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hMerge="1">
                  <a:txBody>
                    <a:bodyPr/>
                    <a:lstStyle/>
                    <a:p>
                      <a:endParaRPr lang="en-GB"/>
                    </a:p>
                  </a:txBody>
                  <a:tcPr/>
                </a:tc>
                <a:tc>
                  <a:txBody>
                    <a:bodyPr/>
                    <a:lstStyle/>
                    <a:p>
                      <a:pPr algn="l" fontAlgn="b"/>
                      <a:r>
                        <a:rPr lang="en-GB" sz="600" b="1" i="0" u="none" strike="noStrike" dirty="0">
                          <a:solidFill>
                            <a:srgbClr val="000000"/>
                          </a:solidFill>
                          <a:effectLst/>
                          <a:latin typeface="Calibri"/>
                        </a:rPr>
                        <a:t> </a:t>
                      </a:r>
                    </a:p>
                  </a:txBody>
                  <a:tcPr marL="5244" marR="5244" marT="5244"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a:noFill/>
                    </a:lnL>
                    <a:lnR>
                      <a:noFill/>
                    </a:lnR>
                    <a:lnT>
                      <a:noFill/>
                    </a:lnT>
                    <a:lnB>
                      <a:noFill/>
                    </a:lnB>
                    <a:solidFill>
                      <a:srgbClr val="FFFFFF"/>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a:noFill/>
                    </a:lnL>
                    <a:lnR>
                      <a:noFill/>
                    </a:lnR>
                    <a:lnT>
                      <a:noFill/>
                    </a:lnT>
                    <a:lnB>
                      <a:noFill/>
                    </a:lnB>
                    <a:solidFill>
                      <a:srgbClr val="FFFFFF"/>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a:noFill/>
                    </a:lnL>
                    <a:lnR>
                      <a:noFill/>
                    </a:lnR>
                    <a:lnT>
                      <a:noFill/>
                    </a:lnT>
                    <a:lnB>
                      <a:noFill/>
                    </a:lnB>
                    <a:solidFill>
                      <a:srgbClr val="FFFFFF"/>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321464">
                <a:tc>
                  <a:txBody>
                    <a:bodyPr/>
                    <a:lstStyle/>
                    <a:p>
                      <a:pPr algn="l" fontAlgn="b"/>
                      <a:r>
                        <a:rPr lang="en-GB" sz="600" b="1" i="0" u="none" strike="noStrike" dirty="0">
                          <a:solidFill>
                            <a:srgbClr val="000000"/>
                          </a:solidFill>
                          <a:effectLst/>
                          <a:latin typeface="Calibri"/>
                        </a:rPr>
                        <a:t> </a:t>
                      </a:r>
                    </a:p>
                  </a:txBody>
                  <a:tcPr marL="5244" marR="5244" marT="5244"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a:noFill/>
                    </a:lnL>
                    <a:lnR>
                      <a:noFill/>
                    </a:lnR>
                    <a:lnT>
                      <a:noFill/>
                    </a:lnT>
                    <a:lnB>
                      <a:noFill/>
                    </a:lnB>
                    <a:solidFill>
                      <a:srgbClr val="FFFFFF"/>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a:noFill/>
                    </a:lnL>
                    <a:lnR>
                      <a:noFill/>
                    </a:lnR>
                    <a:lnT>
                      <a:noFill/>
                    </a:lnT>
                    <a:lnB>
                      <a:noFill/>
                    </a:lnB>
                    <a:solidFill>
                      <a:srgbClr val="FFFFFF"/>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a:noFill/>
                    </a:lnL>
                    <a:lnR>
                      <a:noFill/>
                    </a:lnR>
                    <a:lnT>
                      <a:noFill/>
                    </a:lnT>
                    <a:lnB>
                      <a:noFill/>
                    </a:lnB>
                    <a:solidFill>
                      <a:srgbClr val="FFFFFF"/>
                    </a:solidFill>
                  </a:tcPr>
                </a:tc>
                <a:tc>
                  <a:txBody>
                    <a:bodyPr/>
                    <a:lstStyle/>
                    <a:p>
                      <a:pPr algn="l" fontAlgn="ctr"/>
                      <a:r>
                        <a:rPr lang="en-GB" sz="600" b="1" i="0" u="none" strike="noStrike" dirty="0">
                          <a:solidFill>
                            <a:srgbClr val="000000"/>
                          </a:solidFill>
                          <a:effectLst/>
                          <a:latin typeface="Calibri"/>
                        </a:rPr>
                        <a:t> </a:t>
                      </a:r>
                    </a:p>
                  </a:txBody>
                  <a:tcPr marL="5244" marR="5244" marT="5244" marB="0" anchor="ctr">
                    <a:lnL>
                      <a:noFill/>
                    </a:lnL>
                    <a:lnR>
                      <a:noFill/>
                    </a:lnR>
                    <a:lnT>
                      <a:noFill/>
                    </a:lnT>
                    <a:lnB>
                      <a:noFill/>
                    </a:lnB>
                    <a:solidFill>
                      <a:srgbClr val="FFFFFF"/>
                    </a:solidFill>
                  </a:tcPr>
                </a:tc>
                <a:tc>
                  <a:txBody>
                    <a:bodyPr/>
                    <a:lstStyle/>
                    <a:p>
                      <a:pPr algn="ctr" fontAlgn="ctr"/>
                      <a:r>
                        <a:rPr lang="en-GB" sz="600" b="1" i="0" u="none" strike="noStrike" dirty="0">
                          <a:solidFill>
                            <a:srgbClr val="000000"/>
                          </a:solidFill>
                          <a:effectLst/>
                          <a:latin typeface="Calibri"/>
                        </a:rPr>
                        <a:t> </a:t>
                      </a:r>
                    </a:p>
                  </a:txBody>
                  <a:tcPr marL="5244" marR="5244" marT="5244"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GB" sz="600" b="1" i="0" u="none" strike="noStrike" dirty="0">
                          <a:solidFill>
                            <a:srgbClr val="000000"/>
                          </a:solidFill>
                          <a:effectLst/>
                          <a:latin typeface="Calibri"/>
                        </a:rPr>
                        <a:t>PT</a:t>
                      </a:r>
                    </a:p>
                  </a:txBody>
                  <a:tcPr marL="5244" marR="5244" marT="5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600" b="1" i="0" u="none" strike="noStrike" dirty="0">
                          <a:solidFill>
                            <a:srgbClr val="000000"/>
                          </a:solidFill>
                          <a:effectLst/>
                          <a:latin typeface="Calibri"/>
                        </a:rPr>
                        <a:t> </a:t>
                      </a:r>
                    </a:p>
                  </a:txBody>
                  <a:tcPr marL="5244" marR="5244" marT="5244" marB="0" vert="vert270" anchor="ctr">
                    <a:lnL>
                      <a:noFill/>
                    </a:lnL>
                    <a:lnR>
                      <a:noFill/>
                    </a:lnR>
                    <a:lnT>
                      <a:noFill/>
                    </a:lnT>
                    <a:lnB>
                      <a:noFill/>
                    </a:lnB>
                    <a:solidFill>
                      <a:srgbClr val="FFFFFF"/>
                    </a:solidFill>
                  </a:tcPr>
                </a:tc>
                <a:tc>
                  <a:txBody>
                    <a:bodyPr/>
                    <a:lstStyle/>
                    <a:p>
                      <a:pPr algn="l" fontAlgn="ctr"/>
                      <a:r>
                        <a:rPr lang="en-GB" sz="600" b="1" i="0" u="none" strike="noStrike" dirty="0">
                          <a:solidFill>
                            <a:srgbClr val="000000"/>
                          </a:solidFill>
                          <a:effectLst/>
                          <a:latin typeface="Calibri"/>
                        </a:rPr>
                        <a:t> </a:t>
                      </a:r>
                    </a:p>
                  </a:txBody>
                  <a:tcPr marL="5244" marR="5244" marT="5244" marB="0" vert="vert270" anchor="ctr">
                    <a:lnL>
                      <a:noFill/>
                    </a:lnL>
                    <a:lnR>
                      <a:noFill/>
                    </a:lnR>
                    <a:lnT>
                      <a:noFill/>
                    </a:lnT>
                    <a:lnB>
                      <a:noFill/>
                    </a:lnB>
                    <a:solidFill>
                      <a:srgbClr val="FFFFFF"/>
                    </a:solidFill>
                  </a:tcPr>
                </a:tc>
                <a:tc>
                  <a:txBody>
                    <a:bodyPr/>
                    <a:lstStyle/>
                    <a:p>
                      <a:pPr algn="l" fontAlgn="ctr"/>
                      <a:r>
                        <a:rPr lang="en-GB" sz="600" b="1" i="0" u="none" strike="noStrike" dirty="0">
                          <a:solidFill>
                            <a:srgbClr val="000000"/>
                          </a:solidFill>
                          <a:effectLst/>
                          <a:latin typeface="Calibri"/>
                        </a:rPr>
                        <a:t> </a:t>
                      </a:r>
                    </a:p>
                  </a:txBody>
                  <a:tcPr marL="5244" marR="5244" marT="5244" marB="0" vert="vert270" anchor="ctr">
                    <a:lnL>
                      <a:noFill/>
                    </a:lnL>
                    <a:lnR>
                      <a:noFill/>
                    </a:lnR>
                    <a:lnT>
                      <a:noFill/>
                    </a:lnT>
                    <a:lnB>
                      <a:noFill/>
                    </a:lnB>
                    <a:solidFill>
                      <a:srgbClr val="FFFFFF"/>
                    </a:solidFill>
                  </a:tcPr>
                </a:tc>
                <a:tc>
                  <a:txBody>
                    <a:bodyPr/>
                    <a:lstStyle/>
                    <a:p>
                      <a:pPr algn="l" fontAlgn="ctr"/>
                      <a:r>
                        <a:rPr lang="en-GB" sz="600" b="1" i="0" u="none" strike="noStrike" dirty="0">
                          <a:solidFill>
                            <a:srgbClr val="000000"/>
                          </a:solidFill>
                          <a:effectLst/>
                          <a:latin typeface="Calibri"/>
                        </a:rPr>
                        <a:t> </a:t>
                      </a:r>
                    </a:p>
                  </a:txBody>
                  <a:tcPr marL="5244" marR="5244" marT="5244" marB="0" vert="vert27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321464">
                <a:tc>
                  <a:txBody>
                    <a:bodyPr/>
                    <a:lstStyle/>
                    <a:p>
                      <a:pPr algn="ctr" fontAlgn="ctr"/>
                      <a:r>
                        <a:rPr lang="en-GB" sz="600" b="1" i="0" u="none" strike="noStrike" dirty="0">
                          <a:solidFill>
                            <a:srgbClr val="000000"/>
                          </a:solidFill>
                          <a:effectLst/>
                          <a:latin typeface="Calibri"/>
                        </a:rPr>
                        <a:t> </a:t>
                      </a:r>
                    </a:p>
                  </a:txBody>
                  <a:tcPr marL="5244" marR="5244" marT="5244"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a:noFill/>
                    </a:lnL>
                    <a:lnR>
                      <a:noFill/>
                    </a:lnR>
                    <a:lnT>
                      <a:noFill/>
                    </a:lnT>
                    <a:lnB>
                      <a:noFill/>
                    </a:lnB>
                    <a:solidFill>
                      <a:srgbClr val="FFFFFF"/>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a:noFill/>
                    </a:lnL>
                    <a:lnR>
                      <a:noFill/>
                    </a:lnR>
                    <a:lnT>
                      <a:noFill/>
                    </a:lnT>
                    <a:lnB>
                      <a:noFill/>
                    </a:lnB>
                    <a:solidFill>
                      <a:srgbClr val="FFFFFF"/>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a:noFill/>
                    </a:lnL>
                    <a:lnR>
                      <a:noFill/>
                    </a:lnR>
                    <a:lnT>
                      <a:noFill/>
                    </a:lnT>
                    <a:lnB>
                      <a:noFill/>
                    </a:lnB>
                    <a:solidFill>
                      <a:srgbClr val="FFFFFF"/>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a:noFill/>
                    </a:lnL>
                    <a:lnR>
                      <a:noFill/>
                    </a:lnR>
                    <a:lnT>
                      <a:noFill/>
                    </a:lnT>
                    <a:lnB>
                      <a:noFill/>
                    </a:lnB>
                    <a:solidFill>
                      <a:srgbClr val="FFFFFF"/>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2">
                  <a:txBody>
                    <a:bodyPr/>
                    <a:lstStyle/>
                    <a:p>
                      <a:pPr algn="ctr" fontAlgn="ctr"/>
                      <a:r>
                        <a:rPr lang="en-GB" sz="600" b="1" i="0" u="none" strike="noStrike" dirty="0">
                          <a:solidFill>
                            <a:srgbClr val="000000"/>
                          </a:solidFill>
                          <a:effectLst/>
                          <a:latin typeface="Calibri"/>
                        </a:rPr>
                        <a:t>RT</a:t>
                      </a:r>
                    </a:p>
                  </a:txBody>
                  <a:tcPr marL="5244" marR="5244" marT="5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hMerge="1">
                  <a:txBody>
                    <a:bodyPr/>
                    <a:lstStyle/>
                    <a:p>
                      <a:endParaRPr lang="en-GB"/>
                    </a:p>
                  </a:txBody>
                  <a:tcPr/>
                </a:tc>
                <a:tc>
                  <a:txBody>
                    <a:bodyPr/>
                    <a:lstStyle/>
                    <a:p>
                      <a:pPr algn="l" fontAlgn="b"/>
                      <a:r>
                        <a:rPr lang="en-GB" sz="600" b="1" i="0" u="none" strike="noStrike" dirty="0">
                          <a:solidFill>
                            <a:srgbClr val="000000"/>
                          </a:solidFill>
                          <a:effectLst/>
                          <a:latin typeface="Calibri"/>
                        </a:rPr>
                        <a:t> </a:t>
                      </a:r>
                    </a:p>
                  </a:txBody>
                  <a:tcPr marL="5244" marR="5244" marT="5244"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a:noFill/>
                    </a:lnL>
                    <a:lnR>
                      <a:noFill/>
                    </a:lnR>
                    <a:lnT>
                      <a:noFill/>
                    </a:lnT>
                    <a:lnB>
                      <a:noFill/>
                    </a:lnB>
                    <a:solidFill>
                      <a:srgbClr val="FFFFFF"/>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a:noFill/>
                    </a:lnL>
                    <a:lnR>
                      <a:noFill/>
                    </a:lnR>
                    <a:lnT>
                      <a:noFill/>
                    </a:lnT>
                    <a:lnB>
                      <a:noFill/>
                    </a:lnB>
                    <a:solidFill>
                      <a:srgbClr val="FFFFFF"/>
                    </a:solidFill>
                  </a:tcPr>
                </a:tc>
                <a:tc>
                  <a:txBody>
                    <a:bodyPr/>
                    <a:lstStyle/>
                    <a:p>
                      <a:pPr algn="l" fontAlgn="b"/>
                      <a:r>
                        <a:rPr lang="en-GB" sz="600" b="1" i="0" u="none" strike="noStrike" dirty="0">
                          <a:solidFill>
                            <a:srgbClr val="000000"/>
                          </a:solidFill>
                          <a:effectLst/>
                          <a:latin typeface="Calibri"/>
                        </a:rPr>
                        <a:t> </a:t>
                      </a:r>
                    </a:p>
                  </a:txBody>
                  <a:tcPr marL="5244" marR="5244" marT="5244"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337538">
                <a:tc>
                  <a:txBody>
                    <a:bodyPr/>
                    <a:lstStyle/>
                    <a:p>
                      <a:pPr algn="l" fontAlgn="b"/>
                      <a:r>
                        <a:rPr lang="en-GB" sz="600" b="0" i="0" u="none" strike="noStrike" dirty="0">
                          <a:solidFill>
                            <a:srgbClr val="000000"/>
                          </a:solidFill>
                          <a:effectLst/>
                          <a:latin typeface="Calibri"/>
                        </a:rPr>
                        <a:t> </a:t>
                      </a:r>
                    </a:p>
                  </a:txBody>
                  <a:tcPr marL="5244" marR="5244" marT="5244"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GB" sz="600" b="0" i="0" u="none" strike="noStrike" dirty="0">
                          <a:solidFill>
                            <a:srgbClr val="000000"/>
                          </a:solidFill>
                          <a:effectLst/>
                          <a:latin typeface="Calibri"/>
                        </a:rPr>
                        <a:t> </a:t>
                      </a:r>
                    </a:p>
                  </a:txBody>
                  <a:tcPr marL="5244" marR="5244" marT="5244" marB="0" anchor="b">
                    <a:lnL>
                      <a:noFill/>
                    </a:lnL>
                    <a:lnR>
                      <a:noFill/>
                    </a:lnR>
                    <a:lnT>
                      <a:noFill/>
                    </a:lnT>
                    <a:lnB>
                      <a:noFill/>
                    </a:lnB>
                    <a:solidFill>
                      <a:srgbClr val="FFFFFF"/>
                    </a:solidFill>
                  </a:tcPr>
                </a:tc>
                <a:tc>
                  <a:txBody>
                    <a:bodyPr/>
                    <a:lstStyle/>
                    <a:p>
                      <a:pPr algn="l" fontAlgn="b"/>
                      <a:r>
                        <a:rPr lang="en-GB" sz="600" b="0" i="0" u="none" strike="noStrike" dirty="0">
                          <a:solidFill>
                            <a:srgbClr val="000000"/>
                          </a:solidFill>
                          <a:effectLst/>
                          <a:latin typeface="Calibri"/>
                        </a:rPr>
                        <a:t> </a:t>
                      </a:r>
                    </a:p>
                  </a:txBody>
                  <a:tcPr marL="5244" marR="5244" marT="5244" marB="0" anchor="b">
                    <a:lnL>
                      <a:noFill/>
                    </a:lnL>
                    <a:lnR>
                      <a:noFill/>
                    </a:lnR>
                    <a:lnT>
                      <a:noFill/>
                    </a:lnT>
                    <a:lnB>
                      <a:noFill/>
                    </a:lnB>
                    <a:solidFill>
                      <a:srgbClr val="FFFFFF"/>
                    </a:solidFill>
                  </a:tcPr>
                </a:tc>
                <a:tc>
                  <a:txBody>
                    <a:bodyPr/>
                    <a:lstStyle/>
                    <a:p>
                      <a:pPr algn="l" fontAlgn="b"/>
                      <a:r>
                        <a:rPr lang="en-GB" sz="600" b="0" i="0" u="none" strike="noStrike" dirty="0">
                          <a:solidFill>
                            <a:srgbClr val="000000"/>
                          </a:solidFill>
                          <a:effectLst/>
                          <a:latin typeface="Calibri"/>
                        </a:rPr>
                        <a:t> </a:t>
                      </a:r>
                    </a:p>
                  </a:txBody>
                  <a:tcPr marL="5244" marR="5244" marT="5244" marB="0" anchor="b">
                    <a:lnL>
                      <a:noFill/>
                    </a:lnL>
                    <a:lnR>
                      <a:noFill/>
                    </a:lnR>
                    <a:lnT>
                      <a:noFill/>
                    </a:lnT>
                    <a:lnB>
                      <a:noFill/>
                    </a:lnB>
                    <a:solidFill>
                      <a:srgbClr val="FFFFFF"/>
                    </a:solidFill>
                  </a:tcPr>
                </a:tc>
                <a:tc>
                  <a:txBody>
                    <a:bodyPr/>
                    <a:lstStyle/>
                    <a:p>
                      <a:pPr algn="l" fontAlgn="b"/>
                      <a:r>
                        <a:rPr lang="en-GB" sz="600" b="0" i="0" u="none" strike="noStrike" dirty="0">
                          <a:solidFill>
                            <a:srgbClr val="000000"/>
                          </a:solidFill>
                          <a:effectLst/>
                          <a:latin typeface="Calibri"/>
                        </a:rPr>
                        <a:t> </a:t>
                      </a:r>
                    </a:p>
                  </a:txBody>
                  <a:tcPr marL="5244" marR="5244" marT="5244" marB="0" anchor="b">
                    <a:lnL>
                      <a:noFill/>
                    </a:lnL>
                    <a:lnR>
                      <a:noFill/>
                    </a:lnR>
                    <a:lnT>
                      <a:noFill/>
                    </a:lnT>
                    <a:lnB>
                      <a:noFill/>
                    </a:lnB>
                    <a:solidFill>
                      <a:srgbClr val="FFFFFF"/>
                    </a:solidFill>
                  </a:tcPr>
                </a:tc>
                <a:tc>
                  <a:txBody>
                    <a:bodyPr/>
                    <a:lstStyle/>
                    <a:p>
                      <a:pPr algn="l" fontAlgn="b"/>
                      <a:r>
                        <a:rPr lang="en-GB" sz="600" b="0" i="0" u="none" strike="noStrike" dirty="0">
                          <a:solidFill>
                            <a:srgbClr val="000000"/>
                          </a:solidFill>
                          <a:effectLst/>
                          <a:latin typeface="Calibri"/>
                        </a:rPr>
                        <a:t> </a:t>
                      </a:r>
                    </a:p>
                  </a:txBody>
                  <a:tcPr marL="5244" marR="5244" marT="5244" marB="0" anchor="b">
                    <a:lnL>
                      <a:noFill/>
                    </a:lnL>
                    <a:lnR>
                      <a:noFill/>
                    </a:lnR>
                    <a:lnT>
                      <a:noFill/>
                    </a:lnT>
                    <a:lnB>
                      <a:noFill/>
                    </a:lnB>
                    <a:solidFill>
                      <a:srgbClr val="FFFFFF"/>
                    </a:solidFill>
                  </a:tcPr>
                </a:tc>
                <a:tc>
                  <a:txBody>
                    <a:bodyPr/>
                    <a:lstStyle/>
                    <a:p>
                      <a:pPr algn="l" fontAlgn="b"/>
                      <a:r>
                        <a:rPr lang="en-GB" sz="600" b="0" i="0" u="none" strike="noStrike" dirty="0">
                          <a:solidFill>
                            <a:srgbClr val="000000"/>
                          </a:solidFill>
                          <a:effectLst/>
                          <a:latin typeface="Calibri"/>
                        </a:rPr>
                        <a:t> </a:t>
                      </a:r>
                    </a:p>
                  </a:txBody>
                  <a:tcPr marL="5244" marR="5244" marT="5244"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GB" sz="600" b="0" i="0" u="none" strike="noStrike" dirty="0">
                          <a:solidFill>
                            <a:srgbClr val="000000"/>
                          </a:solidFill>
                          <a:effectLst/>
                          <a:latin typeface="Calibri"/>
                        </a:rPr>
                        <a:t> </a:t>
                      </a:r>
                    </a:p>
                  </a:txBody>
                  <a:tcPr marL="5244" marR="5244" marT="5244"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GB" sz="600" b="1" i="0" u="none" strike="noStrike" dirty="0">
                          <a:solidFill>
                            <a:srgbClr val="000000"/>
                          </a:solidFill>
                          <a:effectLst/>
                          <a:latin typeface="Calibri"/>
                        </a:rPr>
                        <a:t>Imp - Drop 1</a:t>
                      </a:r>
                    </a:p>
                  </a:txBody>
                  <a:tcPr marL="5244" marR="5244" marT="5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A54"/>
                    </a:solidFill>
                  </a:tcPr>
                </a:tc>
                <a:tc>
                  <a:txBody>
                    <a:bodyPr/>
                    <a:lstStyle/>
                    <a:p>
                      <a:pPr algn="l" fontAlgn="b"/>
                      <a:r>
                        <a:rPr lang="en-GB" sz="600" b="0" i="0" u="none" strike="noStrike" dirty="0">
                          <a:solidFill>
                            <a:srgbClr val="000000"/>
                          </a:solidFill>
                          <a:effectLst/>
                          <a:latin typeface="Calibri"/>
                        </a:rPr>
                        <a:t> </a:t>
                      </a:r>
                    </a:p>
                  </a:txBody>
                  <a:tcPr marL="5244" marR="5244" marT="5244"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dirty="0">
                          <a:solidFill>
                            <a:srgbClr val="000000"/>
                          </a:solidFill>
                          <a:effectLst/>
                          <a:latin typeface="Calibri"/>
                        </a:rPr>
                        <a:t> </a:t>
                      </a:r>
                    </a:p>
                  </a:txBody>
                  <a:tcPr marL="5244" marR="5244" marT="5244"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600" b="1" i="0" u="none" strike="noStrike" dirty="0">
                          <a:solidFill>
                            <a:srgbClr val="000000"/>
                          </a:solidFill>
                          <a:effectLst/>
                          <a:latin typeface="Calibri"/>
                        </a:rPr>
                        <a:t>Go - Live</a:t>
                      </a:r>
                    </a:p>
                  </a:txBody>
                  <a:tcPr marL="5244" marR="5244" marT="5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A54"/>
                    </a:solidFill>
                  </a:tcPr>
                </a:tc>
              </a:tr>
              <a:tr h="337538">
                <a:tc>
                  <a:txBody>
                    <a:bodyPr/>
                    <a:lstStyle/>
                    <a:p>
                      <a:pPr algn="l" fontAlgn="b"/>
                      <a:r>
                        <a:rPr lang="en-GB" sz="600" b="0" i="0" u="none" strike="noStrike" dirty="0">
                          <a:solidFill>
                            <a:srgbClr val="000000"/>
                          </a:solidFill>
                          <a:effectLst/>
                          <a:latin typeface="Calibri"/>
                        </a:rPr>
                        <a:t> </a:t>
                      </a:r>
                    </a:p>
                  </a:txBody>
                  <a:tcPr marL="5244" marR="5244" marT="5244"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dirty="0">
                          <a:solidFill>
                            <a:srgbClr val="000000"/>
                          </a:solidFill>
                          <a:effectLst/>
                          <a:latin typeface="Calibri"/>
                        </a:rPr>
                        <a:t> </a:t>
                      </a:r>
                    </a:p>
                  </a:txBody>
                  <a:tcPr marL="5244" marR="5244" marT="5244"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dirty="0">
                          <a:solidFill>
                            <a:srgbClr val="000000"/>
                          </a:solidFill>
                          <a:effectLst/>
                          <a:latin typeface="Calibri"/>
                        </a:rPr>
                        <a:t> </a:t>
                      </a:r>
                    </a:p>
                  </a:txBody>
                  <a:tcPr marL="5244" marR="5244" marT="5244"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dirty="0">
                          <a:solidFill>
                            <a:srgbClr val="000000"/>
                          </a:solidFill>
                          <a:effectLst/>
                          <a:latin typeface="Calibri"/>
                        </a:rPr>
                        <a:t> </a:t>
                      </a:r>
                    </a:p>
                  </a:txBody>
                  <a:tcPr marL="5244" marR="5244" marT="5244"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dirty="0">
                          <a:solidFill>
                            <a:srgbClr val="000000"/>
                          </a:solidFill>
                          <a:effectLst/>
                          <a:latin typeface="Calibri"/>
                        </a:rPr>
                        <a:t> </a:t>
                      </a:r>
                    </a:p>
                  </a:txBody>
                  <a:tcPr marL="5244" marR="5244" marT="5244"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dirty="0">
                          <a:solidFill>
                            <a:srgbClr val="000000"/>
                          </a:solidFill>
                          <a:effectLst/>
                          <a:latin typeface="Calibri"/>
                        </a:rPr>
                        <a:t> </a:t>
                      </a:r>
                    </a:p>
                  </a:txBody>
                  <a:tcPr marL="5244" marR="5244" marT="5244"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dirty="0">
                          <a:solidFill>
                            <a:srgbClr val="000000"/>
                          </a:solidFill>
                          <a:effectLst/>
                          <a:latin typeface="Calibri"/>
                        </a:rPr>
                        <a:t> </a:t>
                      </a:r>
                    </a:p>
                  </a:txBody>
                  <a:tcPr marL="5244" marR="5244" marT="5244"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dirty="0">
                          <a:solidFill>
                            <a:srgbClr val="000000"/>
                          </a:solidFill>
                          <a:effectLst/>
                          <a:latin typeface="Calibri"/>
                        </a:rPr>
                        <a:t> </a:t>
                      </a:r>
                    </a:p>
                  </a:txBody>
                  <a:tcPr marL="5244" marR="5244" marT="5244"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600" b="0" i="0" u="none" strike="noStrike" dirty="0">
                          <a:solidFill>
                            <a:srgbClr val="000000"/>
                          </a:solidFill>
                          <a:effectLst/>
                          <a:latin typeface="Calibri"/>
                        </a:rPr>
                        <a:t> </a:t>
                      </a:r>
                    </a:p>
                  </a:txBody>
                  <a:tcPr marL="5244" marR="5244" marT="5244"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lgn="ctr" fontAlgn="ctr"/>
                      <a:r>
                        <a:rPr lang="en-GB" sz="600" b="1" i="0" u="none" strike="noStrike" dirty="0">
                          <a:solidFill>
                            <a:srgbClr val="000000"/>
                          </a:solidFill>
                          <a:effectLst/>
                          <a:latin typeface="Calibri"/>
                        </a:rPr>
                        <a:t>PIS</a:t>
                      </a:r>
                    </a:p>
                  </a:txBody>
                  <a:tcPr marL="5244" marR="5244" marT="52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n-GB"/>
                    </a:p>
                  </a:txBody>
                  <a:tcPr/>
                </a:tc>
                <a:tc hMerge="1">
                  <a:txBody>
                    <a:bodyPr/>
                    <a:lstStyle/>
                    <a:p>
                      <a:endParaRPr lang="en-GB"/>
                    </a:p>
                  </a:txBody>
                  <a:tcPr/>
                </a:tc>
              </a:tr>
            </a:tbl>
          </a:graphicData>
        </a:graphic>
      </p:graphicFrame>
    </p:spTree>
    <p:extLst>
      <p:ext uri="{BB962C8B-B14F-4D97-AF65-F5344CB8AC3E}">
        <p14:creationId xmlns:p14="http://schemas.microsoft.com/office/powerpoint/2010/main" val="28027348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637580"/>
          </a:xfrm>
        </p:spPr>
        <p:txBody>
          <a:bodyPr>
            <a:normAutofit fontScale="90000"/>
          </a:bodyPr>
          <a:lstStyle/>
          <a:p>
            <a:r>
              <a:rPr lang="en-GB" dirty="0" smtClean="0"/>
              <a:t/>
            </a:r>
            <a:br>
              <a:rPr lang="en-GB" dirty="0" smtClean="0"/>
            </a:br>
            <a:r>
              <a:rPr lang="en-GB" dirty="0" smtClean="0"/>
              <a:t>6. New Change </a:t>
            </a:r>
            <a:r>
              <a:rPr lang="en-GB" dirty="0"/>
              <a:t>Proposals</a:t>
            </a:r>
            <a:br>
              <a:rPr lang="en-GB" dirty="0"/>
            </a:br>
            <a:r>
              <a:rPr lang="en-GB" dirty="0"/>
              <a:t>For Ratification of the Prioritisation Scores</a:t>
            </a:r>
            <a:r>
              <a:rPr lang="en-GB" dirty="0" smtClean="0"/>
              <a:t/>
            </a:r>
            <a:br>
              <a:rPr lang="en-GB" dirty="0" smtClean="0"/>
            </a:br>
            <a:endParaRPr lang="en-GB" dirty="0"/>
          </a:p>
        </p:txBody>
      </p:sp>
      <p:sp>
        <p:nvSpPr>
          <p:cNvPr id="3" name="TextBox 2"/>
          <p:cNvSpPr txBox="1"/>
          <p:nvPr/>
        </p:nvSpPr>
        <p:spPr>
          <a:xfrm>
            <a:off x="323528" y="1131590"/>
            <a:ext cx="8352928" cy="1200329"/>
          </a:xfrm>
          <a:prstGeom prst="rect">
            <a:avLst/>
          </a:prstGeom>
          <a:noFill/>
        </p:spPr>
        <p:txBody>
          <a:bodyPr wrap="square" rtlCol="0">
            <a:spAutoFit/>
          </a:bodyPr>
          <a:lstStyle/>
          <a:p>
            <a:pPr marL="285750" indent="-285750">
              <a:buFont typeface="Arial" panose="020B0604020202020204" pitchFamily="34" charset="0"/>
              <a:buChar char="•"/>
            </a:pPr>
            <a:r>
              <a:rPr lang="en-GB" dirty="0" smtClean="0"/>
              <a:t>6a. XRN</a:t>
            </a:r>
            <a:r>
              <a:rPr lang="en-GB" dirty="0"/>
              <a:t>4806 - Additional data at National Level to support UIG Allocation </a:t>
            </a:r>
            <a:r>
              <a:rPr lang="en-GB" dirty="0" smtClean="0"/>
              <a:t>validation</a:t>
            </a:r>
          </a:p>
          <a:p>
            <a:pPr marL="285750" indent="-285750">
              <a:buFont typeface="Arial" panose="020B0604020202020204" pitchFamily="34" charset="0"/>
              <a:buChar char="•"/>
            </a:pPr>
            <a:endParaRPr lang="en-GB" dirty="0"/>
          </a:p>
          <a:p>
            <a:endParaRPr lang="en-GB" dirty="0"/>
          </a:p>
        </p:txBody>
      </p:sp>
    </p:spTree>
    <p:extLst>
      <p:ext uri="{BB962C8B-B14F-4D97-AF65-F5344CB8AC3E}">
        <p14:creationId xmlns:p14="http://schemas.microsoft.com/office/powerpoint/2010/main" val="32366831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6a</a:t>
            </a:r>
            <a:r>
              <a:rPr lang="en-GB" dirty="0"/>
              <a:t>. XRN4806 - Additional data at National Level to support UIG Allocation </a:t>
            </a:r>
            <a:r>
              <a:rPr lang="en-GB" dirty="0" smtClean="0"/>
              <a:t>validation</a:t>
            </a:r>
            <a:endParaRPr lang="en-GB" dirty="0"/>
          </a:p>
        </p:txBody>
      </p:sp>
      <p:sp>
        <p:nvSpPr>
          <p:cNvPr id="4" name="Content Placeholder 3"/>
          <p:cNvSpPr>
            <a:spLocks noGrp="1"/>
          </p:cNvSpPr>
          <p:nvPr>
            <p:ph idx="1"/>
          </p:nvPr>
        </p:nvSpPr>
        <p:spPr>
          <a:xfrm>
            <a:off x="457200" y="1419622"/>
            <a:ext cx="8229600" cy="3312368"/>
          </a:xfrm>
        </p:spPr>
        <p:txBody>
          <a:bodyPr/>
          <a:lstStyle/>
          <a:p>
            <a:r>
              <a:rPr lang="en-GB" sz="1800" dirty="0"/>
              <a:t>Change Proposal can be found in the Change pages on </a:t>
            </a:r>
            <a:r>
              <a:rPr lang="en-GB" sz="1800" dirty="0">
                <a:hlinkClick r:id="rId2"/>
              </a:rPr>
              <a:t>xoserve.com</a:t>
            </a:r>
            <a:endParaRPr lang="en-GB" sz="1800" dirty="0"/>
          </a:p>
          <a:p>
            <a:endParaRPr lang="en-GB" dirty="0"/>
          </a:p>
        </p:txBody>
      </p:sp>
    </p:spTree>
    <p:extLst>
      <p:ext uri="{BB962C8B-B14F-4D97-AF65-F5344CB8AC3E}">
        <p14:creationId xmlns:p14="http://schemas.microsoft.com/office/powerpoint/2010/main" val="24150488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7</a:t>
            </a:r>
            <a:r>
              <a:rPr lang="en-GB" dirty="0" smtClean="0"/>
              <a:t>. Change Proposal Initial  View Representations</a:t>
            </a:r>
            <a:endParaRPr lang="en-GB" dirty="0"/>
          </a:p>
        </p:txBody>
      </p:sp>
      <p:sp>
        <p:nvSpPr>
          <p:cNvPr id="3" name="Content Placeholder 2"/>
          <p:cNvSpPr>
            <a:spLocks noGrp="1"/>
          </p:cNvSpPr>
          <p:nvPr>
            <p:ph idx="1"/>
          </p:nvPr>
        </p:nvSpPr>
        <p:spPr/>
        <p:txBody>
          <a:bodyPr>
            <a:normAutofit/>
          </a:bodyPr>
          <a:lstStyle/>
          <a:p>
            <a:r>
              <a:rPr lang="en-GB" sz="2000" dirty="0"/>
              <a:t>None for this meeting</a:t>
            </a:r>
          </a:p>
        </p:txBody>
      </p:sp>
    </p:spTree>
    <p:extLst>
      <p:ext uri="{BB962C8B-B14F-4D97-AF65-F5344CB8AC3E}">
        <p14:creationId xmlns:p14="http://schemas.microsoft.com/office/powerpoint/2010/main" val="12463491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3519"/>
            <a:ext cx="8229600" cy="1008112"/>
          </a:xfrm>
        </p:spPr>
        <p:txBody>
          <a:bodyPr>
            <a:normAutofit fontScale="90000"/>
          </a:bodyPr>
          <a:lstStyle/>
          <a:p>
            <a:r>
              <a:rPr lang="en-GB" dirty="0"/>
              <a:t>8</a:t>
            </a:r>
            <a:r>
              <a:rPr lang="en-GB" dirty="0" smtClean="0"/>
              <a:t>. Undergoing Solution Options Impact Assessment Review</a:t>
            </a:r>
            <a:br>
              <a:rPr lang="en-GB" dirty="0" smtClean="0"/>
            </a:br>
            <a:r>
              <a:rPr lang="en-GB" dirty="0"/>
              <a:t/>
            </a:r>
            <a:br>
              <a:rPr lang="en-GB" dirty="0"/>
            </a:br>
            <a:endParaRPr lang="en-GB" dirty="0"/>
          </a:p>
        </p:txBody>
      </p:sp>
      <p:sp>
        <p:nvSpPr>
          <p:cNvPr id="3" name="TextBox 2"/>
          <p:cNvSpPr txBox="1"/>
          <p:nvPr/>
        </p:nvSpPr>
        <p:spPr>
          <a:xfrm>
            <a:off x="395536" y="1129521"/>
            <a:ext cx="8064896" cy="646331"/>
          </a:xfrm>
          <a:prstGeom prst="rect">
            <a:avLst/>
          </a:prstGeom>
          <a:noFill/>
        </p:spPr>
        <p:txBody>
          <a:bodyPr wrap="square" rtlCol="0">
            <a:spAutoFit/>
          </a:bodyPr>
          <a:lstStyle/>
          <a:p>
            <a:r>
              <a:rPr lang="en-GB" dirty="0"/>
              <a:t>8</a:t>
            </a:r>
            <a:r>
              <a:rPr lang="en-GB" dirty="0" smtClean="0"/>
              <a:t>a. </a:t>
            </a:r>
            <a:r>
              <a:rPr lang="en-GB" dirty="0"/>
              <a:t>XRN4713 - </a:t>
            </a:r>
            <a:r>
              <a:rPr lang="en-US" dirty="0"/>
              <a:t>Actual Read following Estimated Transfer Read Calculating AQ of </a:t>
            </a:r>
            <a:r>
              <a:rPr lang="en-US" dirty="0" smtClean="0"/>
              <a:t>1Enduring </a:t>
            </a:r>
            <a:r>
              <a:rPr lang="en-US" dirty="0"/>
              <a:t>Solution</a:t>
            </a:r>
            <a:endParaRPr lang="en-GB" dirty="0"/>
          </a:p>
        </p:txBody>
      </p:sp>
    </p:spTree>
    <p:extLst>
      <p:ext uri="{BB962C8B-B14F-4D97-AF65-F5344CB8AC3E}">
        <p14:creationId xmlns:p14="http://schemas.microsoft.com/office/powerpoint/2010/main" val="21185951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XRN4713</a:t>
            </a:r>
            <a:endParaRPr lang="en-GB" dirty="0"/>
          </a:p>
        </p:txBody>
      </p:sp>
      <p:sp>
        <p:nvSpPr>
          <p:cNvPr id="3" name="Subtitle 2"/>
          <p:cNvSpPr>
            <a:spLocks noGrp="1"/>
          </p:cNvSpPr>
          <p:nvPr>
            <p:ph type="subTitle" idx="1"/>
          </p:nvPr>
        </p:nvSpPr>
        <p:spPr/>
        <p:txBody>
          <a:bodyPr>
            <a:normAutofit lnSpcReduction="10000"/>
          </a:bodyPr>
          <a:lstStyle/>
          <a:p>
            <a:r>
              <a:rPr lang="en-US" dirty="0"/>
              <a:t>Actual Read following Estimated Transfer Read Calculating AQ of </a:t>
            </a:r>
            <a:r>
              <a:rPr lang="en-US" dirty="0" smtClean="0"/>
              <a:t>1</a:t>
            </a:r>
          </a:p>
          <a:p>
            <a:r>
              <a:rPr lang="en-US" dirty="0" smtClean="0"/>
              <a:t>Enduring </a:t>
            </a:r>
            <a:r>
              <a:rPr lang="en-US" dirty="0"/>
              <a:t>Solution</a:t>
            </a:r>
            <a:endParaRPr lang="en-GB" dirty="0"/>
          </a:p>
        </p:txBody>
      </p:sp>
    </p:spTree>
    <p:extLst>
      <p:ext uri="{BB962C8B-B14F-4D97-AF65-F5344CB8AC3E}">
        <p14:creationId xmlns:p14="http://schemas.microsoft.com/office/powerpoint/2010/main" val="20720736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a:t>
            </a:r>
            <a:endParaRPr lang="en-GB" dirty="0"/>
          </a:p>
        </p:txBody>
      </p:sp>
      <p:sp>
        <p:nvSpPr>
          <p:cNvPr id="3" name="Content Placeholder 2"/>
          <p:cNvSpPr>
            <a:spLocks noGrp="1"/>
          </p:cNvSpPr>
          <p:nvPr>
            <p:ph idx="1"/>
          </p:nvPr>
        </p:nvSpPr>
        <p:spPr/>
        <p:txBody>
          <a:bodyPr>
            <a:normAutofit lnSpcReduction="10000"/>
          </a:bodyPr>
          <a:lstStyle/>
          <a:p>
            <a:r>
              <a:rPr lang="en-GB" dirty="0" smtClean="0"/>
              <a:t>XRN4713 was raised to look into a potential enduring solution of re-estimating an estimated Shipper Transfer Read (where the next actual is lower causing a negative consumption)</a:t>
            </a:r>
          </a:p>
          <a:p>
            <a:r>
              <a:rPr lang="en-GB" dirty="0" smtClean="0"/>
              <a:t>XRN4690 is in progress for an interim solution to the above where, in th</a:t>
            </a:r>
            <a:r>
              <a:rPr lang="en-GB" dirty="0"/>
              <a:t>e</a:t>
            </a:r>
            <a:r>
              <a:rPr lang="en-GB" dirty="0" smtClean="0"/>
              <a:t> AQ process, if the first variance considered is a negative then roll over the AQ (as the associated positive would not be considered if AQ was to be calculated) </a:t>
            </a:r>
            <a:endParaRPr lang="en-GB" dirty="0"/>
          </a:p>
        </p:txBody>
      </p:sp>
    </p:spTree>
    <p:extLst>
      <p:ext uri="{BB962C8B-B14F-4D97-AF65-F5344CB8AC3E}">
        <p14:creationId xmlns:p14="http://schemas.microsoft.com/office/powerpoint/2010/main" val="1135694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Considerations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While looking at XRN4713 and the potential way the re-estimation process could work a number of considerations were raised</a:t>
            </a:r>
          </a:p>
          <a:p>
            <a:pPr lvl="1"/>
            <a:r>
              <a:rPr lang="en-GB" dirty="0" smtClean="0"/>
              <a:t>Interim solution for XRN4690 is to protect the AQ, mitigating the need for an enduring solution (as other processes can handle negative volumes)</a:t>
            </a:r>
          </a:p>
          <a:p>
            <a:pPr lvl="1"/>
            <a:r>
              <a:rPr lang="en-GB" dirty="0" smtClean="0"/>
              <a:t>Long lead time for re-estimation</a:t>
            </a:r>
          </a:p>
          <a:p>
            <a:pPr lvl="2"/>
            <a:r>
              <a:rPr lang="en-GB" dirty="0" smtClean="0"/>
              <a:t>Supply Points could have a re-estimated transfer read carried out on it years after the original</a:t>
            </a:r>
          </a:p>
          <a:p>
            <a:pPr lvl="3"/>
            <a:r>
              <a:rPr lang="en-GB" dirty="0" smtClean="0"/>
              <a:t>Next cyclic read being lower than the estimate</a:t>
            </a:r>
          </a:p>
          <a:p>
            <a:pPr lvl="3"/>
            <a:r>
              <a:rPr lang="en-GB" dirty="0" smtClean="0"/>
              <a:t>Inserted/Replaced read (prior to the transfer) could be higher than the estimate</a:t>
            </a:r>
          </a:p>
          <a:p>
            <a:pPr lvl="1"/>
            <a:r>
              <a:rPr lang="en-GB" dirty="0"/>
              <a:t>Potential to cut across </a:t>
            </a:r>
            <a:r>
              <a:rPr lang="en-GB" dirty="0" smtClean="0"/>
              <a:t>UNC</a:t>
            </a:r>
            <a:endParaRPr lang="en-GB" dirty="0"/>
          </a:p>
        </p:txBody>
      </p:sp>
    </p:spTree>
    <p:extLst>
      <p:ext uri="{BB962C8B-B14F-4D97-AF65-F5344CB8AC3E}">
        <p14:creationId xmlns:p14="http://schemas.microsoft.com/office/powerpoint/2010/main" val="36608305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Potential Options</a:t>
            </a:r>
            <a:endParaRPr lang="en-GB" dirty="0"/>
          </a:p>
        </p:txBody>
      </p:sp>
      <p:sp>
        <p:nvSpPr>
          <p:cNvPr id="3" name="Content Placeholder 2"/>
          <p:cNvSpPr>
            <a:spLocks noGrp="1"/>
          </p:cNvSpPr>
          <p:nvPr>
            <p:ph idx="1"/>
          </p:nvPr>
        </p:nvSpPr>
        <p:spPr/>
        <p:txBody>
          <a:bodyPr>
            <a:normAutofit fontScale="55000" lnSpcReduction="20000"/>
          </a:bodyPr>
          <a:lstStyle/>
          <a:p>
            <a:pPr marL="514350" indent="-514350">
              <a:buFont typeface="+mj-lt"/>
              <a:buAutoNum type="arabicPeriod"/>
            </a:pPr>
            <a:r>
              <a:rPr lang="en-GB" dirty="0" smtClean="0"/>
              <a:t>Do nothing</a:t>
            </a:r>
          </a:p>
          <a:p>
            <a:pPr marL="914400" lvl="1" indent="-514350"/>
            <a:r>
              <a:rPr lang="en-GB" dirty="0" smtClean="0"/>
              <a:t>Pro: Solution being put in place by XRN4690 will mitigate the issues being seen with AQ</a:t>
            </a:r>
          </a:p>
          <a:p>
            <a:pPr marL="914400" lvl="1" indent="-514350"/>
            <a:r>
              <a:rPr lang="en-GB" dirty="0" smtClean="0"/>
              <a:t>Pro: Other downstream processes can handle negative consumption </a:t>
            </a:r>
          </a:p>
          <a:p>
            <a:pPr marL="914400" lvl="1" indent="-514350"/>
            <a:r>
              <a:rPr lang="en-GB" dirty="0" smtClean="0"/>
              <a:t>Con: Negative consumption (either side) is still not reflective of offtake</a:t>
            </a:r>
          </a:p>
          <a:p>
            <a:pPr marL="914400" lvl="1" indent="-514350">
              <a:buFont typeface="+mj-lt"/>
              <a:buAutoNum type="arabicPeriod"/>
            </a:pPr>
            <a:endParaRPr lang="en-GB" dirty="0"/>
          </a:p>
          <a:p>
            <a:pPr marL="514350" indent="-514350">
              <a:buFont typeface="+mj-lt"/>
              <a:buAutoNum type="arabicPeriod"/>
            </a:pPr>
            <a:r>
              <a:rPr lang="en-GB" dirty="0" smtClean="0"/>
              <a:t>Re-estimate</a:t>
            </a:r>
          </a:p>
          <a:p>
            <a:pPr marL="914400" lvl="1" indent="-514350"/>
            <a:r>
              <a:rPr lang="en-GB" dirty="0" smtClean="0"/>
              <a:t>Con: Risk around re-opening historically closed out position </a:t>
            </a:r>
          </a:p>
          <a:p>
            <a:pPr marL="914400" lvl="1" indent="-514350"/>
            <a:r>
              <a:rPr lang="en-GB" dirty="0" smtClean="0"/>
              <a:t>Con: Raises issues with end consumer billing (potential backstop date associated with this)</a:t>
            </a:r>
          </a:p>
          <a:p>
            <a:pPr marL="914400" lvl="1" indent="-514350"/>
            <a:r>
              <a:rPr lang="en-GB" dirty="0" smtClean="0"/>
              <a:t>Con: Requires system changes (Xoserve &amp; Shippers) due to no current process re-estimating (shipper systems may not expect or handle another estimate)</a:t>
            </a:r>
          </a:p>
          <a:p>
            <a:pPr marL="914400" lvl="1" indent="-514350">
              <a:buFont typeface="+mj-lt"/>
              <a:buAutoNum type="arabicPeriod"/>
            </a:pPr>
            <a:endParaRPr lang="en-GB" dirty="0"/>
          </a:p>
          <a:p>
            <a:pPr marL="514350" indent="-514350">
              <a:buFont typeface="+mj-lt"/>
              <a:buAutoNum type="arabicPeriod"/>
            </a:pPr>
            <a:r>
              <a:rPr lang="en-GB" dirty="0" smtClean="0"/>
              <a:t>Notification (report to Shippers)</a:t>
            </a:r>
          </a:p>
          <a:p>
            <a:pPr marL="914400" lvl="1" indent="-514350"/>
            <a:r>
              <a:rPr lang="en-GB" dirty="0" smtClean="0"/>
              <a:t>Pro: Highlight to incoming &amp; outgoing Shippers where a negative consumption is present pre and post a contract change (Shipper Trans / Re-Confirmation / Class Change)</a:t>
            </a:r>
          </a:p>
          <a:p>
            <a:pPr marL="914400" lvl="1" indent="-514350"/>
            <a:r>
              <a:rPr lang="en-GB" dirty="0" smtClean="0"/>
              <a:t>Pro: Action to then potentially agree a SAR to replace the estimate transfer read</a:t>
            </a:r>
          </a:p>
          <a:p>
            <a:pPr marL="914400" lvl="1" indent="-514350"/>
            <a:r>
              <a:rPr lang="en-GB" dirty="0" smtClean="0"/>
              <a:t>Pro: Allows Shippers to follow existing process</a:t>
            </a:r>
          </a:p>
          <a:p>
            <a:pPr marL="914400" lvl="1" indent="-514350"/>
            <a:r>
              <a:rPr lang="en-GB" dirty="0" smtClean="0"/>
              <a:t>Pro: Promotes the increase in actual reads being used for transfers (more accurate AQ, Reconciliation </a:t>
            </a:r>
            <a:r>
              <a:rPr lang="en-GB" dirty="0" err="1" smtClean="0"/>
              <a:t>etc</a:t>
            </a:r>
            <a:r>
              <a:rPr lang="en-GB" dirty="0" smtClean="0"/>
              <a:t>)</a:t>
            </a:r>
          </a:p>
          <a:p>
            <a:pPr marL="914400" lvl="1" indent="-514350"/>
            <a:endParaRPr lang="en-GB" dirty="0"/>
          </a:p>
        </p:txBody>
      </p:sp>
    </p:spTree>
    <p:extLst>
      <p:ext uri="{BB962C8B-B14F-4D97-AF65-F5344CB8AC3E}">
        <p14:creationId xmlns:p14="http://schemas.microsoft.com/office/powerpoint/2010/main" val="1184704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9. Solution Options Impact Assessment Review Completed</a:t>
            </a:r>
            <a:endParaRPr lang="en-GB" dirty="0"/>
          </a:p>
        </p:txBody>
      </p:sp>
      <p:sp>
        <p:nvSpPr>
          <p:cNvPr id="3" name="Content Placeholder 2"/>
          <p:cNvSpPr>
            <a:spLocks noGrp="1"/>
          </p:cNvSpPr>
          <p:nvPr>
            <p:ph idx="1"/>
          </p:nvPr>
        </p:nvSpPr>
        <p:spPr/>
        <p:txBody>
          <a:bodyPr>
            <a:normAutofit/>
          </a:bodyPr>
          <a:lstStyle/>
          <a:p>
            <a:endParaRPr lang="en-GB" sz="1800" dirty="0" smtClean="0"/>
          </a:p>
          <a:p>
            <a:r>
              <a:rPr lang="en-GB" sz="1800" dirty="0" smtClean="0"/>
              <a:t>9a. </a:t>
            </a:r>
            <a:r>
              <a:rPr lang="en-GB" sz="1800" dirty="0"/>
              <a:t>XRN4772 - Composite Weather Variable (CWV) Improvements</a:t>
            </a:r>
          </a:p>
        </p:txBody>
      </p:sp>
    </p:spTree>
    <p:extLst>
      <p:ext uri="{BB962C8B-B14F-4D97-AF65-F5344CB8AC3E}">
        <p14:creationId xmlns:p14="http://schemas.microsoft.com/office/powerpoint/2010/main" val="30364844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178"/>
            <a:ext cx="8229600" cy="637580"/>
          </a:xfrm>
        </p:spPr>
        <p:txBody>
          <a:bodyPr/>
          <a:lstStyle/>
          <a:p>
            <a:r>
              <a:rPr lang="en-GB" dirty="0" smtClean="0"/>
              <a:t>Agenda (2)</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2964202848"/>
              </p:ext>
            </p:extLst>
          </p:nvPr>
        </p:nvGraphicFramePr>
        <p:xfrm>
          <a:off x="251520" y="627535"/>
          <a:ext cx="8568951" cy="4364165"/>
        </p:xfrm>
        <a:graphic>
          <a:graphicData uri="http://schemas.openxmlformats.org/drawingml/2006/table">
            <a:tbl>
              <a:tblPr firstRow="1" firstCol="1" bandRow="1">
                <a:tableStyleId>{5C22544A-7EE6-4342-B048-85BDC9FD1C3A}</a:tableStyleId>
              </a:tblPr>
              <a:tblGrid>
                <a:gridCol w="506549"/>
                <a:gridCol w="3206259"/>
                <a:gridCol w="1116343"/>
                <a:gridCol w="1596275"/>
                <a:gridCol w="2143525"/>
              </a:tblGrid>
              <a:tr h="256047">
                <a:tc>
                  <a:txBody>
                    <a:bodyPr/>
                    <a:lstStyle/>
                    <a:p>
                      <a:pPr algn="ctr">
                        <a:lnSpc>
                          <a:spcPct val="115000"/>
                        </a:lnSpc>
                        <a:spcAft>
                          <a:spcPts val="0"/>
                        </a:spcAft>
                      </a:pPr>
                      <a:r>
                        <a:rPr lang="en-GB" sz="800" dirty="0">
                          <a:effectLst/>
                        </a:rPr>
                        <a:t>Item</a:t>
                      </a:r>
                      <a:endParaRPr lang="en-GB" sz="800" dirty="0">
                        <a:solidFill>
                          <a:srgbClr val="000000"/>
                        </a:solidFill>
                        <a:effectLst/>
                        <a:latin typeface="Arial"/>
                        <a:ea typeface="Arial"/>
                        <a:cs typeface="Times New Roman"/>
                      </a:endParaRPr>
                    </a:p>
                  </a:txBody>
                  <a:tcPr marL="23341" marR="23341" marT="0" marB="0" anchor="ctr"/>
                </a:tc>
                <a:tc>
                  <a:txBody>
                    <a:bodyPr/>
                    <a:lstStyle/>
                    <a:p>
                      <a:pPr algn="ctr">
                        <a:lnSpc>
                          <a:spcPct val="115000"/>
                        </a:lnSpc>
                        <a:spcAft>
                          <a:spcPts val="0"/>
                        </a:spcAft>
                      </a:pPr>
                      <a:r>
                        <a:rPr lang="en-GB" sz="800">
                          <a:effectLst/>
                        </a:rPr>
                        <a:t>Title</a:t>
                      </a:r>
                      <a:endParaRPr lang="en-GB" sz="800">
                        <a:solidFill>
                          <a:srgbClr val="000000"/>
                        </a:solidFill>
                        <a:effectLst/>
                        <a:latin typeface="Arial"/>
                        <a:ea typeface="Arial"/>
                        <a:cs typeface="Times New Roman"/>
                      </a:endParaRPr>
                    </a:p>
                  </a:txBody>
                  <a:tcPr marL="23341" marR="23341" marT="0" marB="0" anchor="ctr"/>
                </a:tc>
                <a:tc>
                  <a:txBody>
                    <a:bodyPr/>
                    <a:lstStyle/>
                    <a:p>
                      <a:pPr algn="ctr">
                        <a:lnSpc>
                          <a:spcPct val="115000"/>
                        </a:lnSpc>
                        <a:spcAft>
                          <a:spcPts val="0"/>
                        </a:spcAft>
                      </a:pPr>
                      <a:r>
                        <a:rPr lang="en-GB" sz="800">
                          <a:effectLst/>
                        </a:rPr>
                        <a:t>Document Ref</a:t>
                      </a:r>
                      <a:endParaRPr lang="en-GB" sz="800">
                        <a:solidFill>
                          <a:srgbClr val="000000"/>
                        </a:solidFill>
                        <a:effectLst/>
                        <a:latin typeface="Arial"/>
                        <a:ea typeface="Arial"/>
                        <a:cs typeface="Times New Roman"/>
                      </a:endParaRPr>
                    </a:p>
                  </a:txBody>
                  <a:tcPr marL="23341" marR="23341" marT="0" marB="0" anchor="ctr"/>
                </a:tc>
                <a:tc>
                  <a:txBody>
                    <a:bodyPr/>
                    <a:lstStyle/>
                    <a:p>
                      <a:pPr algn="ctr">
                        <a:lnSpc>
                          <a:spcPct val="115000"/>
                        </a:lnSpc>
                        <a:spcAft>
                          <a:spcPts val="0"/>
                        </a:spcAft>
                      </a:pPr>
                      <a:r>
                        <a:rPr lang="en-GB" sz="800">
                          <a:effectLst/>
                        </a:rPr>
                        <a:t>Lead</a:t>
                      </a:r>
                      <a:endParaRPr lang="en-GB" sz="800">
                        <a:solidFill>
                          <a:srgbClr val="000000"/>
                        </a:solidFill>
                        <a:effectLst/>
                        <a:latin typeface="Arial"/>
                        <a:ea typeface="Arial"/>
                        <a:cs typeface="Times New Roman"/>
                      </a:endParaRPr>
                    </a:p>
                  </a:txBody>
                  <a:tcPr marL="23341" marR="23341" marT="0" marB="0" anchor="ctr"/>
                </a:tc>
                <a:tc>
                  <a:txBody>
                    <a:bodyPr/>
                    <a:lstStyle/>
                    <a:p>
                      <a:pPr algn="ctr">
                        <a:lnSpc>
                          <a:spcPct val="115000"/>
                        </a:lnSpc>
                        <a:spcAft>
                          <a:spcPts val="0"/>
                        </a:spcAft>
                      </a:pPr>
                      <a:r>
                        <a:rPr lang="en-GB" sz="800">
                          <a:effectLst/>
                        </a:rPr>
                        <a:t>Action Required From DSG</a:t>
                      </a:r>
                      <a:endParaRPr lang="en-GB" sz="800">
                        <a:solidFill>
                          <a:srgbClr val="000000"/>
                        </a:solidFill>
                        <a:effectLst/>
                        <a:latin typeface="Arial"/>
                        <a:ea typeface="Arial"/>
                        <a:cs typeface="Times New Roman"/>
                      </a:endParaRPr>
                    </a:p>
                  </a:txBody>
                  <a:tcPr marL="23341" marR="23341" marT="0" marB="0" anchor="ctr"/>
                </a:tc>
              </a:tr>
              <a:tr h="323408">
                <a:tc>
                  <a:txBody>
                    <a:bodyPr/>
                    <a:lstStyle/>
                    <a:p>
                      <a:pPr algn="ctr">
                        <a:lnSpc>
                          <a:spcPct val="115000"/>
                        </a:lnSpc>
                        <a:spcAft>
                          <a:spcPts val="0"/>
                        </a:spcAft>
                      </a:pPr>
                      <a:r>
                        <a:rPr lang="en-GB" sz="800" dirty="0">
                          <a:effectLst/>
                        </a:rPr>
                        <a:t>7.</a:t>
                      </a:r>
                      <a:endParaRPr lang="en-GB" sz="800" dirty="0">
                        <a:solidFill>
                          <a:srgbClr val="000000"/>
                        </a:solidFill>
                        <a:effectLst/>
                        <a:latin typeface="Arial"/>
                        <a:ea typeface="Arial"/>
                        <a:cs typeface="Times New Roman"/>
                      </a:endParaRPr>
                    </a:p>
                  </a:txBody>
                  <a:tcPr marL="23341" marR="23341" marT="0" marB="0" anchor="ctr"/>
                </a:tc>
                <a:tc gridSpan="4">
                  <a:txBody>
                    <a:bodyPr/>
                    <a:lstStyle/>
                    <a:p>
                      <a:pPr algn="just">
                        <a:lnSpc>
                          <a:spcPct val="115000"/>
                        </a:lnSpc>
                        <a:spcAft>
                          <a:spcPts val="0"/>
                        </a:spcAft>
                      </a:pPr>
                      <a:r>
                        <a:rPr lang="en-GB" sz="800" dirty="0">
                          <a:effectLst/>
                        </a:rPr>
                        <a:t>Change Proposal Initial View Representations				</a:t>
                      </a:r>
                      <a:r>
                        <a:rPr lang="en-GB" sz="800" baseline="0" dirty="0" smtClean="0">
                          <a:effectLst/>
                        </a:rPr>
                        <a:t>               </a:t>
                      </a:r>
                      <a:r>
                        <a:rPr lang="en-GB" sz="800" dirty="0" smtClean="0">
                          <a:effectLst/>
                        </a:rPr>
                        <a:t>None </a:t>
                      </a:r>
                      <a:r>
                        <a:rPr lang="en-GB" sz="800" dirty="0">
                          <a:effectLst/>
                        </a:rPr>
                        <a:t>for this meeting	</a:t>
                      </a:r>
                      <a:endParaRPr lang="en-GB" sz="800" dirty="0">
                        <a:solidFill>
                          <a:srgbClr val="000000"/>
                        </a:solidFill>
                        <a:effectLst/>
                        <a:latin typeface="Arial"/>
                        <a:ea typeface="Arial"/>
                        <a:cs typeface="Times New Roman"/>
                      </a:endParaRPr>
                    </a:p>
                  </a:txBody>
                  <a:tcPr marL="23341" marR="23341" marT="0" marB="0" anchor="ctr"/>
                </a:tc>
                <a:tc hMerge="1">
                  <a:txBody>
                    <a:bodyPr/>
                    <a:lstStyle/>
                    <a:p>
                      <a:endParaRPr lang="en-GB"/>
                    </a:p>
                  </a:txBody>
                  <a:tcPr/>
                </a:tc>
                <a:tc hMerge="1">
                  <a:txBody>
                    <a:bodyPr/>
                    <a:lstStyle/>
                    <a:p>
                      <a:endParaRPr lang="en-GB"/>
                    </a:p>
                  </a:txBody>
                  <a:tcPr/>
                </a:tc>
                <a:tc hMerge="1">
                  <a:txBody>
                    <a:bodyPr/>
                    <a:lstStyle/>
                    <a:p>
                      <a:endParaRPr lang="en-GB"/>
                    </a:p>
                  </a:txBody>
                  <a:tcPr/>
                </a:tc>
              </a:tr>
              <a:tr h="314134">
                <a:tc>
                  <a:txBody>
                    <a:bodyPr/>
                    <a:lstStyle/>
                    <a:p>
                      <a:pPr algn="ctr">
                        <a:lnSpc>
                          <a:spcPct val="115000"/>
                        </a:lnSpc>
                        <a:spcAft>
                          <a:spcPts val="0"/>
                        </a:spcAft>
                      </a:pPr>
                      <a:r>
                        <a:rPr lang="en-GB" sz="800" dirty="0">
                          <a:effectLst/>
                        </a:rPr>
                        <a:t>8.</a:t>
                      </a:r>
                      <a:endParaRPr lang="en-GB" sz="800" dirty="0">
                        <a:solidFill>
                          <a:srgbClr val="000000"/>
                        </a:solidFill>
                        <a:effectLst/>
                        <a:latin typeface="Arial"/>
                        <a:ea typeface="Arial"/>
                        <a:cs typeface="Times New Roman"/>
                      </a:endParaRPr>
                    </a:p>
                  </a:txBody>
                  <a:tcPr marL="23341" marR="23341" marT="0" marB="0" anchor="ctr"/>
                </a:tc>
                <a:tc gridSpan="4">
                  <a:txBody>
                    <a:bodyPr/>
                    <a:lstStyle/>
                    <a:p>
                      <a:pPr>
                        <a:lnSpc>
                          <a:spcPct val="115000"/>
                        </a:lnSpc>
                        <a:spcAft>
                          <a:spcPts val="0"/>
                        </a:spcAft>
                      </a:pPr>
                      <a:r>
                        <a:rPr lang="en-GB" sz="800" dirty="0">
                          <a:effectLst/>
                        </a:rPr>
                        <a:t>Undergoing Solution Options Impact Assessment Review		</a:t>
                      </a:r>
                      <a:endParaRPr lang="en-GB" sz="800" dirty="0">
                        <a:solidFill>
                          <a:srgbClr val="000000"/>
                        </a:solidFill>
                        <a:effectLst/>
                        <a:latin typeface="Arial"/>
                        <a:ea typeface="Arial"/>
                        <a:cs typeface="Times New Roman"/>
                      </a:endParaRPr>
                    </a:p>
                  </a:txBody>
                  <a:tcPr marL="23341" marR="23341" marT="0" marB="0" anchor="ctr">
                    <a:solidFill>
                      <a:srgbClr val="E8EAF1"/>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372326">
                <a:tc>
                  <a:txBody>
                    <a:bodyPr/>
                    <a:lstStyle/>
                    <a:p>
                      <a:pPr algn="ctr">
                        <a:lnSpc>
                          <a:spcPct val="115000"/>
                        </a:lnSpc>
                        <a:spcAft>
                          <a:spcPts val="0"/>
                        </a:spcAft>
                      </a:pPr>
                      <a:r>
                        <a:rPr lang="en-GB" sz="800">
                          <a:effectLst/>
                        </a:rPr>
                        <a:t>8a.</a:t>
                      </a:r>
                      <a:endParaRPr lang="en-GB" sz="800">
                        <a:solidFill>
                          <a:srgbClr val="000000"/>
                        </a:solidFill>
                        <a:effectLst/>
                        <a:latin typeface="Arial"/>
                        <a:ea typeface="Arial"/>
                        <a:cs typeface="Times New Roman"/>
                      </a:endParaRPr>
                    </a:p>
                  </a:txBody>
                  <a:tcPr marL="23341" marR="23341" marT="0" marB="0" anchor="ctr"/>
                </a:tc>
                <a:tc>
                  <a:txBody>
                    <a:bodyPr/>
                    <a:lstStyle/>
                    <a:p>
                      <a:r>
                        <a:rPr lang="en-GB" sz="800" dirty="0">
                          <a:effectLst/>
                        </a:rPr>
                        <a:t>XRN4713 - </a:t>
                      </a:r>
                      <a:r>
                        <a:rPr lang="en-US" sz="800" dirty="0" smtClean="0"/>
                        <a:t>Actual Read following Estimated Transfer Read Calculating AQ of 1</a:t>
                      </a:r>
                      <a:r>
                        <a:rPr lang="en-US" sz="800" baseline="0" dirty="0" smtClean="0"/>
                        <a:t> </a:t>
                      </a:r>
                      <a:r>
                        <a:rPr lang="en-US" sz="800" dirty="0" smtClean="0"/>
                        <a:t>Enduring Solution</a:t>
                      </a:r>
                      <a:endParaRPr lang="en-GB" sz="800" dirty="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a:effectLst/>
                        </a:rPr>
                        <a:t>Slides Only</a:t>
                      </a:r>
                      <a:endParaRPr lang="en-GB" sz="80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dirty="0">
                          <a:effectLst/>
                        </a:rPr>
                        <a:t>Simon Harris</a:t>
                      </a:r>
                      <a:endParaRPr lang="en-GB" sz="800" dirty="0">
                        <a:solidFill>
                          <a:srgbClr val="000000"/>
                        </a:solidFill>
                        <a:effectLst/>
                        <a:latin typeface="Arial"/>
                        <a:ea typeface="Arial"/>
                        <a:cs typeface="Times New Roman"/>
                      </a:endParaRPr>
                    </a:p>
                  </a:txBody>
                  <a:tcPr marL="23341" marR="23341" marT="0" marB="0" anchor="ctr">
                    <a:solidFill>
                      <a:srgbClr val="CED1E1"/>
                    </a:solidFill>
                  </a:tcPr>
                </a:tc>
                <a:tc>
                  <a:txBody>
                    <a:bodyPr/>
                    <a:lstStyle/>
                    <a:p>
                      <a:pPr>
                        <a:lnSpc>
                          <a:spcPct val="115000"/>
                        </a:lnSpc>
                        <a:spcAft>
                          <a:spcPts val="0"/>
                        </a:spcAft>
                      </a:pPr>
                      <a:r>
                        <a:rPr lang="en-GB" sz="800" dirty="0">
                          <a:effectLst/>
                        </a:rPr>
                        <a:t>DSG action to approve solution.</a:t>
                      </a:r>
                      <a:endParaRPr lang="en-GB" sz="800" dirty="0">
                        <a:solidFill>
                          <a:srgbClr val="000000"/>
                        </a:solidFill>
                        <a:effectLst/>
                        <a:latin typeface="Arial"/>
                        <a:ea typeface="Arial"/>
                        <a:cs typeface="Times New Roman"/>
                      </a:endParaRPr>
                    </a:p>
                  </a:txBody>
                  <a:tcPr marL="23341" marR="23341" marT="0" marB="0" anchor="ctr"/>
                </a:tc>
              </a:tr>
              <a:tr h="422632">
                <a:tc>
                  <a:txBody>
                    <a:bodyPr/>
                    <a:lstStyle/>
                    <a:p>
                      <a:pPr algn="ctr">
                        <a:lnSpc>
                          <a:spcPct val="115000"/>
                        </a:lnSpc>
                        <a:spcAft>
                          <a:spcPts val="0"/>
                        </a:spcAft>
                      </a:pPr>
                      <a:r>
                        <a:rPr lang="en-GB" sz="800">
                          <a:effectLst/>
                        </a:rPr>
                        <a:t>9.</a:t>
                      </a:r>
                      <a:endParaRPr lang="en-GB" sz="800">
                        <a:solidFill>
                          <a:srgbClr val="000000"/>
                        </a:solidFill>
                        <a:effectLst/>
                        <a:latin typeface="Arial"/>
                        <a:ea typeface="Arial"/>
                        <a:cs typeface="Times New Roman"/>
                      </a:endParaRPr>
                    </a:p>
                  </a:txBody>
                  <a:tcPr marL="23341" marR="23341" marT="0" marB="0" anchor="ctr"/>
                </a:tc>
                <a:tc gridSpan="4">
                  <a:txBody>
                    <a:bodyPr/>
                    <a:lstStyle/>
                    <a:p>
                      <a:pPr>
                        <a:lnSpc>
                          <a:spcPct val="115000"/>
                        </a:lnSpc>
                        <a:spcAft>
                          <a:spcPts val="0"/>
                        </a:spcAft>
                      </a:pPr>
                      <a:r>
                        <a:rPr lang="en-GB" sz="800" dirty="0">
                          <a:effectLst/>
                        </a:rPr>
                        <a:t> </a:t>
                      </a:r>
                    </a:p>
                    <a:p>
                      <a:pPr>
                        <a:lnSpc>
                          <a:spcPct val="115000"/>
                        </a:lnSpc>
                        <a:spcAft>
                          <a:spcPts val="0"/>
                        </a:spcAft>
                      </a:pPr>
                      <a:r>
                        <a:rPr lang="en-GB" sz="800" dirty="0">
                          <a:effectLst/>
                        </a:rPr>
                        <a:t>Solution Options Impact Assessment Review Completed			</a:t>
                      </a:r>
                    </a:p>
                    <a:p>
                      <a:pPr>
                        <a:lnSpc>
                          <a:spcPct val="115000"/>
                        </a:lnSpc>
                        <a:spcAft>
                          <a:spcPts val="0"/>
                        </a:spcAft>
                      </a:pPr>
                      <a:r>
                        <a:rPr lang="en-GB" sz="800" dirty="0">
                          <a:effectLst/>
                        </a:rPr>
                        <a:t> </a:t>
                      </a:r>
                      <a:endParaRPr lang="en-GB" sz="800" dirty="0">
                        <a:solidFill>
                          <a:srgbClr val="000000"/>
                        </a:solidFill>
                        <a:effectLst/>
                        <a:latin typeface="Arial"/>
                        <a:ea typeface="Arial"/>
                        <a:cs typeface="Times New Roman"/>
                      </a:endParaRPr>
                    </a:p>
                  </a:txBody>
                  <a:tcPr marL="23341" marR="23341" marT="0" marB="0" anchor="ctr"/>
                </a:tc>
                <a:tc hMerge="1">
                  <a:txBody>
                    <a:bodyPr/>
                    <a:lstStyle/>
                    <a:p>
                      <a:endParaRPr lang="en-GB"/>
                    </a:p>
                  </a:txBody>
                  <a:tcPr/>
                </a:tc>
                <a:tc hMerge="1">
                  <a:txBody>
                    <a:bodyPr/>
                    <a:lstStyle/>
                    <a:p>
                      <a:endParaRPr lang="en-GB"/>
                    </a:p>
                  </a:txBody>
                  <a:tcPr/>
                </a:tc>
                <a:tc hMerge="1">
                  <a:txBody>
                    <a:bodyPr/>
                    <a:lstStyle/>
                    <a:p>
                      <a:endParaRPr lang="en-GB"/>
                    </a:p>
                  </a:txBody>
                  <a:tcPr/>
                </a:tc>
              </a:tr>
              <a:tr h="322020">
                <a:tc>
                  <a:txBody>
                    <a:bodyPr/>
                    <a:lstStyle/>
                    <a:p>
                      <a:pPr algn="ctr">
                        <a:lnSpc>
                          <a:spcPct val="115000"/>
                        </a:lnSpc>
                        <a:spcAft>
                          <a:spcPts val="0"/>
                        </a:spcAft>
                      </a:pPr>
                      <a:r>
                        <a:rPr lang="en-GB" sz="800">
                          <a:effectLst/>
                        </a:rPr>
                        <a:t>9a.</a:t>
                      </a:r>
                      <a:endParaRPr lang="en-GB" sz="80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dirty="0">
                          <a:effectLst/>
                        </a:rPr>
                        <a:t>XRN4772 - Composite Weather Variable (CWV) Improvements</a:t>
                      </a:r>
                      <a:endParaRPr lang="en-GB" sz="800" dirty="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a:effectLst/>
                        </a:rPr>
                        <a:t>Slides Only</a:t>
                      </a:r>
                      <a:endParaRPr lang="en-GB" sz="80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dirty="0">
                          <a:effectLst/>
                        </a:rPr>
                        <a:t>David Addison</a:t>
                      </a:r>
                      <a:endParaRPr lang="en-GB" sz="800" dirty="0">
                        <a:solidFill>
                          <a:srgbClr val="000000"/>
                        </a:solidFill>
                        <a:effectLst/>
                        <a:latin typeface="Arial"/>
                        <a:ea typeface="Arial"/>
                        <a:cs typeface="Times New Roman"/>
                      </a:endParaRPr>
                    </a:p>
                  </a:txBody>
                  <a:tcPr marL="23341" marR="23341" marT="0" marB="0" anchor="ctr">
                    <a:solidFill>
                      <a:srgbClr val="CED1E1"/>
                    </a:solidFill>
                  </a:tcPr>
                </a:tc>
                <a:tc>
                  <a:txBody>
                    <a:bodyPr/>
                    <a:lstStyle/>
                    <a:p>
                      <a:pPr>
                        <a:lnSpc>
                          <a:spcPct val="115000"/>
                        </a:lnSpc>
                        <a:spcAft>
                          <a:spcPts val="0"/>
                        </a:spcAft>
                      </a:pPr>
                      <a:r>
                        <a:rPr lang="en-GB" sz="800" dirty="0">
                          <a:effectLst/>
                        </a:rPr>
                        <a:t>None – For Information and Discussion</a:t>
                      </a:r>
                      <a:endParaRPr lang="en-GB" sz="800" dirty="0">
                        <a:solidFill>
                          <a:srgbClr val="000000"/>
                        </a:solidFill>
                        <a:effectLst/>
                        <a:latin typeface="Arial"/>
                        <a:ea typeface="Arial"/>
                        <a:cs typeface="Times New Roman"/>
                      </a:endParaRPr>
                    </a:p>
                  </a:txBody>
                  <a:tcPr marL="23341" marR="23341" marT="0" marB="0" anchor="ctr"/>
                </a:tc>
              </a:tr>
              <a:tr h="297861">
                <a:tc>
                  <a:txBody>
                    <a:bodyPr/>
                    <a:lstStyle/>
                    <a:p>
                      <a:pPr algn="ctr">
                        <a:lnSpc>
                          <a:spcPct val="115000"/>
                        </a:lnSpc>
                        <a:spcAft>
                          <a:spcPts val="0"/>
                        </a:spcAft>
                      </a:pPr>
                      <a:r>
                        <a:rPr lang="en-GB" sz="800">
                          <a:effectLst/>
                        </a:rPr>
                        <a:t>10.</a:t>
                      </a:r>
                      <a:endParaRPr lang="en-GB" sz="80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dirty="0">
                          <a:effectLst/>
                        </a:rPr>
                        <a:t>Defect Dashboard</a:t>
                      </a:r>
                      <a:endParaRPr lang="en-GB" sz="800" dirty="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u="none" dirty="0">
                          <a:effectLst/>
                        </a:rPr>
                        <a:t>Slides Only</a:t>
                      </a:r>
                      <a:endParaRPr lang="en-GB" sz="800" u="none" dirty="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dirty="0">
                          <a:effectLst/>
                        </a:rPr>
                        <a:t>Mark Tullett</a:t>
                      </a:r>
                      <a:endParaRPr lang="en-GB" sz="800" dirty="0">
                        <a:solidFill>
                          <a:srgbClr val="000000"/>
                        </a:solidFill>
                        <a:effectLst/>
                        <a:latin typeface="Arial"/>
                        <a:ea typeface="Arial"/>
                        <a:cs typeface="Times New Roman"/>
                      </a:endParaRPr>
                    </a:p>
                  </a:txBody>
                  <a:tcPr marL="23341" marR="23341" marT="0" marB="0" anchor="ctr">
                    <a:solidFill>
                      <a:srgbClr val="E8EAF1"/>
                    </a:solidFill>
                  </a:tcPr>
                </a:tc>
                <a:tc>
                  <a:txBody>
                    <a:bodyPr/>
                    <a:lstStyle/>
                    <a:p>
                      <a:pPr>
                        <a:lnSpc>
                          <a:spcPct val="115000"/>
                        </a:lnSpc>
                        <a:spcAft>
                          <a:spcPts val="0"/>
                        </a:spcAft>
                      </a:pPr>
                      <a:r>
                        <a:rPr lang="en-GB" sz="800">
                          <a:effectLst/>
                        </a:rPr>
                        <a:t>None – For Information and Discussion</a:t>
                      </a:r>
                      <a:endParaRPr lang="en-GB" sz="800">
                        <a:solidFill>
                          <a:srgbClr val="000000"/>
                        </a:solidFill>
                        <a:effectLst/>
                        <a:latin typeface="Arial"/>
                        <a:ea typeface="Arial"/>
                        <a:cs typeface="Times New Roman"/>
                      </a:endParaRPr>
                    </a:p>
                  </a:txBody>
                  <a:tcPr marL="23341" marR="23341" marT="0" marB="0" anchor="ctr"/>
                </a:tc>
              </a:tr>
              <a:tr h="297861">
                <a:tc>
                  <a:txBody>
                    <a:bodyPr/>
                    <a:lstStyle/>
                    <a:p>
                      <a:pPr algn="ctr">
                        <a:lnSpc>
                          <a:spcPct val="115000"/>
                        </a:lnSpc>
                        <a:spcAft>
                          <a:spcPts val="0"/>
                        </a:spcAft>
                      </a:pPr>
                      <a:r>
                        <a:rPr lang="en-GB" sz="800">
                          <a:effectLst/>
                        </a:rPr>
                        <a:t>11.</a:t>
                      </a:r>
                      <a:endParaRPr lang="en-GB" sz="800">
                        <a:solidFill>
                          <a:srgbClr val="000000"/>
                        </a:solidFill>
                        <a:effectLst/>
                        <a:latin typeface="Arial"/>
                        <a:ea typeface="Arial"/>
                        <a:cs typeface="Times New Roman"/>
                      </a:endParaRPr>
                    </a:p>
                  </a:txBody>
                  <a:tcPr marL="23341" marR="23341" marT="0" marB="0" anchor="ctr"/>
                </a:tc>
                <a:tc gridSpan="4">
                  <a:txBody>
                    <a:bodyPr/>
                    <a:lstStyle/>
                    <a:p>
                      <a:pPr>
                        <a:lnSpc>
                          <a:spcPct val="115000"/>
                        </a:lnSpc>
                        <a:spcAft>
                          <a:spcPts val="0"/>
                        </a:spcAft>
                      </a:pPr>
                      <a:r>
                        <a:rPr lang="en-GB" sz="800" u="none" dirty="0">
                          <a:effectLst/>
                        </a:rPr>
                        <a:t>Miscellaneous</a:t>
                      </a:r>
                      <a:endParaRPr lang="en-GB" sz="800" u="none" dirty="0">
                        <a:solidFill>
                          <a:srgbClr val="000000"/>
                        </a:solidFill>
                        <a:effectLst/>
                        <a:latin typeface="Arial"/>
                        <a:ea typeface="Arial"/>
                        <a:cs typeface="Times New Roman"/>
                      </a:endParaRPr>
                    </a:p>
                  </a:txBody>
                  <a:tcPr marL="23341" marR="23341" marT="0" marB="0" anchor="ctr">
                    <a:solidFill>
                      <a:srgbClr val="CED1E1"/>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372326">
                <a:tc>
                  <a:txBody>
                    <a:bodyPr/>
                    <a:lstStyle/>
                    <a:p>
                      <a:pPr algn="ctr">
                        <a:lnSpc>
                          <a:spcPct val="115000"/>
                        </a:lnSpc>
                        <a:spcAft>
                          <a:spcPts val="0"/>
                        </a:spcAft>
                      </a:pPr>
                      <a:r>
                        <a:rPr lang="en-GB" sz="800">
                          <a:effectLst/>
                        </a:rPr>
                        <a:t>11a.</a:t>
                      </a:r>
                      <a:endParaRPr lang="en-GB" sz="80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dirty="0">
                          <a:effectLst/>
                        </a:rPr>
                        <a:t>JMDG/MIS Overview</a:t>
                      </a:r>
                      <a:endParaRPr lang="en-GB" sz="800" dirty="0">
                        <a:solidFill>
                          <a:srgbClr val="000000"/>
                        </a:solidFill>
                        <a:effectLst/>
                        <a:latin typeface="Arial"/>
                        <a:ea typeface="Arial"/>
                        <a:cs typeface="Times New Roman"/>
                      </a:endParaRPr>
                    </a:p>
                  </a:txBody>
                  <a:tcPr marL="23341" marR="23341" marT="0" marB="0" anchor="ctr">
                    <a:solidFill>
                      <a:srgbClr val="E8EAF1"/>
                    </a:solidFill>
                  </a:tcPr>
                </a:tc>
                <a:tc>
                  <a:txBody>
                    <a:bodyPr/>
                    <a:lstStyle/>
                    <a:p>
                      <a:pPr>
                        <a:lnSpc>
                          <a:spcPct val="115000"/>
                        </a:lnSpc>
                        <a:spcAft>
                          <a:spcPts val="0"/>
                        </a:spcAft>
                      </a:pPr>
                      <a:r>
                        <a:rPr lang="en-GB" sz="800" u="none" dirty="0">
                          <a:effectLst/>
                        </a:rPr>
                        <a:t>Slides Only</a:t>
                      </a:r>
                      <a:endParaRPr lang="en-GB" sz="800" u="none" dirty="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dirty="0">
                          <a:effectLst/>
                        </a:rPr>
                        <a:t>Simon Harris</a:t>
                      </a:r>
                      <a:endParaRPr lang="en-GB" sz="800" dirty="0">
                        <a:solidFill>
                          <a:srgbClr val="000000"/>
                        </a:solidFill>
                        <a:effectLst/>
                        <a:latin typeface="Arial"/>
                        <a:ea typeface="Arial"/>
                        <a:cs typeface="Times New Roman"/>
                      </a:endParaRPr>
                    </a:p>
                  </a:txBody>
                  <a:tcPr marL="23341" marR="23341" marT="0" marB="0" anchor="ctr">
                    <a:solidFill>
                      <a:srgbClr val="E8EAF1"/>
                    </a:solidFill>
                  </a:tcPr>
                </a:tc>
                <a:tc>
                  <a:txBody>
                    <a:bodyPr/>
                    <a:lstStyle/>
                    <a:p>
                      <a:pPr>
                        <a:lnSpc>
                          <a:spcPct val="115000"/>
                        </a:lnSpc>
                        <a:spcAft>
                          <a:spcPts val="0"/>
                        </a:spcAft>
                      </a:pPr>
                      <a:r>
                        <a:rPr lang="en-GB" sz="800" dirty="0">
                          <a:effectLst/>
                        </a:rPr>
                        <a:t>For Information and Discussion</a:t>
                      </a:r>
                      <a:endParaRPr lang="en-GB" sz="800" dirty="0">
                        <a:solidFill>
                          <a:srgbClr val="000000"/>
                        </a:solidFill>
                        <a:effectLst/>
                        <a:latin typeface="Arial"/>
                        <a:ea typeface="Arial"/>
                        <a:cs typeface="Times New Roman"/>
                      </a:endParaRPr>
                    </a:p>
                  </a:txBody>
                  <a:tcPr marL="23341" marR="23341" marT="0" marB="0" anchor="ctr"/>
                </a:tc>
              </a:tr>
              <a:tr h="268572">
                <a:tc>
                  <a:txBody>
                    <a:bodyPr/>
                    <a:lstStyle/>
                    <a:p>
                      <a:pPr algn="ctr">
                        <a:lnSpc>
                          <a:spcPct val="115000"/>
                        </a:lnSpc>
                        <a:spcAft>
                          <a:spcPts val="0"/>
                        </a:spcAft>
                      </a:pPr>
                      <a:r>
                        <a:rPr lang="en-GB" sz="800">
                          <a:effectLst/>
                        </a:rPr>
                        <a:t>11b.</a:t>
                      </a:r>
                      <a:endParaRPr lang="en-GB" sz="80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a:effectLst/>
                        </a:rPr>
                        <a:t>XRN4634 - Data Catalogue </a:t>
                      </a:r>
                      <a:endParaRPr lang="en-GB" sz="80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u="none" dirty="0" smtClean="0">
                          <a:effectLst/>
                        </a:rPr>
                        <a:t>Verbal Update</a:t>
                      </a:r>
                      <a:endParaRPr lang="en-GB" sz="800" u="none" dirty="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dirty="0">
                          <a:effectLst/>
                        </a:rPr>
                        <a:t>David Addison</a:t>
                      </a:r>
                      <a:endParaRPr lang="en-GB" sz="800" dirty="0">
                        <a:solidFill>
                          <a:srgbClr val="000000"/>
                        </a:solidFill>
                        <a:effectLst/>
                        <a:latin typeface="Arial"/>
                        <a:ea typeface="Arial"/>
                        <a:cs typeface="Times New Roman"/>
                      </a:endParaRPr>
                    </a:p>
                  </a:txBody>
                  <a:tcPr marL="23341" marR="23341" marT="0" marB="0" anchor="ctr">
                    <a:solidFill>
                      <a:srgbClr val="CED1E1"/>
                    </a:solidFill>
                  </a:tcPr>
                </a:tc>
                <a:tc>
                  <a:txBody>
                    <a:bodyPr/>
                    <a:lstStyle/>
                    <a:p>
                      <a:pPr>
                        <a:lnSpc>
                          <a:spcPct val="115000"/>
                        </a:lnSpc>
                        <a:spcAft>
                          <a:spcPts val="0"/>
                        </a:spcAft>
                      </a:pPr>
                      <a:r>
                        <a:rPr lang="en-GB" sz="800">
                          <a:effectLst/>
                        </a:rPr>
                        <a:t>None – For Information and Discussion</a:t>
                      </a:r>
                      <a:endParaRPr lang="en-GB" sz="800">
                        <a:solidFill>
                          <a:srgbClr val="000000"/>
                        </a:solidFill>
                        <a:effectLst/>
                        <a:latin typeface="Arial"/>
                        <a:ea typeface="Arial"/>
                        <a:cs typeface="Times New Roman"/>
                      </a:endParaRPr>
                    </a:p>
                  </a:txBody>
                  <a:tcPr marL="23341" marR="23341" marT="0" marB="0" anchor="ctr"/>
                </a:tc>
              </a:tr>
              <a:tr h="384069">
                <a:tc>
                  <a:txBody>
                    <a:bodyPr/>
                    <a:lstStyle/>
                    <a:p>
                      <a:pPr algn="ctr">
                        <a:lnSpc>
                          <a:spcPct val="115000"/>
                        </a:lnSpc>
                        <a:spcAft>
                          <a:spcPts val="0"/>
                        </a:spcAft>
                      </a:pPr>
                      <a:r>
                        <a:rPr lang="en-GB" sz="800">
                          <a:effectLst/>
                        </a:rPr>
                        <a:t>11c.</a:t>
                      </a:r>
                      <a:endParaRPr lang="en-GB" sz="80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a:effectLst/>
                        </a:rPr>
                        <a:t>XRN4790 – Introduction of winter read/consumption reports and associated obligation  </a:t>
                      </a:r>
                      <a:endParaRPr lang="en-GB" sz="80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u="none" dirty="0">
                          <a:effectLst/>
                        </a:rPr>
                        <a:t>Change Proposal</a:t>
                      </a:r>
                      <a:endParaRPr lang="en-GB" sz="800" u="none" dirty="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dirty="0">
                          <a:effectLst/>
                        </a:rPr>
                        <a:t>Emma Smith</a:t>
                      </a:r>
                      <a:endParaRPr lang="en-GB" sz="800" dirty="0">
                        <a:solidFill>
                          <a:srgbClr val="000000"/>
                        </a:solidFill>
                        <a:effectLst/>
                        <a:latin typeface="Arial"/>
                        <a:ea typeface="Arial"/>
                        <a:cs typeface="Times New Roman"/>
                      </a:endParaRPr>
                    </a:p>
                  </a:txBody>
                  <a:tcPr marL="23341" marR="23341" marT="0" marB="0" anchor="ctr">
                    <a:solidFill>
                      <a:srgbClr val="E8EAF1"/>
                    </a:solidFill>
                  </a:tcPr>
                </a:tc>
                <a:tc>
                  <a:txBody>
                    <a:bodyPr/>
                    <a:lstStyle/>
                    <a:p>
                      <a:pPr>
                        <a:lnSpc>
                          <a:spcPct val="115000"/>
                        </a:lnSpc>
                        <a:spcAft>
                          <a:spcPts val="0"/>
                        </a:spcAft>
                      </a:pPr>
                      <a:r>
                        <a:rPr lang="en-GB" sz="800">
                          <a:effectLst/>
                        </a:rPr>
                        <a:t>DSG to approve requirements</a:t>
                      </a:r>
                      <a:endParaRPr lang="en-GB" sz="800">
                        <a:solidFill>
                          <a:srgbClr val="000000"/>
                        </a:solidFill>
                        <a:effectLst/>
                        <a:latin typeface="Arial"/>
                        <a:ea typeface="Arial"/>
                        <a:cs typeface="Times New Roman"/>
                      </a:endParaRPr>
                    </a:p>
                  </a:txBody>
                  <a:tcPr marL="23341" marR="23341" marT="0" marB="0" anchor="ctr"/>
                </a:tc>
              </a:tr>
              <a:tr h="464337">
                <a:tc>
                  <a:txBody>
                    <a:bodyPr/>
                    <a:lstStyle/>
                    <a:p>
                      <a:pPr algn="ctr">
                        <a:lnSpc>
                          <a:spcPct val="115000"/>
                        </a:lnSpc>
                        <a:spcAft>
                          <a:spcPts val="0"/>
                        </a:spcAft>
                      </a:pPr>
                      <a:r>
                        <a:rPr lang="en-GB" sz="800">
                          <a:effectLst/>
                        </a:rPr>
                        <a:t>12.</a:t>
                      </a:r>
                      <a:endParaRPr lang="en-GB" sz="80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dirty="0">
                          <a:effectLst/>
                        </a:rPr>
                        <a:t>Action Updates</a:t>
                      </a:r>
                      <a:endParaRPr lang="en-GB" sz="800" dirty="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u="none" dirty="0">
                          <a:effectLst/>
                        </a:rPr>
                        <a:t>Action log to be published on Xoserve.com</a:t>
                      </a:r>
                      <a:endParaRPr lang="en-GB" sz="800" u="none" dirty="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dirty="0">
                          <a:effectLst/>
                        </a:rPr>
                        <a:t>All</a:t>
                      </a:r>
                      <a:endParaRPr lang="en-GB" sz="800" dirty="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dirty="0">
                          <a:effectLst/>
                        </a:rPr>
                        <a:t>Updates required on DSG owned actions (see below)</a:t>
                      </a:r>
                      <a:endParaRPr lang="en-GB" sz="800" dirty="0">
                        <a:solidFill>
                          <a:srgbClr val="000000"/>
                        </a:solidFill>
                        <a:effectLst/>
                        <a:latin typeface="Arial"/>
                        <a:ea typeface="Arial"/>
                        <a:cs typeface="Times New Roman"/>
                      </a:endParaRPr>
                    </a:p>
                  </a:txBody>
                  <a:tcPr marL="23341" marR="23341" marT="0" marB="0" anchor="ctr"/>
                </a:tc>
              </a:tr>
              <a:tr h="268572">
                <a:tc>
                  <a:txBody>
                    <a:bodyPr/>
                    <a:lstStyle/>
                    <a:p>
                      <a:pPr algn="ctr">
                        <a:lnSpc>
                          <a:spcPct val="115000"/>
                        </a:lnSpc>
                        <a:spcAft>
                          <a:spcPts val="0"/>
                        </a:spcAft>
                      </a:pPr>
                      <a:r>
                        <a:rPr lang="en-GB" sz="800">
                          <a:effectLst/>
                        </a:rPr>
                        <a:t>13.</a:t>
                      </a:r>
                      <a:endParaRPr lang="en-GB" sz="80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a:effectLst/>
                        </a:rPr>
                        <a:t>AOB</a:t>
                      </a:r>
                      <a:endParaRPr lang="en-GB" sz="80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u="none" dirty="0">
                          <a:effectLst/>
                        </a:rPr>
                        <a:t>Slides only</a:t>
                      </a:r>
                      <a:endParaRPr lang="en-GB" sz="800" u="none" dirty="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a:effectLst/>
                        </a:rPr>
                        <a:t>Various</a:t>
                      </a:r>
                      <a:endParaRPr lang="en-GB" sz="800">
                        <a:solidFill>
                          <a:srgbClr val="000000"/>
                        </a:solidFill>
                        <a:effectLst/>
                        <a:latin typeface="Arial"/>
                        <a:ea typeface="Arial"/>
                        <a:cs typeface="Times New Roman"/>
                      </a:endParaRPr>
                    </a:p>
                  </a:txBody>
                  <a:tcPr marL="23341" marR="23341" marT="0" marB="0" anchor="ctr"/>
                </a:tc>
                <a:tc>
                  <a:txBody>
                    <a:bodyPr/>
                    <a:lstStyle/>
                    <a:p>
                      <a:pPr>
                        <a:lnSpc>
                          <a:spcPct val="115000"/>
                        </a:lnSpc>
                        <a:spcAft>
                          <a:spcPts val="0"/>
                        </a:spcAft>
                      </a:pPr>
                      <a:r>
                        <a:rPr lang="en-GB" sz="800" dirty="0">
                          <a:effectLst/>
                        </a:rPr>
                        <a:t>TBC</a:t>
                      </a:r>
                      <a:endParaRPr lang="en-GB" sz="800" dirty="0">
                        <a:solidFill>
                          <a:srgbClr val="000000"/>
                        </a:solidFill>
                        <a:effectLst/>
                        <a:latin typeface="Arial"/>
                        <a:ea typeface="Arial"/>
                        <a:cs typeface="Times New Roman"/>
                      </a:endParaRPr>
                    </a:p>
                  </a:txBody>
                  <a:tcPr marL="23341" marR="23341" marT="0" marB="0" anchor="ctr"/>
                </a:tc>
              </a:tr>
            </a:tbl>
          </a:graphicData>
        </a:graphic>
      </p:graphicFrame>
    </p:spTree>
    <p:extLst>
      <p:ext uri="{BB962C8B-B14F-4D97-AF65-F5344CB8AC3E}">
        <p14:creationId xmlns:p14="http://schemas.microsoft.com/office/powerpoint/2010/main" val="3704874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9a. XRN4772 – </a:t>
            </a:r>
            <a:r>
              <a:rPr lang="en-GB" dirty="0"/>
              <a:t>Composite Weather Variable (CWV) Improvements </a:t>
            </a:r>
          </a:p>
        </p:txBody>
      </p:sp>
      <p:sp>
        <p:nvSpPr>
          <p:cNvPr id="3" name="Subtitle 2"/>
          <p:cNvSpPr>
            <a:spLocks noGrp="1"/>
          </p:cNvSpPr>
          <p:nvPr>
            <p:ph type="subTitle" idx="1"/>
          </p:nvPr>
        </p:nvSpPr>
        <p:spPr/>
        <p:txBody>
          <a:bodyPr/>
          <a:lstStyle/>
          <a:p>
            <a:r>
              <a:rPr lang="en-US" dirty="0" smtClean="0">
                <a:solidFill>
                  <a:schemeClr val="bg1">
                    <a:lumMod val="50000"/>
                  </a:schemeClr>
                </a:solidFill>
              </a:rPr>
              <a:t>High </a:t>
            </a:r>
            <a:r>
              <a:rPr lang="en-US" dirty="0">
                <a:solidFill>
                  <a:schemeClr val="bg1">
                    <a:lumMod val="50000"/>
                  </a:schemeClr>
                </a:solidFill>
              </a:rPr>
              <a:t>Level Solution Option Assessment </a:t>
            </a:r>
            <a:endParaRPr lang="en-GB" dirty="0">
              <a:solidFill>
                <a:schemeClr val="bg1">
                  <a:lumMod val="50000"/>
                </a:schemeClr>
              </a:solidFill>
            </a:endParaRPr>
          </a:p>
        </p:txBody>
      </p:sp>
    </p:spTree>
    <p:extLst>
      <p:ext uri="{BB962C8B-B14F-4D97-AF65-F5344CB8AC3E}">
        <p14:creationId xmlns:p14="http://schemas.microsoft.com/office/powerpoint/2010/main" val="887730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Change Overview</a:t>
            </a:r>
          </a:p>
        </p:txBody>
      </p:sp>
      <p:graphicFrame>
        <p:nvGraphicFramePr>
          <p:cNvPr id="4" name="Table 3"/>
          <p:cNvGraphicFramePr>
            <a:graphicFrameLocks noGrp="1"/>
          </p:cNvGraphicFramePr>
          <p:nvPr>
            <p:extLst>
              <p:ext uri="{D42A27DB-BD31-4B8C-83A1-F6EECF244321}">
                <p14:modId xmlns:p14="http://schemas.microsoft.com/office/powerpoint/2010/main" val="3239826665"/>
              </p:ext>
            </p:extLst>
          </p:nvPr>
        </p:nvGraphicFramePr>
        <p:xfrm>
          <a:off x="323528" y="843558"/>
          <a:ext cx="8345978" cy="1944216"/>
        </p:xfrm>
        <a:graphic>
          <a:graphicData uri="http://schemas.openxmlformats.org/drawingml/2006/table">
            <a:tbl>
              <a:tblPr firstRow="1" bandRow="1">
                <a:tableStyleId>{E8B1032C-EA38-4F05-BA0D-38AFFFC7BED3}</a:tableStyleId>
              </a:tblPr>
              <a:tblGrid>
                <a:gridCol w="8345978"/>
              </a:tblGrid>
              <a:tr h="373395">
                <a:tc>
                  <a:txBody>
                    <a:bodyPr/>
                    <a:lstStyle/>
                    <a:p>
                      <a:r>
                        <a:rPr lang="en-US" sz="1200" dirty="0" smtClean="0">
                          <a:solidFill>
                            <a:schemeClr val="accent1"/>
                          </a:solidFill>
                        </a:rPr>
                        <a:t>X</a:t>
                      </a:r>
                      <a:r>
                        <a:rPr lang="en-GB" sz="1200" b="1" kern="1200" dirty="0" smtClean="0">
                          <a:solidFill>
                            <a:schemeClr val="accent1"/>
                          </a:solidFill>
                          <a:latin typeface="+mn-lt"/>
                          <a:ea typeface="+mn-ea"/>
                          <a:cs typeface="+mn-cs"/>
                        </a:rPr>
                        <a:t>RN4772 - Composite Weather Variable (CWV) Improvements  </a:t>
                      </a:r>
                      <a:endParaRPr lang="en-GB" sz="1200" b="1" kern="1200" dirty="0">
                        <a:solidFill>
                          <a:schemeClr val="accent1"/>
                        </a:solidFill>
                        <a:latin typeface="+mn-lt"/>
                        <a:ea typeface="+mn-ea"/>
                        <a:cs typeface="+mn-cs"/>
                      </a:endParaRP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1570821">
                <a:tc>
                  <a:txBody>
                    <a:bodyPr/>
                    <a:lstStyle/>
                    <a:p>
                      <a:r>
                        <a:rPr lang="en-GB" sz="1050" b="0" kern="1200" baseline="0" dirty="0" smtClean="0">
                          <a:solidFill>
                            <a:schemeClr val="bg1">
                              <a:lumMod val="50000"/>
                            </a:schemeClr>
                          </a:solidFill>
                          <a:latin typeface="+mn-lt"/>
                          <a:ea typeface="+mn-ea"/>
                          <a:cs typeface="+mn-cs"/>
                        </a:rPr>
                        <a:t>According to UNC Modification 0659 , the requirement is to get the  solar radiation and precipitation values  considered as a weather variable in order to improve the accuracy of the Composite Weather Variables (CWV).  At this time forecast and actual temperature and wind speed are considered by the CWV calculation.</a:t>
                      </a:r>
                    </a:p>
                    <a:p>
                      <a:r>
                        <a:rPr lang="en-GB" sz="1050" b="0" kern="1200" baseline="0" dirty="0" smtClean="0">
                          <a:solidFill>
                            <a:schemeClr val="bg1">
                              <a:lumMod val="50000"/>
                            </a:schemeClr>
                          </a:solidFill>
                          <a:latin typeface="+mn-lt"/>
                          <a:ea typeface="+mn-ea"/>
                          <a:cs typeface="+mn-cs"/>
                        </a:rPr>
                        <a:t>By considering these additional variables it is expected that the accuracy of NDM gas nominations and allocations will improve which will have consequential benefits to the gas balancing regime managed within UK Link Gemini.</a:t>
                      </a:r>
                    </a:p>
                    <a:p>
                      <a:r>
                        <a:rPr lang="en-GB" sz="1050" b="0" kern="1200" baseline="0" dirty="0" smtClean="0">
                          <a:solidFill>
                            <a:schemeClr val="bg1">
                              <a:lumMod val="50000"/>
                            </a:schemeClr>
                          </a:solidFill>
                          <a:latin typeface="+mn-lt"/>
                          <a:ea typeface="+mn-ea"/>
                          <a:cs typeface="+mn-cs"/>
                        </a:rPr>
                        <a:t>Additional functional changes are to be considered within the scope of this Change Proposal to facilitate future developments in the Composite Weather Variables requested by DESC.</a:t>
                      </a:r>
                      <a:endParaRPr lang="en-US" sz="1050" b="0" kern="1200" baseline="0" dirty="0" smtClean="0">
                        <a:solidFill>
                          <a:schemeClr val="bg1">
                            <a:lumMod val="50000"/>
                          </a:schemeClr>
                        </a:solidFill>
                        <a:latin typeface="+mn-lt"/>
                        <a:ea typeface="+mn-ea"/>
                        <a:cs typeface="+mn-cs"/>
                      </a:endParaRP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30290598"/>
              </p:ext>
            </p:extLst>
          </p:nvPr>
        </p:nvGraphicFramePr>
        <p:xfrm>
          <a:off x="354124" y="3003799"/>
          <a:ext cx="8345978" cy="1368864"/>
        </p:xfrm>
        <a:graphic>
          <a:graphicData uri="http://schemas.openxmlformats.org/drawingml/2006/table">
            <a:tbl>
              <a:tblPr firstRow="1" bandRow="1">
                <a:tableStyleId>{E8B1032C-EA38-4F05-BA0D-38AFFFC7BED3}</a:tableStyleId>
              </a:tblPr>
              <a:tblGrid>
                <a:gridCol w="8345978"/>
              </a:tblGrid>
              <a:tr h="300395">
                <a:tc>
                  <a:txBody>
                    <a:bodyPr/>
                    <a:lstStyle/>
                    <a:p>
                      <a:pPr algn="l"/>
                      <a:r>
                        <a:rPr lang="en-GB" sz="1200" b="1" kern="1200" dirty="0" smtClean="0">
                          <a:solidFill>
                            <a:schemeClr val="accent1"/>
                          </a:solidFill>
                          <a:latin typeface="+mn-lt"/>
                          <a:ea typeface="+mn-ea"/>
                          <a:cs typeface="+mn-cs"/>
                        </a:rPr>
                        <a:t>Solution Options</a:t>
                      </a:r>
                      <a:endParaRPr lang="en-GB" sz="1200" b="1" kern="1200" dirty="0">
                        <a:solidFill>
                          <a:schemeClr val="accent1"/>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1068469">
                <a:tc>
                  <a:txBody>
                    <a:bodyPr/>
                    <a:lstStyle/>
                    <a:p>
                      <a:endParaRPr lang="en-GB" sz="1050" b="0" kern="1200" baseline="0" dirty="0">
                        <a:solidFill>
                          <a:schemeClr val="bg1">
                            <a:lumMod val="50000"/>
                          </a:schemeClr>
                        </a:solidFill>
                        <a:latin typeface="+mn-lt"/>
                        <a:ea typeface="+mn-ea"/>
                        <a:cs typeface="+mn-cs"/>
                      </a:endParaRP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graphicFrame>
        <p:nvGraphicFramePr>
          <p:cNvPr id="6" name="Diagram 5"/>
          <p:cNvGraphicFramePr/>
          <p:nvPr>
            <p:extLst>
              <p:ext uri="{D42A27DB-BD31-4B8C-83A1-F6EECF244321}">
                <p14:modId xmlns:p14="http://schemas.microsoft.com/office/powerpoint/2010/main" val="3345727826"/>
              </p:ext>
            </p:extLst>
          </p:nvPr>
        </p:nvGraphicFramePr>
        <p:xfrm>
          <a:off x="1115616" y="3363838"/>
          <a:ext cx="7416824" cy="8640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p:cNvGraphicFramePr/>
          <p:nvPr>
            <p:extLst>
              <p:ext uri="{D42A27DB-BD31-4B8C-83A1-F6EECF244321}">
                <p14:modId xmlns:p14="http://schemas.microsoft.com/office/powerpoint/2010/main" val="2801716626"/>
              </p:ext>
            </p:extLst>
          </p:nvPr>
        </p:nvGraphicFramePr>
        <p:xfrm>
          <a:off x="499410" y="2715766"/>
          <a:ext cx="544198" cy="194421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9055731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478"/>
            <a:ext cx="8229600" cy="465128"/>
          </a:xfrm>
        </p:spPr>
        <p:txBody>
          <a:bodyPr>
            <a:normAutofit/>
          </a:bodyPr>
          <a:lstStyle/>
          <a:p>
            <a:r>
              <a:rPr lang="en-US" sz="2400" dirty="0"/>
              <a:t>Option </a:t>
            </a:r>
            <a:r>
              <a:rPr lang="en-US" sz="2400" dirty="0" smtClean="0"/>
              <a:t>1 </a:t>
            </a:r>
            <a:r>
              <a:rPr lang="en-US" sz="2400" dirty="0"/>
              <a:t>- High Level Impact Assessment</a:t>
            </a:r>
            <a:endParaRPr lang="en-GB" sz="2400" dirty="0"/>
          </a:p>
        </p:txBody>
      </p:sp>
      <p:graphicFrame>
        <p:nvGraphicFramePr>
          <p:cNvPr id="8" name="Table 7"/>
          <p:cNvGraphicFramePr>
            <a:graphicFrameLocks noGrp="1"/>
          </p:cNvGraphicFramePr>
          <p:nvPr>
            <p:extLst>
              <p:ext uri="{D42A27DB-BD31-4B8C-83A1-F6EECF244321}">
                <p14:modId xmlns:p14="http://schemas.microsoft.com/office/powerpoint/2010/main" val="2026738016"/>
              </p:ext>
            </p:extLst>
          </p:nvPr>
        </p:nvGraphicFramePr>
        <p:xfrm>
          <a:off x="179512" y="627534"/>
          <a:ext cx="8640960" cy="1614638"/>
        </p:xfrm>
        <a:graphic>
          <a:graphicData uri="http://schemas.openxmlformats.org/drawingml/2006/table">
            <a:tbl>
              <a:tblPr firstRow="1" bandRow="1">
                <a:tableStyleId>{E8B1032C-EA38-4F05-BA0D-38AFFFC7BED3}</a:tableStyleId>
              </a:tblPr>
              <a:tblGrid>
                <a:gridCol w="8640960"/>
              </a:tblGrid>
              <a:tr h="2887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rgbClr val="3E5AA8"/>
                          </a:solidFill>
                          <a:latin typeface="+mn-lt"/>
                          <a:ea typeface="+mn-ea"/>
                          <a:cs typeface="+mn-cs"/>
                        </a:rPr>
                        <a:t>1 -  Add the new data items into the current file structure</a:t>
                      </a:r>
                      <a:endParaRPr lang="en-US" sz="1100" b="1" kern="1200" dirty="0" smtClean="0">
                        <a:solidFill>
                          <a:srgbClr val="3E5AA8"/>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838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1" u="sng" kern="1200" baseline="0" dirty="0" smtClean="0">
                          <a:solidFill>
                            <a:schemeClr val="bg1">
                              <a:lumMod val="50000"/>
                            </a:schemeClr>
                          </a:solidFill>
                          <a:latin typeface="Arial" panose="020B0604020202020204" pitchFamily="34" charset="0"/>
                          <a:ea typeface="+mn-ea"/>
                          <a:cs typeface="Arial" panose="020B0604020202020204" pitchFamily="34" charset="0"/>
                        </a:rPr>
                        <a:t>SAP ISU :</a:t>
                      </a:r>
                      <a:r>
                        <a:rPr lang="en-GB" sz="900" b="0" kern="1200" baseline="0" dirty="0" smtClean="0">
                          <a:solidFill>
                            <a:schemeClr val="bg1">
                              <a:lumMod val="50000"/>
                            </a:schemeClr>
                          </a:solidFill>
                          <a:latin typeface="Arial" panose="020B0604020202020204" pitchFamily="34" charset="0"/>
                          <a:ea typeface="+mn-ea"/>
                          <a:cs typeface="Arial" panose="020B0604020202020204" pitchFamily="34" charset="0"/>
                        </a:rPr>
                        <a:t> The AWV and FWV file formats will be modified to include values for solar radiation and precipitation for pre-defined hour. S06 file will be modified to include new weather parameters which is being shared by Demand Estimation team. This will impact to the batch uploading AWV and FWV files that are used in the process of CWV calculations. It will result in modification of table structure in ISU and downstream calculations. Currently the weightages are been stored in the ISU for the 2 parameters i.e. temperature and wind speed.  Changes will be made to have the weightage for the new parameters as well and also and a way to be able to amend  those values as on required. So a newly interface file was been introduced for the same which will be received from the Demand Estimation Team.</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1" u="sng" kern="1200" baseline="0" dirty="0" smtClean="0">
                          <a:solidFill>
                            <a:schemeClr val="bg1">
                              <a:lumMod val="50000"/>
                            </a:schemeClr>
                          </a:solidFill>
                          <a:latin typeface="Arial" panose="020B0604020202020204" pitchFamily="34" charset="0"/>
                          <a:ea typeface="+mn-ea"/>
                          <a:cs typeface="Arial" panose="020B0604020202020204" pitchFamily="34" charset="0"/>
                        </a:rPr>
                        <a:t>SAP PO </a:t>
                      </a:r>
                      <a:r>
                        <a:rPr lang="en-GB" sz="900" b="1" kern="1200" baseline="0" dirty="0" smtClean="0">
                          <a:solidFill>
                            <a:schemeClr val="bg1">
                              <a:lumMod val="50000"/>
                            </a:schemeClr>
                          </a:solidFill>
                          <a:latin typeface="Arial" panose="020B0604020202020204" pitchFamily="34" charset="0"/>
                          <a:ea typeface="+mn-ea"/>
                          <a:cs typeface="Arial" panose="020B0604020202020204" pitchFamily="34" charset="0"/>
                        </a:rPr>
                        <a:t>:</a:t>
                      </a:r>
                      <a:r>
                        <a:rPr lang="en-GB" sz="900" b="0" kern="1200" baseline="0" dirty="0" smtClean="0">
                          <a:solidFill>
                            <a:schemeClr val="bg1">
                              <a:lumMod val="50000"/>
                            </a:schemeClr>
                          </a:solidFill>
                          <a:latin typeface="Arial" panose="020B0604020202020204" pitchFamily="34" charset="0"/>
                          <a:ea typeface="+mn-ea"/>
                          <a:cs typeface="Arial" panose="020B0604020202020204" pitchFamily="34" charset="0"/>
                        </a:rPr>
                        <a:t>  Modifications will be required for AWV and FWV files to include new validations. Also configuration will be built for the newly introduced file containing the weightage for the parameters.</a:t>
                      </a:r>
                    </a:p>
                    <a:p>
                      <a:r>
                        <a:rPr lang="en-GB" sz="900" b="1" u="sng" kern="1200" baseline="0" dirty="0" smtClean="0">
                          <a:solidFill>
                            <a:schemeClr val="bg1">
                              <a:lumMod val="50000"/>
                            </a:schemeClr>
                          </a:solidFill>
                          <a:latin typeface="Arial" panose="020B0604020202020204" pitchFamily="34" charset="0"/>
                          <a:ea typeface="+mn-ea"/>
                          <a:cs typeface="Arial" panose="020B0604020202020204" pitchFamily="34" charset="0"/>
                        </a:rPr>
                        <a:t>SAP BW :</a:t>
                      </a:r>
                      <a:r>
                        <a:rPr lang="en-GB" sz="900" b="0" kern="1200" baseline="0" dirty="0" smtClean="0">
                          <a:solidFill>
                            <a:schemeClr val="bg1">
                              <a:lumMod val="50000"/>
                            </a:schemeClr>
                          </a:solidFill>
                          <a:latin typeface="Arial" panose="020B0604020202020204" pitchFamily="34" charset="0"/>
                          <a:ea typeface="+mn-ea"/>
                          <a:cs typeface="Arial" panose="020B0604020202020204" pitchFamily="34" charset="0"/>
                        </a:rPr>
                        <a:t> Modification will be required for the extraction job in order to perform table restructure to include new parameters. Downstream BW changes and BW reporting changes/ new reports will be built.</a:t>
                      </a:r>
                      <a:endParaRPr lang="en-GB" sz="1000" b="0" kern="1200" baseline="0" dirty="0" smtClean="0">
                        <a:solidFill>
                          <a:schemeClr val="bg1">
                            <a:lumMod val="50000"/>
                          </a:schemeClr>
                        </a:solidFill>
                        <a:latin typeface="Arial" panose="020B0604020202020204" pitchFamily="34" charset="0"/>
                        <a:ea typeface="+mn-ea"/>
                        <a:cs typeface="Arial" panose="020B0604020202020204" pitchFamily="34" charset="0"/>
                      </a:endParaRP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250421017"/>
              </p:ext>
            </p:extLst>
          </p:nvPr>
        </p:nvGraphicFramePr>
        <p:xfrm>
          <a:off x="335533" y="2277801"/>
          <a:ext cx="5420907" cy="1950133"/>
        </p:xfrm>
        <a:graphic>
          <a:graphicData uri="http://schemas.openxmlformats.org/drawingml/2006/table">
            <a:tbl>
              <a:tblPr firstRow="1" bandRow="1">
                <a:tableStyleId>{E8B1032C-EA38-4F05-BA0D-38AFFFC7BED3}</a:tableStyleId>
              </a:tblPr>
              <a:tblGrid>
                <a:gridCol w="5420907"/>
              </a:tblGrid>
              <a:tr h="268403">
                <a:tc>
                  <a:txBody>
                    <a:bodyPr/>
                    <a:lstStyle/>
                    <a:p>
                      <a:pPr algn="l"/>
                      <a:r>
                        <a:rPr lang="en-GB" sz="1200" dirty="0" smtClean="0">
                          <a:solidFill>
                            <a:srgbClr val="3E5AA8"/>
                          </a:solidFill>
                        </a:rPr>
                        <a:t>Impacted Systems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1675813">
                <a:tc>
                  <a:txBody>
                    <a:bodyPr/>
                    <a:lstStyle/>
                    <a:p>
                      <a:pPr marL="285750" indent="-285750">
                        <a:buFont typeface="Arial" panose="020B0604020202020204" pitchFamily="34" charset="0"/>
                        <a:buChar char="•"/>
                      </a:pPr>
                      <a:endParaRPr lang="en-GB" sz="1600" b="0" dirty="0" smtClean="0">
                        <a:latin typeface="Arial" panose="020B0604020202020204" pitchFamily="34" charset="0"/>
                        <a:cs typeface="Arial" panose="020B0604020202020204" pitchFamily="34" charset="0"/>
                      </a:endParaRP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400835949"/>
              </p:ext>
            </p:extLst>
          </p:nvPr>
        </p:nvGraphicFramePr>
        <p:xfrm>
          <a:off x="5940152" y="2202035"/>
          <a:ext cx="2736304" cy="1900300"/>
        </p:xfrm>
        <a:graphic>
          <a:graphicData uri="http://schemas.openxmlformats.org/drawingml/2006/table">
            <a:tbl>
              <a:tblPr firstRow="1" bandRow="1">
                <a:tableStyleId>{E8B1032C-EA38-4F05-BA0D-38AFFFC7BED3}</a:tableStyleId>
              </a:tblPr>
              <a:tblGrid>
                <a:gridCol w="2736304"/>
              </a:tblGrid>
              <a:tr h="240663">
                <a:tc>
                  <a:txBody>
                    <a:bodyPr/>
                    <a:lstStyle/>
                    <a:p>
                      <a:pPr algn="l"/>
                      <a:r>
                        <a:rPr lang="en-GB" sz="1100" dirty="0" smtClean="0">
                          <a:solidFill>
                            <a:srgbClr val="3E5AA8"/>
                          </a:solidFill>
                        </a:rPr>
                        <a:t>Assumptions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1641220">
                <a:tc>
                  <a:txBody>
                    <a:bodyPr/>
                    <a:lstStyle/>
                    <a:p>
                      <a:pPr marL="285750" indent="-285750">
                        <a:buFont typeface="Arial" panose="020B0604020202020204" pitchFamily="34" charset="0"/>
                        <a:buChar char="•"/>
                      </a:pPr>
                      <a:r>
                        <a:rPr lang="en-GB" sz="1000" kern="1200" baseline="0" dirty="0" smtClean="0">
                          <a:solidFill>
                            <a:schemeClr val="bg1">
                              <a:lumMod val="50000"/>
                            </a:schemeClr>
                          </a:solidFill>
                          <a:latin typeface="+mn-lt"/>
                          <a:ea typeface="+mn-ea"/>
                          <a:cs typeface="+mn-cs"/>
                        </a:rPr>
                        <a:t>No impacts to Gemini as AIA and CWF files remained unaffected. </a:t>
                      </a:r>
                    </a:p>
                    <a:p>
                      <a:pPr marL="285750" indent="-285750">
                        <a:buFont typeface="Arial" panose="020B0604020202020204" pitchFamily="34" charset="0"/>
                        <a:buChar char="•"/>
                      </a:pPr>
                      <a:r>
                        <a:rPr lang="en-GB" sz="1000" kern="1200" baseline="0" dirty="0" smtClean="0">
                          <a:solidFill>
                            <a:schemeClr val="bg1">
                              <a:lumMod val="50000"/>
                            </a:schemeClr>
                          </a:solidFill>
                          <a:latin typeface="+mn-lt"/>
                          <a:ea typeface="+mn-ea"/>
                          <a:cs typeface="+mn-cs"/>
                        </a:rPr>
                        <a:t>Impacts to external systems like MIPI are out of scope</a:t>
                      </a:r>
                    </a:p>
                    <a:p>
                      <a:pPr marL="285750" indent="-285750">
                        <a:buFont typeface="Arial" panose="020B0604020202020204" pitchFamily="34" charset="0"/>
                        <a:buChar char="•"/>
                      </a:pPr>
                      <a:r>
                        <a:rPr lang="en-GB" sz="1000" kern="1200" baseline="0" dirty="0" smtClean="0">
                          <a:solidFill>
                            <a:schemeClr val="bg1">
                              <a:lumMod val="50000"/>
                            </a:schemeClr>
                          </a:solidFill>
                          <a:latin typeface="+mn-lt"/>
                          <a:ea typeface="+mn-ea"/>
                          <a:cs typeface="+mn-cs"/>
                        </a:rPr>
                        <a:t>No frequency changes for the interfaces</a:t>
                      </a:r>
                    </a:p>
                    <a:p>
                      <a:pPr marL="285750" indent="-285750">
                        <a:buFont typeface="Arial" panose="020B0604020202020204" pitchFamily="34" charset="0"/>
                        <a:buChar char="•"/>
                      </a:pPr>
                      <a:r>
                        <a:rPr lang="en-GB" sz="1000" kern="1200" baseline="0" dirty="0" smtClean="0">
                          <a:solidFill>
                            <a:schemeClr val="bg1">
                              <a:lumMod val="50000"/>
                            </a:schemeClr>
                          </a:solidFill>
                          <a:latin typeface="+mn-lt"/>
                          <a:ea typeface="+mn-ea"/>
                          <a:cs typeface="+mn-cs"/>
                        </a:rPr>
                        <a:t>No market trials is needed</a:t>
                      </a:r>
                    </a:p>
                    <a:p>
                      <a:pPr marL="285750" indent="-285750">
                        <a:buFont typeface="Arial" panose="020B0604020202020204" pitchFamily="34" charset="0"/>
                        <a:buChar char="•"/>
                      </a:pPr>
                      <a:r>
                        <a:rPr lang="en-GB" sz="1000" kern="1200" baseline="0" dirty="0" smtClean="0">
                          <a:solidFill>
                            <a:schemeClr val="bg1">
                              <a:lumMod val="50000"/>
                            </a:schemeClr>
                          </a:solidFill>
                          <a:latin typeface="+mn-lt"/>
                          <a:ea typeface="+mn-ea"/>
                          <a:cs typeface="+mn-cs"/>
                        </a:rPr>
                        <a:t>Integration Testing in Gemini has only been considered</a:t>
                      </a:r>
                    </a:p>
                    <a:p>
                      <a:pPr marL="285750" indent="-285750">
                        <a:buFont typeface="Arial" panose="020B0604020202020204" pitchFamily="34" charset="0"/>
                        <a:buChar char="•"/>
                      </a:pPr>
                      <a:r>
                        <a:rPr lang="en-GB" sz="1000" kern="1200" baseline="0" dirty="0" smtClean="0">
                          <a:solidFill>
                            <a:schemeClr val="bg1">
                              <a:lumMod val="50000"/>
                            </a:schemeClr>
                          </a:solidFill>
                          <a:latin typeface="+mn-lt"/>
                          <a:ea typeface="+mn-ea"/>
                          <a:cs typeface="+mn-cs"/>
                        </a:rPr>
                        <a:t>End to End process testing in Gemini is out of scope.</a:t>
                      </a: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777089312"/>
              </p:ext>
            </p:extLst>
          </p:nvPr>
        </p:nvGraphicFramePr>
        <p:xfrm>
          <a:off x="323528" y="4299943"/>
          <a:ext cx="8345980" cy="701040"/>
        </p:xfrm>
        <a:graphic>
          <a:graphicData uri="http://schemas.openxmlformats.org/drawingml/2006/table">
            <a:tbl>
              <a:tblPr firstRow="1" bandRow="1">
                <a:tableStyleId>{E8B1032C-EA38-4F05-BA0D-38AFFFC7BED3}</a:tableStyleId>
              </a:tblPr>
              <a:tblGrid>
                <a:gridCol w="2086495"/>
                <a:gridCol w="2086495"/>
                <a:gridCol w="2086495"/>
                <a:gridCol w="2086495"/>
              </a:tblGrid>
              <a:tr h="215709">
                <a:tc>
                  <a:txBody>
                    <a:bodyPr/>
                    <a:lstStyle/>
                    <a:p>
                      <a:pPr algn="ctr"/>
                      <a:r>
                        <a:rPr lang="en-GB" sz="1200" dirty="0" smtClean="0">
                          <a:solidFill>
                            <a:srgbClr val="3E5AA8"/>
                          </a:solidFill>
                        </a:rPr>
                        <a:t>Effort Type</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Overall Impact</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Release Type</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High Level</a:t>
                      </a:r>
                      <a:r>
                        <a:rPr lang="en-GB" sz="1200" baseline="0" dirty="0" smtClean="0">
                          <a:solidFill>
                            <a:srgbClr val="3E5AA8"/>
                          </a:solidFill>
                        </a:rPr>
                        <a:t> Cost Estimate</a:t>
                      </a:r>
                      <a:endParaRPr lang="en-GB" sz="1200" dirty="0" smtClean="0">
                        <a:solidFill>
                          <a:srgbClr val="3E5AA8"/>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144173">
                <a:tc>
                  <a:txBody>
                    <a:bodyPr/>
                    <a:lstStyle/>
                    <a:p>
                      <a:pPr marL="0" indent="0" algn="ctr">
                        <a:buFont typeface="Arial" panose="020B0604020202020204" pitchFamily="34" charset="0"/>
                        <a:buNone/>
                      </a:pPr>
                      <a:r>
                        <a:rPr lang="en-GB" sz="800" b="0" dirty="0" smtClean="0">
                          <a:solidFill>
                            <a:schemeClr val="bg1">
                              <a:lumMod val="50000"/>
                            </a:schemeClr>
                          </a:solidFill>
                          <a:latin typeface="Arial" panose="020B0604020202020204" pitchFamily="34" charset="0"/>
                          <a:cs typeface="Arial" panose="020B0604020202020204" pitchFamily="34" charset="0"/>
                        </a:rPr>
                        <a:t>SI cost</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GB" sz="800" b="0" dirty="0" smtClean="0">
                          <a:solidFill>
                            <a:schemeClr val="bg1">
                              <a:lumMod val="50000"/>
                            </a:schemeClr>
                          </a:solidFill>
                          <a:latin typeface="Arial" panose="020B0604020202020204" pitchFamily="34" charset="0"/>
                          <a:cs typeface="Arial" panose="020B0604020202020204" pitchFamily="34" charset="0"/>
                        </a:rPr>
                        <a:t>Medium</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GB" sz="800" b="0" baseline="0" dirty="0" smtClean="0">
                          <a:solidFill>
                            <a:schemeClr val="bg1">
                              <a:lumMod val="50000"/>
                            </a:schemeClr>
                          </a:solidFill>
                          <a:latin typeface="Arial" panose="020B0604020202020204" pitchFamily="34" charset="0"/>
                          <a:cs typeface="Arial" panose="020B0604020202020204" pitchFamily="34" charset="0"/>
                        </a:rPr>
                        <a:t>Major</a:t>
                      </a:r>
                      <a:endParaRPr lang="en-GB" sz="800" b="0" dirty="0" smtClean="0">
                        <a:solidFill>
                          <a:schemeClr val="bg1">
                            <a:lumMod val="50000"/>
                          </a:schemeClr>
                        </a:solidFill>
                        <a:latin typeface="Arial" panose="020B0604020202020204" pitchFamily="34" charset="0"/>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GB" sz="800" b="0" dirty="0" smtClean="0">
                          <a:solidFill>
                            <a:schemeClr val="bg1">
                              <a:lumMod val="50000"/>
                            </a:schemeClr>
                          </a:solidFill>
                          <a:latin typeface="Arial" panose="020B0604020202020204" pitchFamily="34" charset="0"/>
                          <a:cs typeface="Arial" panose="020B0604020202020204" pitchFamily="34" charset="0"/>
                        </a:rPr>
                        <a:t>TBC</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r h="144173">
                <a:tc>
                  <a:txBody>
                    <a:bodyPr/>
                    <a:lstStyle/>
                    <a:p>
                      <a:pPr marL="0" indent="0" algn="ctr">
                        <a:buFont typeface="Arial" panose="020B0604020202020204" pitchFamily="34" charset="0"/>
                        <a:buNone/>
                      </a:pPr>
                      <a:r>
                        <a:rPr lang="en-GB" sz="800" b="0" dirty="0" smtClean="0">
                          <a:solidFill>
                            <a:schemeClr val="bg1">
                              <a:lumMod val="50000"/>
                            </a:schemeClr>
                          </a:solidFill>
                          <a:latin typeface="Arial" panose="020B0604020202020204" pitchFamily="34" charset="0"/>
                          <a:cs typeface="Arial" panose="020B0604020202020204" pitchFamily="34" charset="0"/>
                        </a:rPr>
                        <a:t>Weather</a:t>
                      </a:r>
                      <a:r>
                        <a:rPr lang="en-GB" sz="800" b="0" baseline="0" dirty="0" smtClean="0">
                          <a:solidFill>
                            <a:schemeClr val="bg1">
                              <a:lumMod val="50000"/>
                            </a:schemeClr>
                          </a:solidFill>
                          <a:latin typeface="Arial" panose="020B0604020202020204" pitchFamily="34" charset="0"/>
                          <a:cs typeface="Arial" panose="020B0604020202020204" pitchFamily="34" charset="0"/>
                        </a:rPr>
                        <a:t> Variable Purchase</a:t>
                      </a:r>
                      <a:endParaRPr lang="en-GB" sz="800" b="0" dirty="0" smtClean="0">
                        <a:solidFill>
                          <a:schemeClr val="bg1">
                            <a:lumMod val="50000"/>
                          </a:schemeClr>
                        </a:solidFill>
                        <a:latin typeface="Arial" panose="020B0604020202020204" pitchFamily="34" charset="0"/>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GB" sz="800" b="0" dirty="0" smtClean="0">
                          <a:solidFill>
                            <a:schemeClr val="bg1">
                              <a:lumMod val="50000"/>
                            </a:schemeClr>
                          </a:solidFill>
                          <a:latin typeface="Arial" panose="020B0604020202020204" pitchFamily="34" charset="0"/>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GB" sz="800" b="0" dirty="0" smtClean="0">
                          <a:solidFill>
                            <a:schemeClr val="bg1">
                              <a:lumMod val="50000"/>
                            </a:schemeClr>
                          </a:solidFill>
                          <a:latin typeface="Arial" panose="020B0604020202020204" pitchFamily="34" charset="0"/>
                          <a:cs typeface="Arial" panose="020B0604020202020204" pitchFamily="34" charset="0"/>
                        </a:rPr>
                        <a:t>N/A</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GB" sz="800" b="0" dirty="0" smtClean="0">
                          <a:solidFill>
                            <a:schemeClr val="bg1">
                              <a:lumMod val="50000"/>
                            </a:schemeClr>
                          </a:solidFill>
                          <a:latin typeface="Arial" panose="020B0604020202020204" pitchFamily="34" charset="0"/>
                          <a:cs typeface="Arial" panose="020B0604020202020204" pitchFamily="34" charset="0"/>
                        </a:rPr>
                        <a:t>TBC</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sp>
        <p:nvSpPr>
          <p:cNvPr id="12" name="Rectangle 11">
            <a:extLst>
              <a:ext uri="{FF2B5EF4-FFF2-40B4-BE49-F238E27FC236}">
                <a16:creationId xmlns:a16="http://schemas.microsoft.com/office/drawing/2014/main" xmlns="" id="{A181D1D2-942F-43B0-9372-71DE2B5DD4D2}"/>
              </a:ext>
            </a:extLst>
          </p:cNvPr>
          <p:cNvSpPr/>
          <p:nvPr/>
        </p:nvSpPr>
        <p:spPr>
          <a:xfrm>
            <a:off x="755576" y="3137722"/>
            <a:ext cx="864096" cy="360000"/>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a:solidFill>
                  <a:srgbClr val="3E5AA8"/>
                </a:solidFill>
              </a:rPr>
              <a:t>Marketflow</a:t>
            </a:r>
          </a:p>
        </p:txBody>
      </p:sp>
      <p:sp>
        <p:nvSpPr>
          <p:cNvPr id="13" name="Rectangle 12">
            <a:extLst>
              <a:ext uri="{FF2B5EF4-FFF2-40B4-BE49-F238E27FC236}">
                <a16:creationId xmlns:a16="http://schemas.microsoft.com/office/drawing/2014/main" xmlns="" id="{A181D1D2-942F-43B0-9372-71DE2B5DD4D2}"/>
              </a:ext>
            </a:extLst>
          </p:cNvPr>
          <p:cNvSpPr/>
          <p:nvPr/>
        </p:nvSpPr>
        <p:spPr>
          <a:xfrm>
            <a:off x="2051816" y="3137171"/>
            <a:ext cx="864000" cy="360000"/>
          </a:xfrm>
          <a:prstGeom prst="rect">
            <a:avLst/>
          </a:prstGeom>
          <a:solidFill>
            <a:srgbClr val="FCBC55"/>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800" i="1" u="sng" dirty="0">
                <a:solidFill>
                  <a:srgbClr val="3E5AA8"/>
                </a:solidFill>
              </a:rPr>
              <a:t>SAP PO</a:t>
            </a:r>
          </a:p>
        </p:txBody>
      </p:sp>
      <p:sp>
        <p:nvSpPr>
          <p:cNvPr id="14" name="Rectangle 13">
            <a:extLst>
              <a:ext uri="{FF2B5EF4-FFF2-40B4-BE49-F238E27FC236}">
                <a16:creationId xmlns:a16="http://schemas.microsoft.com/office/drawing/2014/main" xmlns="" id="{A181D1D2-942F-43B0-9372-71DE2B5DD4D2}"/>
              </a:ext>
            </a:extLst>
          </p:cNvPr>
          <p:cNvSpPr/>
          <p:nvPr/>
        </p:nvSpPr>
        <p:spPr>
          <a:xfrm>
            <a:off x="3347960" y="3137171"/>
            <a:ext cx="864000" cy="360000"/>
          </a:xfrm>
          <a:prstGeom prst="rect">
            <a:avLst/>
          </a:prstGeom>
          <a:solidFill>
            <a:srgbClr val="FCBC55"/>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800" i="1" u="sng" dirty="0">
                <a:solidFill>
                  <a:srgbClr val="3E5AA8"/>
                </a:solidFill>
              </a:rPr>
              <a:t>SAP ISU</a:t>
            </a:r>
          </a:p>
        </p:txBody>
      </p:sp>
      <p:sp>
        <p:nvSpPr>
          <p:cNvPr id="15" name="Rectangle 14">
            <a:extLst>
              <a:ext uri="{FF2B5EF4-FFF2-40B4-BE49-F238E27FC236}">
                <a16:creationId xmlns:a16="http://schemas.microsoft.com/office/drawing/2014/main" xmlns="" id="{A181D1D2-942F-43B0-9372-71DE2B5DD4D2}"/>
              </a:ext>
            </a:extLst>
          </p:cNvPr>
          <p:cNvSpPr/>
          <p:nvPr/>
        </p:nvSpPr>
        <p:spPr>
          <a:xfrm>
            <a:off x="3360181" y="2571790"/>
            <a:ext cx="864000" cy="360000"/>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smtClean="0">
                <a:solidFill>
                  <a:srgbClr val="3E5AA8"/>
                </a:solidFill>
              </a:rPr>
              <a:t>Gemini</a:t>
            </a:r>
            <a:endParaRPr lang="en-GB" sz="1050" dirty="0">
              <a:solidFill>
                <a:srgbClr val="3E5AA8"/>
              </a:solidFill>
            </a:endParaRPr>
          </a:p>
        </p:txBody>
      </p:sp>
      <p:sp>
        <p:nvSpPr>
          <p:cNvPr id="16" name="Rectangle 15">
            <a:extLst>
              <a:ext uri="{FF2B5EF4-FFF2-40B4-BE49-F238E27FC236}">
                <a16:creationId xmlns:a16="http://schemas.microsoft.com/office/drawing/2014/main" xmlns="" id="{A181D1D2-942F-43B0-9372-71DE2B5DD4D2}"/>
              </a:ext>
            </a:extLst>
          </p:cNvPr>
          <p:cNvSpPr/>
          <p:nvPr/>
        </p:nvSpPr>
        <p:spPr>
          <a:xfrm>
            <a:off x="3360181" y="3795926"/>
            <a:ext cx="864000" cy="360000"/>
          </a:xfrm>
          <a:prstGeom prst="rect">
            <a:avLst/>
          </a:prstGeom>
          <a:solidFill>
            <a:srgbClr val="FCBC55"/>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800" i="1" u="sng" dirty="0">
                <a:solidFill>
                  <a:srgbClr val="3E5AA8"/>
                </a:solidFill>
              </a:rPr>
              <a:t>SAP BW</a:t>
            </a:r>
          </a:p>
        </p:txBody>
      </p:sp>
      <p:sp>
        <p:nvSpPr>
          <p:cNvPr id="17" name="Rectangle 16">
            <a:extLst>
              <a:ext uri="{FF2B5EF4-FFF2-40B4-BE49-F238E27FC236}">
                <a16:creationId xmlns:a16="http://schemas.microsoft.com/office/drawing/2014/main" xmlns="" id="{A181D1D2-942F-43B0-9372-71DE2B5DD4D2}"/>
              </a:ext>
            </a:extLst>
          </p:cNvPr>
          <p:cNvSpPr/>
          <p:nvPr/>
        </p:nvSpPr>
        <p:spPr>
          <a:xfrm>
            <a:off x="4644104" y="3137722"/>
            <a:ext cx="864000" cy="360000"/>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smtClean="0">
                <a:solidFill>
                  <a:srgbClr val="3E5AA8"/>
                </a:solidFill>
              </a:rPr>
              <a:t>CMS</a:t>
            </a:r>
            <a:endParaRPr lang="en-GB" sz="1050" dirty="0">
              <a:solidFill>
                <a:srgbClr val="3E5AA8"/>
              </a:solidFill>
            </a:endParaRPr>
          </a:p>
        </p:txBody>
      </p:sp>
      <p:sp>
        <p:nvSpPr>
          <p:cNvPr id="18" name="Rectangle 17">
            <a:extLst>
              <a:ext uri="{FF2B5EF4-FFF2-40B4-BE49-F238E27FC236}">
                <a16:creationId xmlns:a16="http://schemas.microsoft.com/office/drawing/2014/main" xmlns="" id="{A181D1D2-942F-43B0-9372-71DE2B5DD4D2}"/>
              </a:ext>
            </a:extLst>
          </p:cNvPr>
          <p:cNvSpPr/>
          <p:nvPr/>
        </p:nvSpPr>
        <p:spPr>
          <a:xfrm>
            <a:off x="4644104" y="3795926"/>
            <a:ext cx="864000" cy="360000"/>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a:solidFill>
                  <a:srgbClr val="3E5AA8"/>
                </a:solidFill>
              </a:rPr>
              <a:t>DES</a:t>
            </a:r>
          </a:p>
        </p:txBody>
      </p:sp>
      <p:grpSp>
        <p:nvGrpSpPr>
          <p:cNvPr id="19" name="Group 18"/>
          <p:cNvGrpSpPr/>
          <p:nvPr/>
        </p:nvGrpSpPr>
        <p:grpSpPr>
          <a:xfrm>
            <a:off x="1655676" y="3252367"/>
            <a:ext cx="360040" cy="152400"/>
            <a:chOff x="4788024" y="3789241"/>
            <a:chExt cx="360040" cy="152400"/>
          </a:xfrm>
        </p:grpSpPr>
        <p:cxnSp>
          <p:nvCxnSpPr>
            <p:cNvPr id="20" name="Straight Arrow Connector 19"/>
            <p:cNvCxnSpPr/>
            <p:nvPr/>
          </p:nvCxnSpPr>
          <p:spPr bwMode="auto">
            <a:xfrm>
              <a:off x="4788024" y="3789241"/>
              <a:ext cx="360040"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Arrow Connector 20"/>
            <p:cNvCxnSpPr/>
            <p:nvPr/>
          </p:nvCxnSpPr>
          <p:spPr bwMode="auto">
            <a:xfrm>
              <a:off x="4788024" y="3941641"/>
              <a:ext cx="360040" cy="0"/>
            </a:xfrm>
            <a:prstGeom prst="straightConnector1">
              <a:avLst/>
            </a:prstGeom>
            <a:solidFill>
              <a:schemeClr val="accent1">
                <a:alpha val="50000"/>
              </a:schemeClr>
            </a:solidFill>
            <a:ln w="12700" cap="flat" cmpd="sng" algn="ctr">
              <a:solidFill>
                <a:srgbClr val="D75733"/>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2" name="Group 21"/>
          <p:cNvGrpSpPr/>
          <p:nvPr/>
        </p:nvGrpSpPr>
        <p:grpSpPr>
          <a:xfrm>
            <a:off x="2952982" y="3252918"/>
            <a:ext cx="360040" cy="152400"/>
            <a:chOff x="4788024" y="3789241"/>
            <a:chExt cx="360040" cy="152400"/>
          </a:xfrm>
        </p:grpSpPr>
        <p:cxnSp>
          <p:nvCxnSpPr>
            <p:cNvPr id="23" name="Straight Arrow Connector 22"/>
            <p:cNvCxnSpPr/>
            <p:nvPr/>
          </p:nvCxnSpPr>
          <p:spPr bwMode="auto">
            <a:xfrm>
              <a:off x="4788024" y="3789241"/>
              <a:ext cx="360040"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Arrow Connector 23"/>
            <p:cNvCxnSpPr/>
            <p:nvPr/>
          </p:nvCxnSpPr>
          <p:spPr bwMode="auto">
            <a:xfrm>
              <a:off x="4788024" y="3941641"/>
              <a:ext cx="360040" cy="0"/>
            </a:xfrm>
            <a:prstGeom prst="straightConnector1">
              <a:avLst/>
            </a:prstGeom>
            <a:solidFill>
              <a:schemeClr val="accent1">
                <a:alpha val="50000"/>
              </a:schemeClr>
            </a:solidFill>
            <a:ln w="12700" cap="flat" cmpd="sng" algn="ctr">
              <a:solidFill>
                <a:srgbClr val="D75733"/>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5" name="Group 24"/>
          <p:cNvGrpSpPr/>
          <p:nvPr/>
        </p:nvGrpSpPr>
        <p:grpSpPr>
          <a:xfrm>
            <a:off x="4255182" y="3252918"/>
            <a:ext cx="360040" cy="152400"/>
            <a:chOff x="4788024" y="3789241"/>
            <a:chExt cx="360040" cy="152400"/>
          </a:xfrm>
        </p:grpSpPr>
        <p:cxnSp>
          <p:nvCxnSpPr>
            <p:cNvPr id="26" name="Straight Arrow Connector 25"/>
            <p:cNvCxnSpPr/>
            <p:nvPr/>
          </p:nvCxnSpPr>
          <p:spPr bwMode="auto">
            <a:xfrm>
              <a:off x="4788024" y="3789241"/>
              <a:ext cx="360040"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Arrow Connector 26"/>
            <p:cNvCxnSpPr/>
            <p:nvPr/>
          </p:nvCxnSpPr>
          <p:spPr bwMode="auto">
            <a:xfrm>
              <a:off x="4788024" y="3941641"/>
              <a:ext cx="360040" cy="0"/>
            </a:xfrm>
            <a:prstGeom prst="straightConnector1">
              <a:avLst/>
            </a:prstGeom>
            <a:solidFill>
              <a:schemeClr val="accent1">
                <a:alpha val="50000"/>
              </a:schemeClr>
            </a:solidFill>
            <a:ln w="12700" cap="flat" cmpd="sng" algn="ctr">
              <a:solidFill>
                <a:srgbClr val="D75733"/>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8" name="Straight Arrow Connector 27"/>
          <p:cNvCxnSpPr/>
          <p:nvPr/>
        </p:nvCxnSpPr>
        <p:spPr bwMode="auto">
          <a:xfrm>
            <a:off x="4255182" y="3987322"/>
            <a:ext cx="360040" cy="0"/>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p:cNvCxnSpPr/>
          <p:nvPr/>
        </p:nvCxnSpPr>
        <p:spPr bwMode="auto">
          <a:xfrm>
            <a:off x="3792181" y="3507854"/>
            <a:ext cx="0" cy="242357"/>
          </a:xfrm>
          <a:prstGeom prst="straightConnector1">
            <a:avLst/>
          </a:prstGeom>
          <a:solidFill>
            <a:schemeClr val="accent1">
              <a:alpha val="50000"/>
            </a:schemeClr>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Straight Arrow Connector 29"/>
          <p:cNvCxnSpPr/>
          <p:nvPr/>
        </p:nvCxnSpPr>
        <p:spPr bwMode="auto">
          <a:xfrm>
            <a:off x="3779960" y="2905457"/>
            <a:ext cx="0" cy="242357"/>
          </a:xfrm>
          <a:prstGeom prst="straightConnector1">
            <a:avLst/>
          </a:prstGeom>
          <a:solidFill>
            <a:schemeClr val="accent1">
              <a:alpha val="50000"/>
            </a:schemeClr>
          </a:solidFill>
          <a:ln w="12700" cap="flat" cmpd="sng" algn="ctr">
            <a:solidFill>
              <a:schemeClr val="tx1"/>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Rectangle 30">
            <a:extLst>
              <a:ext uri="{FF2B5EF4-FFF2-40B4-BE49-F238E27FC236}">
                <a16:creationId xmlns:a16="http://schemas.microsoft.com/office/drawing/2014/main" xmlns="" id="{A181D1D2-942F-43B0-9372-71DE2B5DD4D2}"/>
              </a:ext>
            </a:extLst>
          </p:cNvPr>
          <p:cNvSpPr/>
          <p:nvPr/>
        </p:nvSpPr>
        <p:spPr>
          <a:xfrm>
            <a:off x="2051816" y="3787761"/>
            <a:ext cx="864000" cy="360000"/>
          </a:xfrm>
          <a:prstGeom prst="rect">
            <a:avLst/>
          </a:prstGeom>
          <a:solidFill>
            <a:srgbClr val="B1D6E8"/>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050" dirty="0" smtClean="0">
                <a:solidFill>
                  <a:srgbClr val="3E5AA8"/>
                </a:solidFill>
              </a:rPr>
              <a:t>API</a:t>
            </a:r>
            <a:endParaRPr lang="en-GB" sz="1050" dirty="0">
              <a:solidFill>
                <a:srgbClr val="3E5AA8"/>
              </a:solidFill>
            </a:endParaRPr>
          </a:p>
        </p:txBody>
      </p:sp>
      <p:cxnSp>
        <p:nvCxnSpPr>
          <p:cNvPr id="32" name="Straight Arrow Connector 31"/>
          <p:cNvCxnSpPr/>
          <p:nvPr/>
        </p:nvCxnSpPr>
        <p:spPr bwMode="auto">
          <a:xfrm>
            <a:off x="2952982" y="3979157"/>
            <a:ext cx="360040" cy="0"/>
          </a:xfrm>
          <a:prstGeom prst="straightConnector1">
            <a:avLst/>
          </a:prstGeom>
          <a:solidFill>
            <a:schemeClr val="accent1">
              <a:alpha val="50000"/>
            </a:schemeClr>
          </a:solidFill>
          <a:ln w="12700" cap="flat" cmpd="sng" algn="ctr">
            <a:solidFill>
              <a:schemeClr val="tx1"/>
            </a:solidFill>
            <a:prstDash val="solid"/>
            <a:round/>
            <a:headEnd type="triangl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Rectangle 32">
            <a:extLst>
              <a:ext uri="{FF2B5EF4-FFF2-40B4-BE49-F238E27FC236}">
                <a16:creationId xmlns="" xmlns:a16="http://schemas.microsoft.com/office/drawing/2014/main" id="{A181D1D2-942F-43B0-9372-71DE2B5DD4D2}"/>
              </a:ext>
            </a:extLst>
          </p:cNvPr>
          <p:cNvSpPr/>
          <p:nvPr/>
        </p:nvSpPr>
        <p:spPr>
          <a:xfrm>
            <a:off x="395536" y="2668386"/>
            <a:ext cx="669776" cy="263404"/>
          </a:xfrm>
          <a:prstGeom prst="rect">
            <a:avLst/>
          </a:prstGeom>
          <a:solidFill>
            <a:srgbClr val="FCBC55"/>
          </a:solidFill>
          <a:ln w="12700">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800" i="1" u="sng" dirty="0" smtClean="0">
                <a:solidFill>
                  <a:srgbClr val="3E5AA8"/>
                </a:solidFill>
              </a:rPr>
              <a:t>Impact</a:t>
            </a:r>
            <a:endParaRPr lang="en-GB" sz="800" i="1" u="sng" dirty="0">
              <a:solidFill>
                <a:srgbClr val="3E5AA8"/>
              </a:solidFill>
            </a:endParaRPr>
          </a:p>
        </p:txBody>
      </p:sp>
      <p:grpSp>
        <p:nvGrpSpPr>
          <p:cNvPr id="34" name="Group 33"/>
          <p:cNvGrpSpPr/>
          <p:nvPr/>
        </p:nvGrpSpPr>
        <p:grpSpPr>
          <a:xfrm>
            <a:off x="8460432" y="162406"/>
            <a:ext cx="544198" cy="393120"/>
            <a:chOff x="0" y="31563"/>
            <a:chExt cx="544198" cy="393120"/>
          </a:xfrm>
        </p:grpSpPr>
        <p:sp>
          <p:nvSpPr>
            <p:cNvPr id="35" name="Rounded Rectangle 34"/>
            <p:cNvSpPr/>
            <p:nvPr/>
          </p:nvSpPr>
          <p:spPr>
            <a:xfrm>
              <a:off x="0" y="31563"/>
              <a:ext cx="544198" cy="393120"/>
            </a:xfrm>
            <a:prstGeom prst="roundRect">
              <a:avLst/>
            </a:prstGeom>
            <a:solidFill>
              <a:srgbClr val="FCBC55"/>
            </a:solidFill>
            <a:ln w="12700">
              <a:solidFill>
                <a:srgbClr val="1D3E6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36" name="Rounded Rectangle 4"/>
            <p:cNvSpPr/>
            <p:nvPr/>
          </p:nvSpPr>
          <p:spPr>
            <a:xfrm>
              <a:off x="19191" y="50754"/>
              <a:ext cx="505816" cy="35473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u="none" kern="1200" dirty="0" smtClean="0">
                  <a:solidFill>
                    <a:schemeClr val="bg1"/>
                  </a:solidFill>
                </a:rPr>
                <a:t>1</a:t>
              </a:r>
              <a:endParaRPr lang="en-GB" sz="1000" b="1" u="none" kern="1200" dirty="0">
                <a:solidFill>
                  <a:schemeClr val="bg1"/>
                </a:solidFill>
              </a:endParaRPr>
            </a:p>
          </p:txBody>
        </p:sp>
      </p:grpSp>
    </p:spTree>
    <p:extLst>
      <p:ext uri="{BB962C8B-B14F-4D97-AF65-F5344CB8AC3E}">
        <p14:creationId xmlns:p14="http://schemas.microsoft.com/office/powerpoint/2010/main" val="25721634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478"/>
            <a:ext cx="8229600" cy="445937"/>
          </a:xfrm>
        </p:spPr>
        <p:txBody>
          <a:bodyPr>
            <a:normAutofit fontScale="90000"/>
          </a:bodyPr>
          <a:lstStyle/>
          <a:p>
            <a:r>
              <a:rPr lang="en-GB" dirty="0"/>
              <a:t>Option </a:t>
            </a:r>
            <a:r>
              <a:rPr lang="en-GB" dirty="0" smtClean="0"/>
              <a:t>1 </a:t>
            </a:r>
            <a:r>
              <a:rPr lang="en-GB" dirty="0"/>
              <a:t>- System Impact Assessment</a:t>
            </a:r>
          </a:p>
        </p:txBody>
      </p:sp>
      <p:graphicFrame>
        <p:nvGraphicFramePr>
          <p:cNvPr id="4" name="Table 3"/>
          <p:cNvGraphicFramePr>
            <a:graphicFrameLocks noGrp="1"/>
          </p:cNvGraphicFramePr>
          <p:nvPr>
            <p:extLst>
              <p:ext uri="{D42A27DB-BD31-4B8C-83A1-F6EECF244321}">
                <p14:modId xmlns:p14="http://schemas.microsoft.com/office/powerpoint/2010/main" val="3048121245"/>
              </p:ext>
            </p:extLst>
          </p:nvPr>
        </p:nvGraphicFramePr>
        <p:xfrm>
          <a:off x="251519" y="555526"/>
          <a:ext cx="1656185" cy="4373840"/>
        </p:xfrm>
        <a:graphic>
          <a:graphicData uri="http://schemas.openxmlformats.org/drawingml/2006/table">
            <a:tbl>
              <a:tblPr firstRow="1" bandRow="1">
                <a:tableStyleId>{E8B1032C-EA38-4F05-BA0D-38AFFFC7BED3}</a:tableStyleId>
              </a:tblPr>
              <a:tblGrid>
                <a:gridCol w="1656185"/>
              </a:tblGrid>
              <a:tr h="288000">
                <a:tc>
                  <a:txBody>
                    <a:bodyPr/>
                    <a:lstStyle/>
                    <a:p>
                      <a:pPr algn="r"/>
                      <a:endParaRPr lang="en-GB" sz="800" b="1" dirty="0">
                        <a:solidFill>
                          <a:schemeClr val="accent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1D3E61"/>
                      </a:solidFill>
                      <a:prstDash val="solid"/>
                      <a:round/>
                      <a:headEnd type="none" w="med" len="med"/>
                      <a:tailEnd type="none" w="med" len="med"/>
                    </a:lnB>
                    <a:lnTlToBr w="12700" cmpd="sng">
                      <a:noFill/>
                      <a:prstDash val="solid"/>
                    </a:lnTlToBr>
                    <a:lnBlToTr w="12700" cmpd="sng">
                      <a:noFill/>
                      <a:prstDash val="solid"/>
                    </a:lnBlToTr>
                    <a:noFill/>
                  </a:tcPr>
                </a:tc>
              </a:tr>
              <a:tr h="288064">
                <a:tc>
                  <a:txBody>
                    <a:bodyPr/>
                    <a:lstStyle/>
                    <a:p>
                      <a:pPr algn="r"/>
                      <a:r>
                        <a:rPr lang="en-GB" sz="800" b="1" dirty="0" smtClean="0">
                          <a:solidFill>
                            <a:schemeClr val="accent1"/>
                          </a:solidFill>
                        </a:rPr>
                        <a:t>System Component:</a:t>
                      </a:r>
                      <a:endParaRPr lang="en-GB" sz="800" b="1" dirty="0">
                        <a:solidFill>
                          <a:schemeClr val="accent1"/>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216024">
                <a:tc>
                  <a:txBody>
                    <a:bodyPr/>
                    <a:lstStyle/>
                    <a:p>
                      <a:pPr algn="r"/>
                      <a:r>
                        <a:rPr lang="en-GB" sz="800" b="1" dirty="0" smtClean="0">
                          <a:solidFill>
                            <a:schemeClr val="accent1"/>
                          </a:solidFill>
                        </a:rPr>
                        <a:t>Development </a:t>
                      </a:r>
                      <a:r>
                        <a:rPr lang="en-GB" sz="800" b="1" baseline="0" dirty="0" smtClean="0">
                          <a:solidFill>
                            <a:schemeClr val="accent1"/>
                          </a:solidFill>
                        </a:rPr>
                        <a:t>Type:</a:t>
                      </a:r>
                      <a:endParaRPr lang="en-GB" sz="800" b="1" dirty="0">
                        <a:solidFill>
                          <a:schemeClr val="accent1"/>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216024">
                <a:tc>
                  <a:txBody>
                    <a:bodyPr/>
                    <a:lstStyle/>
                    <a:p>
                      <a:pPr algn="r"/>
                      <a:r>
                        <a:rPr lang="en-GB" sz="800" b="1" dirty="0" smtClean="0">
                          <a:solidFill>
                            <a:schemeClr val="accent1"/>
                          </a:solidFill>
                        </a:rPr>
                        <a:t>Impacted</a:t>
                      </a:r>
                      <a:r>
                        <a:rPr lang="en-GB" sz="800" b="1" baseline="0" dirty="0" smtClean="0">
                          <a:solidFill>
                            <a:schemeClr val="accent1"/>
                          </a:solidFill>
                        </a:rPr>
                        <a:t> </a:t>
                      </a:r>
                      <a:r>
                        <a:rPr lang="en-GB" sz="800" b="1" dirty="0" smtClean="0">
                          <a:solidFill>
                            <a:schemeClr val="accent1"/>
                          </a:solidFill>
                        </a:rPr>
                        <a:t>User(s):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0">
                <a:tc>
                  <a:txBody>
                    <a:bodyPr/>
                    <a:lstStyle/>
                    <a:p>
                      <a:pPr algn="r"/>
                      <a:r>
                        <a:rPr lang="en-GB" sz="800" b="1" dirty="0" smtClean="0">
                          <a:solidFill>
                            <a:schemeClr val="accent1"/>
                          </a:solidFill>
                        </a:rPr>
                        <a:t>Build Type:</a:t>
                      </a:r>
                      <a:endParaRPr lang="en-GB" sz="800" b="1" dirty="0">
                        <a:solidFill>
                          <a:schemeClr val="accent1"/>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1514832">
                <a:tc>
                  <a:txBody>
                    <a:bodyPr/>
                    <a:lstStyle/>
                    <a:p>
                      <a:pPr algn="r"/>
                      <a:r>
                        <a:rPr lang="en-GB" sz="800" b="1" dirty="0" smtClean="0">
                          <a:solidFill>
                            <a:schemeClr val="accent1"/>
                          </a:solidFill>
                        </a:rPr>
                        <a:t>Change Description:</a:t>
                      </a:r>
                      <a:endParaRPr lang="en-GB" sz="800" b="1" dirty="0">
                        <a:solidFill>
                          <a:schemeClr val="accent1"/>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144016">
                <a:tc>
                  <a:txBody>
                    <a:bodyPr/>
                    <a:lstStyle/>
                    <a:p>
                      <a:pPr algn="r"/>
                      <a:endParaRPr lang="en-GB" sz="1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lnTlToBr w="12700" cmpd="sng">
                      <a:noFill/>
                      <a:prstDash val="solid"/>
                    </a:lnTlToBr>
                    <a:lnBlToTr w="12700" cmpd="sng">
                      <a:noFill/>
                      <a:prstDash val="solid"/>
                    </a:lnBlToTr>
                  </a:tcPr>
                </a:tc>
              </a:tr>
              <a:tr h="0">
                <a:tc>
                  <a:txBody>
                    <a:bodyPr/>
                    <a:lstStyle/>
                    <a:p>
                      <a:pPr algn="r"/>
                      <a:r>
                        <a:rPr lang="en-GB" sz="800" b="1" dirty="0" smtClean="0">
                          <a:solidFill>
                            <a:srgbClr val="84B8DA"/>
                          </a:solidFill>
                        </a:rPr>
                        <a:t>Requirement Clarity:</a:t>
                      </a:r>
                      <a:endParaRPr lang="en-GB" sz="800" b="1" dirty="0">
                        <a:solidFill>
                          <a:srgbClr val="84B8DA"/>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3E5AA8"/>
                    </a:solidFill>
                  </a:tcPr>
                </a:tc>
              </a:tr>
              <a:tr h="0">
                <a:tc>
                  <a:txBody>
                    <a:bodyPr/>
                    <a:lstStyle/>
                    <a:p>
                      <a:pPr algn="r"/>
                      <a:r>
                        <a:rPr lang="en-GB" sz="800" b="1" dirty="0" smtClean="0">
                          <a:solidFill>
                            <a:srgbClr val="84B8DA"/>
                          </a:solidFill>
                        </a:rPr>
                        <a:t>Change Complexity</a:t>
                      </a:r>
                      <a:r>
                        <a:rPr lang="en-GB" sz="800" b="1" baseline="0" dirty="0" smtClean="0">
                          <a:solidFill>
                            <a:srgbClr val="84B8DA"/>
                          </a:solidFill>
                        </a:rPr>
                        <a:t>:</a:t>
                      </a:r>
                      <a:endParaRPr lang="en-GB" sz="800" b="1" dirty="0">
                        <a:solidFill>
                          <a:srgbClr val="84B8DA"/>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3E5AA8"/>
                    </a:solidFill>
                  </a:tcPr>
                </a:tc>
              </a:tr>
              <a:tr h="0">
                <a:tc>
                  <a:txBody>
                    <a:bodyPr/>
                    <a:lstStyle/>
                    <a:p>
                      <a:pPr algn="r"/>
                      <a:r>
                        <a:rPr lang="en-GB" sz="800" b="1" dirty="0" smtClean="0">
                          <a:solidFill>
                            <a:srgbClr val="84B8DA"/>
                          </a:solidFill>
                        </a:rPr>
                        <a:t>Integration Complexity:</a:t>
                      </a:r>
                      <a:endParaRPr lang="en-GB" sz="800" b="1" dirty="0">
                        <a:solidFill>
                          <a:srgbClr val="84B8DA"/>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3E5AA8"/>
                    </a:solidFill>
                  </a:tcPr>
                </a:tc>
              </a:tr>
              <a:tr h="0">
                <a:tc>
                  <a:txBody>
                    <a:bodyPr/>
                    <a:lstStyle/>
                    <a:p>
                      <a:pPr algn="r"/>
                      <a:r>
                        <a:rPr lang="en-GB" sz="800" b="1" dirty="0" smtClean="0">
                          <a:solidFill>
                            <a:srgbClr val="84B8DA"/>
                          </a:solidFill>
                        </a:rPr>
                        <a:t>Test Data Prep</a:t>
                      </a:r>
                      <a:r>
                        <a:rPr lang="en-GB" sz="800" b="1" baseline="0" dirty="0" smtClean="0">
                          <a:solidFill>
                            <a:srgbClr val="84B8DA"/>
                          </a:solidFill>
                        </a:rPr>
                        <a:t> </a:t>
                      </a:r>
                      <a:r>
                        <a:rPr lang="en-GB" sz="800" b="1" dirty="0" smtClean="0">
                          <a:solidFill>
                            <a:srgbClr val="84B8DA"/>
                          </a:solidFill>
                        </a:rPr>
                        <a:t>Complexity:</a:t>
                      </a:r>
                      <a:endParaRPr lang="en-GB" sz="800" b="1" dirty="0">
                        <a:solidFill>
                          <a:srgbClr val="84B8DA"/>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3E5AA8"/>
                    </a:solidFill>
                  </a:tcPr>
                </a:tc>
              </a:tr>
              <a:tr h="0">
                <a:tc>
                  <a:txBody>
                    <a:bodyPr/>
                    <a:lstStyle/>
                    <a:p>
                      <a:pPr algn="r"/>
                      <a:r>
                        <a:rPr lang="en-GB" sz="800" b="1" dirty="0" smtClean="0">
                          <a:solidFill>
                            <a:srgbClr val="84B8DA"/>
                          </a:solidFill>
                        </a:rPr>
                        <a:t>Test Execution:</a:t>
                      </a:r>
                      <a:endParaRPr lang="en-GB" sz="800" b="1" dirty="0">
                        <a:solidFill>
                          <a:srgbClr val="84B8DA"/>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3E5AA8"/>
                    </a:solidFill>
                  </a:tcPr>
                </a:tc>
              </a:tr>
              <a:tr h="0">
                <a:tc>
                  <a:txBody>
                    <a:bodyPr/>
                    <a:lstStyle/>
                    <a:p>
                      <a:pPr algn="r"/>
                      <a:r>
                        <a:rPr lang="en-GB" sz="800" b="1" dirty="0" smtClean="0">
                          <a:solidFill>
                            <a:srgbClr val="84B8DA"/>
                          </a:solidFill>
                        </a:rPr>
                        <a:t>Regression Testing</a:t>
                      </a:r>
                      <a:r>
                        <a:rPr lang="en-GB" sz="800" b="1" baseline="0" dirty="0" smtClean="0">
                          <a:solidFill>
                            <a:srgbClr val="84B8DA"/>
                          </a:solidFill>
                        </a:rPr>
                        <a:t> Impact:</a:t>
                      </a:r>
                      <a:endParaRPr lang="en-GB" sz="800" b="1" dirty="0">
                        <a:solidFill>
                          <a:srgbClr val="84B8DA"/>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3E5AA8"/>
                    </a:solidFill>
                  </a:tcPr>
                </a:tc>
              </a:tr>
              <a:tr h="117889">
                <a:tc>
                  <a:txBody>
                    <a:bodyPr/>
                    <a:lstStyle/>
                    <a:p>
                      <a:pPr algn="r"/>
                      <a:r>
                        <a:rPr lang="en-GB" sz="800" b="1" dirty="0" smtClean="0">
                          <a:solidFill>
                            <a:srgbClr val="84B8DA"/>
                          </a:solidFill>
                        </a:rPr>
                        <a:t>Performance Impact:</a:t>
                      </a:r>
                      <a:endParaRPr lang="en-GB" sz="800" b="1" dirty="0">
                        <a:solidFill>
                          <a:srgbClr val="84B8DA"/>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3E5AA8"/>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913652038"/>
              </p:ext>
            </p:extLst>
          </p:nvPr>
        </p:nvGraphicFramePr>
        <p:xfrm>
          <a:off x="1979712" y="555526"/>
          <a:ext cx="6912768" cy="4394128"/>
        </p:xfrm>
        <a:graphic>
          <a:graphicData uri="http://schemas.openxmlformats.org/drawingml/2006/table">
            <a:tbl>
              <a:tblPr firstRow="1" bandRow="1">
                <a:tableStyleId>{E8B1032C-EA38-4F05-BA0D-38AFFFC7BED3}</a:tableStyleId>
              </a:tblPr>
              <a:tblGrid>
                <a:gridCol w="1152128"/>
                <a:gridCol w="1152128"/>
                <a:gridCol w="144016"/>
                <a:gridCol w="1008112"/>
                <a:gridCol w="1152128"/>
                <a:gridCol w="1152128"/>
                <a:gridCol w="1152128"/>
              </a:tblGrid>
              <a:tr h="288000">
                <a:tc>
                  <a:txBody>
                    <a:bodyPr/>
                    <a:lstStyle/>
                    <a:p>
                      <a:pPr algn="ctr"/>
                      <a:r>
                        <a:rPr lang="en-GB" sz="800" dirty="0" smtClean="0">
                          <a:solidFill>
                            <a:srgbClr val="3E5AA8"/>
                          </a:solidFill>
                        </a:rPr>
                        <a:t>SAP ISU</a:t>
                      </a:r>
                      <a:endParaRPr lang="en-GB" sz="800" dirty="0">
                        <a:solidFill>
                          <a:srgbClr val="3E5AA8"/>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FCBC55"/>
                    </a:solidFill>
                  </a:tcPr>
                </a:tc>
                <a:tc gridSpan="2">
                  <a:txBody>
                    <a:bodyPr/>
                    <a:lstStyle/>
                    <a:p>
                      <a:pPr algn="ctr"/>
                      <a:r>
                        <a:rPr lang="en-GB" sz="800" dirty="0" smtClean="0">
                          <a:solidFill>
                            <a:srgbClr val="3E5AA8"/>
                          </a:solidFill>
                        </a:rPr>
                        <a:t>SAP PO</a:t>
                      </a:r>
                      <a:endParaRPr lang="en-GB" sz="800" dirty="0">
                        <a:solidFill>
                          <a:srgbClr val="3E5AA8"/>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FCBC55"/>
                    </a:solidFill>
                  </a:tcPr>
                </a:tc>
                <a:tc hMerge="1">
                  <a:txBody>
                    <a:bodyPr/>
                    <a:lstStyle/>
                    <a:p>
                      <a:pPr algn="ctr"/>
                      <a:endParaRPr lang="en-GB" sz="800" dirty="0">
                        <a:solidFill>
                          <a:srgbClr val="3E5AA8"/>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FCBC55"/>
                    </a:solidFill>
                  </a:tcPr>
                </a:tc>
                <a:tc>
                  <a:txBody>
                    <a:bodyPr/>
                    <a:lstStyle/>
                    <a:p>
                      <a:pPr algn="ctr"/>
                      <a:r>
                        <a:rPr lang="en-GB" sz="800" dirty="0" smtClean="0">
                          <a:solidFill>
                            <a:srgbClr val="3E5AA8"/>
                          </a:solidFill>
                        </a:rPr>
                        <a:t>SAP BW</a:t>
                      </a:r>
                      <a:endParaRPr lang="en-GB" sz="800" dirty="0">
                        <a:solidFill>
                          <a:srgbClr val="3E5AA8"/>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FCBC5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800" dirty="0" smtClean="0">
                        <a:solidFill>
                          <a:srgbClr val="3E5AA8"/>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FCBC5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800" dirty="0" smtClean="0">
                        <a:solidFill>
                          <a:srgbClr val="3E5AA8"/>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FCBC5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800" dirty="0" smtClean="0">
                        <a:solidFill>
                          <a:srgbClr val="3E5AA8"/>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FCBC55"/>
                    </a:solidFill>
                  </a:tcPr>
                </a:tc>
              </a:tr>
              <a:tr h="2694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kern="1200" dirty="0" smtClean="0">
                          <a:solidFill>
                            <a:schemeClr val="bg1">
                              <a:lumMod val="50000"/>
                            </a:schemeClr>
                          </a:solidFill>
                          <a:latin typeface="+mn-lt"/>
                          <a:ea typeface="+mn-ea"/>
                          <a:cs typeface="+mn-cs"/>
                        </a:rPr>
                        <a:t>AQ </a:t>
                      </a:r>
                      <a:endParaRPr lang="en-GB" sz="800" kern="1200" dirty="0">
                        <a:solidFill>
                          <a:schemeClr val="bg1">
                            <a:lumMod val="50000"/>
                          </a:schemeClr>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kern="1200" dirty="0" smtClean="0">
                          <a:solidFill>
                            <a:schemeClr val="bg1">
                              <a:lumMod val="50000"/>
                            </a:schemeClr>
                          </a:solidFill>
                          <a:latin typeface="+mn-lt"/>
                          <a:ea typeface="+mn-ea"/>
                          <a:cs typeface="+mn-cs"/>
                        </a:rPr>
                        <a:t>File Formats</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hMerge="1">
                  <a:txBody>
                    <a:bodyPr/>
                    <a:lstStyle/>
                    <a:p>
                      <a:pPr algn="ct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kern="1200" dirty="0" smtClean="0">
                          <a:solidFill>
                            <a:schemeClr val="bg1">
                              <a:lumMod val="50000"/>
                            </a:schemeClr>
                          </a:solidFill>
                          <a:latin typeface="+mn-lt"/>
                          <a:ea typeface="+mn-ea"/>
                          <a:cs typeface="+mn-cs"/>
                        </a:rPr>
                        <a:t>Reports</a:t>
                      </a:r>
                      <a:endParaRPr lang="en-GB" sz="800" kern="1200" dirty="0">
                        <a:solidFill>
                          <a:schemeClr val="bg1">
                            <a:lumMod val="50000"/>
                          </a:schemeClr>
                        </a:solidFill>
                        <a:latin typeface="+mn-lt"/>
                        <a:ea typeface="+mn-ea"/>
                        <a:cs typeface="+mn-cs"/>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algn="ct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algn="ct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algn="ct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149344">
                <a:tc>
                  <a:txBody>
                    <a:bodyPr/>
                    <a:lstStyle/>
                    <a:p>
                      <a:pPr algn="ctr"/>
                      <a:r>
                        <a:rPr lang="en-GB" sz="800" dirty="0" smtClean="0">
                          <a:solidFill>
                            <a:schemeClr val="bg1">
                              <a:lumMod val="50000"/>
                            </a:schemeClr>
                          </a:solidFill>
                        </a:rPr>
                        <a:t>Code Change</a:t>
                      </a: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dirty="0" smtClean="0">
                          <a:solidFill>
                            <a:schemeClr val="bg1">
                              <a:lumMod val="50000"/>
                            </a:schemeClr>
                          </a:solidFill>
                        </a:rPr>
                        <a:t>Configuration</a:t>
                      </a:r>
                      <a:r>
                        <a:rPr lang="en-GB" sz="800" baseline="0" dirty="0" smtClean="0">
                          <a:solidFill>
                            <a:schemeClr val="bg1">
                              <a:lumMod val="50000"/>
                            </a:schemeClr>
                          </a:solidFill>
                        </a:rPr>
                        <a:t> </a:t>
                      </a:r>
                      <a:r>
                        <a:rPr lang="en-GB" sz="800" dirty="0" smtClean="0">
                          <a:solidFill>
                            <a:schemeClr val="bg1">
                              <a:lumMod val="50000"/>
                            </a:schemeClr>
                          </a:solidFill>
                        </a:rPr>
                        <a:t>Change</a:t>
                      </a: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dirty="0" smtClean="0">
                          <a:solidFill>
                            <a:schemeClr val="bg1">
                              <a:lumMod val="50000"/>
                            </a:schemeClr>
                          </a:solidFill>
                        </a:rPr>
                        <a:t>Code Change</a:t>
                      </a: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algn="ct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algn="ct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algn="ct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152008">
                <a:tc>
                  <a:txBody>
                    <a:bodyPr/>
                    <a:lstStyle/>
                    <a:p>
                      <a:pPr algn="ctr"/>
                      <a:r>
                        <a:rPr lang="en-GB" sz="800" dirty="0" smtClean="0">
                          <a:solidFill>
                            <a:schemeClr val="bg1">
                              <a:lumMod val="50000"/>
                            </a:schemeClr>
                          </a:solidFill>
                        </a:rPr>
                        <a:t>Shippers </a:t>
                      </a: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gridSpan="2">
                  <a:txBody>
                    <a:bodyPr/>
                    <a:lstStyle/>
                    <a:p>
                      <a:pPr algn="ctr"/>
                      <a:r>
                        <a:rPr lang="en-GB" sz="800" dirty="0" smtClean="0">
                          <a:solidFill>
                            <a:schemeClr val="bg1">
                              <a:lumMod val="50000"/>
                            </a:schemeClr>
                          </a:solidFill>
                        </a:rPr>
                        <a:t>Shippers</a:t>
                      </a: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hMerge="1">
                  <a:txBody>
                    <a:bodyPr/>
                    <a:lstStyle/>
                    <a:p>
                      <a:pPr algn="ct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algn="ctr"/>
                      <a:r>
                        <a:rPr lang="en-GB" sz="800" dirty="0" smtClean="0">
                          <a:solidFill>
                            <a:schemeClr val="bg1">
                              <a:lumMod val="50000"/>
                            </a:schemeClr>
                          </a:solidFill>
                        </a:rPr>
                        <a:t>Shippers </a:t>
                      </a: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algn="ct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algn="ct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algn="ct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10770">
                <a:tc>
                  <a:txBody>
                    <a:bodyPr/>
                    <a:lstStyle/>
                    <a:p>
                      <a:pPr algn="ctr"/>
                      <a:r>
                        <a:rPr lang="en-GB" sz="800" dirty="0" smtClean="0">
                          <a:solidFill>
                            <a:schemeClr val="bg1">
                              <a:lumMod val="50000"/>
                            </a:schemeClr>
                          </a:solidFill>
                        </a:rPr>
                        <a:t>Existing</a:t>
                      </a: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gridSpan="2">
                  <a:txBody>
                    <a:bodyPr/>
                    <a:lstStyle/>
                    <a:p>
                      <a:pPr algn="ctr"/>
                      <a:r>
                        <a:rPr lang="en-GB" sz="800" dirty="0" smtClean="0">
                          <a:solidFill>
                            <a:schemeClr val="bg1">
                              <a:lumMod val="50000"/>
                            </a:schemeClr>
                          </a:solidFill>
                        </a:rPr>
                        <a:t>Existing</a:t>
                      </a: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800" dirty="0" smtClean="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dirty="0" smtClean="0">
                          <a:solidFill>
                            <a:schemeClr val="bg1">
                              <a:lumMod val="50000"/>
                            </a:schemeClr>
                          </a:solidFill>
                        </a:rPr>
                        <a:t>Existing</a:t>
                      </a: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algn="ct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algn="ct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algn="ct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1274400">
                <a:tc>
                  <a:txBody>
                    <a:bodyPr/>
                    <a:lstStyle/>
                    <a:p>
                      <a:pPr algn="l"/>
                      <a:r>
                        <a:rPr lang="en-GB" sz="800" dirty="0" smtClean="0">
                          <a:solidFill>
                            <a:schemeClr val="bg1">
                              <a:lumMod val="50000"/>
                            </a:schemeClr>
                          </a:solidFill>
                        </a:rPr>
                        <a:t>Code will be amended</a:t>
                      </a:r>
                      <a:r>
                        <a:rPr lang="en-GB" sz="800" baseline="0" dirty="0" smtClean="0">
                          <a:solidFill>
                            <a:schemeClr val="bg1">
                              <a:lumMod val="50000"/>
                            </a:schemeClr>
                          </a:solidFill>
                        </a:rPr>
                        <a:t> to consider the new parameters in the files and calculating Forecast / Actual weather  values. New process will be configured  to load the newly introduced file containing weightage of parameters.</a:t>
                      </a: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gridSpan="2">
                  <a:txBody>
                    <a:bodyPr/>
                    <a:lstStyle/>
                    <a:p>
                      <a:pPr algn="l"/>
                      <a:r>
                        <a:rPr lang="en-GB" sz="800" b="0" kern="1200" baseline="0" dirty="0" smtClean="0">
                          <a:solidFill>
                            <a:schemeClr val="bg1">
                              <a:lumMod val="50000"/>
                            </a:schemeClr>
                          </a:solidFill>
                          <a:latin typeface="Arial" panose="020B0604020202020204" pitchFamily="34" charset="0"/>
                          <a:ea typeface="+mn-ea"/>
                          <a:cs typeface="Arial" panose="020B0604020202020204" pitchFamily="34" charset="0"/>
                        </a:rPr>
                        <a:t>New validations will be configured for the AWV and FWV files. New configuration will be built the newly introduced file containing weightage of the parameters</a:t>
                      </a: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hMerge="1">
                  <a:txBody>
                    <a:bodyPr/>
                    <a:lstStyle/>
                    <a:p>
                      <a:pPr algn="ctr"/>
                      <a:endParaRPr lang="en-GB" sz="800" baseline="0" dirty="0" smtClean="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algn="l"/>
                      <a:r>
                        <a:rPr lang="en-GB" sz="800" b="0" kern="1200" baseline="0" dirty="0" smtClean="0">
                          <a:solidFill>
                            <a:schemeClr val="bg1">
                              <a:lumMod val="50000"/>
                            </a:schemeClr>
                          </a:solidFill>
                          <a:latin typeface="Arial" panose="020B0604020202020204" pitchFamily="34" charset="0"/>
                          <a:ea typeface="+mn-ea"/>
                          <a:cs typeface="Arial" panose="020B0604020202020204" pitchFamily="34" charset="0"/>
                        </a:rPr>
                        <a:t>New parameters will be stored in BW and the reports will be built</a:t>
                      </a:r>
                      <a:endParaRPr lang="en-GB" sz="800" baseline="0" dirty="0" smtClean="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algn="ct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algn="ct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algn="ct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148632">
                <a:tc gridSpan="7">
                  <a:txBody>
                    <a:bodyPr/>
                    <a:lstStyle/>
                    <a:p>
                      <a:endParaRPr lang="en-GB" sz="100" dirty="0">
                        <a:solidFill>
                          <a:schemeClr val="bg1">
                            <a:lumMod val="50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sz="100" dirty="0"/>
                    </a:p>
                  </a:txBody>
                  <a:tcPr>
                    <a:lnL w="12700" cmpd="sng">
                      <a:noFill/>
                    </a:lnL>
                    <a:lnR w="12700" cmpd="sng">
                      <a:noFill/>
                    </a:lnR>
                  </a:tcPr>
                </a:tc>
                <a:tc hMerge="1">
                  <a:txBody>
                    <a:bodyPr/>
                    <a:lstStyle/>
                    <a:p>
                      <a:endParaRPr lang="en-GB" sz="100" dirty="0"/>
                    </a:p>
                  </a:txBody>
                  <a:tcPr>
                    <a:lnL w="12700" cmpd="sng">
                      <a:noFill/>
                    </a:lnL>
                    <a:lnR w="12700" cmpd="sng">
                      <a:noFill/>
                    </a:lnR>
                  </a:tcPr>
                </a:tc>
                <a:tc hMerge="1">
                  <a:txBody>
                    <a:bodyPr/>
                    <a:lstStyle/>
                    <a:p>
                      <a:endParaRPr lang="en-GB"/>
                    </a:p>
                  </a:txBody>
                  <a:tcPr/>
                </a:tc>
                <a:tc hMerge="1">
                  <a:txBody>
                    <a:bodyPr/>
                    <a:lstStyle/>
                    <a:p>
                      <a:endParaRPr lang="en-GB" sz="100" dirty="0"/>
                    </a:p>
                  </a:txBody>
                  <a:tcPr>
                    <a:lnL w="12700" cmpd="sng">
                      <a:noFill/>
                    </a:lnL>
                    <a:lnR w="12700" cmpd="sng">
                      <a:noFill/>
                    </a:lnR>
                  </a:tcPr>
                </a:tc>
                <a:tc hMerge="1">
                  <a:txBody>
                    <a:bodyPr/>
                    <a:lstStyle/>
                    <a:p>
                      <a:endParaRPr lang="en-GB"/>
                    </a:p>
                  </a:txBody>
                  <a:tcPr/>
                </a:tc>
                <a:tc hMerge="1">
                  <a:txBody>
                    <a:bodyPr/>
                    <a:lstStyle/>
                    <a:p>
                      <a:endParaRPr lang="en-GB" sz="100" dirty="0"/>
                    </a:p>
                  </a:txBody>
                  <a:tcPr>
                    <a:lnL w="12700" cmpd="sng">
                      <a:noFill/>
                    </a:lnL>
                    <a:lnR w="12700" cmpd="sng">
                      <a:noFill/>
                    </a:lnR>
                  </a:tcPr>
                </a:tc>
              </a:tr>
              <a:tr h="210770">
                <a:tc>
                  <a:txBody>
                    <a:bodyPr/>
                    <a:lstStyle/>
                    <a:p>
                      <a:pPr algn="ctr"/>
                      <a:r>
                        <a:rPr lang="en-GB" sz="800" dirty="0" smtClean="0">
                          <a:solidFill>
                            <a:schemeClr val="bg1">
                              <a:lumMod val="50000"/>
                            </a:schemeClr>
                          </a:solidFill>
                        </a:rPr>
                        <a:t>G</a:t>
                      </a: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56CF9E"/>
                    </a:solidFill>
                  </a:tcPr>
                </a:tc>
                <a:tc>
                  <a:txBody>
                    <a:bodyPr/>
                    <a:lstStyle/>
                    <a:p>
                      <a:pPr algn="ctr"/>
                      <a:r>
                        <a:rPr lang="en-GB" sz="800" dirty="0" smtClean="0">
                          <a:solidFill>
                            <a:schemeClr val="bg1">
                              <a:lumMod val="50000"/>
                            </a:schemeClr>
                          </a:solidFill>
                        </a:rPr>
                        <a:t>G</a:t>
                      </a: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56CF9E"/>
                    </a:solidFill>
                  </a:tcPr>
                </a:tc>
                <a:tc gridSpan="2">
                  <a:txBody>
                    <a:bodyPr/>
                    <a:lstStyle/>
                    <a:p>
                      <a:pPr algn="ctr"/>
                      <a:r>
                        <a:rPr lang="en-GB" sz="800" dirty="0" smtClean="0">
                          <a:solidFill>
                            <a:schemeClr val="bg1">
                              <a:lumMod val="50000"/>
                            </a:schemeClr>
                          </a:solidFill>
                        </a:rPr>
                        <a:t>G</a:t>
                      </a: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56CF9E"/>
                    </a:solidFill>
                  </a:tcPr>
                </a:tc>
                <a:tc hMerge="1">
                  <a:txBody>
                    <a:bodyPr/>
                    <a:lstStyle/>
                    <a:p>
                      <a:endParaRPr lang="en-GB"/>
                    </a:p>
                  </a:txBody>
                  <a:tcPr/>
                </a:tc>
                <a:tc>
                  <a:txBody>
                    <a:bodyPr/>
                    <a:lstStyle/>
                    <a:p>
                      <a:pPr algn="ct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algn="ct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algn="ct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10770">
                <a:tc>
                  <a:txBody>
                    <a:bodyPr/>
                    <a:lstStyle/>
                    <a:p>
                      <a:pPr algn="ctr"/>
                      <a:r>
                        <a:rPr lang="en-GB" sz="800" dirty="0" smtClean="0">
                          <a:solidFill>
                            <a:schemeClr val="bg1">
                              <a:lumMod val="50000"/>
                            </a:schemeClr>
                          </a:solidFill>
                        </a:rPr>
                        <a:t>A</a:t>
                      </a: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FCBC55"/>
                    </a:solidFill>
                  </a:tcPr>
                </a:tc>
                <a:tc>
                  <a:txBody>
                    <a:bodyPr/>
                    <a:lstStyle/>
                    <a:p>
                      <a:pPr algn="ctr"/>
                      <a:r>
                        <a:rPr lang="en-GB" sz="800" dirty="0" smtClean="0">
                          <a:solidFill>
                            <a:schemeClr val="bg1">
                              <a:lumMod val="50000"/>
                            </a:schemeClr>
                          </a:solidFill>
                        </a:rPr>
                        <a:t>A</a:t>
                      </a: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FCBC55"/>
                    </a:solidFill>
                  </a:tcPr>
                </a:tc>
                <a:tc gridSpan="2">
                  <a:txBody>
                    <a:bodyPr/>
                    <a:lstStyle/>
                    <a:p>
                      <a:pPr algn="ctr"/>
                      <a:r>
                        <a:rPr lang="en-GB" sz="800" dirty="0" smtClean="0">
                          <a:solidFill>
                            <a:schemeClr val="bg1">
                              <a:lumMod val="50000"/>
                            </a:schemeClr>
                          </a:solidFill>
                        </a:rPr>
                        <a:t>A</a:t>
                      </a: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FCBC55"/>
                    </a:solidFill>
                  </a:tcPr>
                </a:tc>
                <a:tc hMerge="1">
                  <a:txBody>
                    <a:bodyPr/>
                    <a:lstStyle/>
                    <a:p>
                      <a:endParaRPr lang="en-GB"/>
                    </a:p>
                  </a:txBody>
                  <a:tcPr/>
                </a:tc>
                <a:tc>
                  <a:txBody>
                    <a:bodyPr/>
                    <a:lstStyle/>
                    <a:p>
                      <a:pPr algn="ct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algn="ct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algn="ct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10770">
                <a:tc>
                  <a:txBody>
                    <a:bodyPr/>
                    <a:lstStyle/>
                    <a:p>
                      <a:pPr algn="ctr"/>
                      <a:r>
                        <a:rPr lang="en-GB" sz="800" dirty="0" smtClean="0">
                          <a:solidFill>
                            <a:schemeClr val="bg1">
                              <a:lumMod val="50000"/>
                            </a:schemeClr>
                          </a:solidFill>
                        </a:rPr>
                        <a:t>G</a:t>
                      </a: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56CF9E"/>
                    </a:solidFill>
                  </a:tcPr>
                </a:tc>
                <a:tc>
                  <a:txBody>
                    <a:bodyPr/>
                    <a:lstStyle/>
                    <a:p>
                      <a:pPr algn="ctr"/>
                      <a:r>
                        <a:rPr lang="en-GB" sz="800" dirty="0" smtClean="0">
                          <a:solidFill>
                            <a:schemeClr val="bg1">
                              <a:lumMod val="50000"/>
                            </a:schemeClr>
                          </a:solidFill>
                        </a:rPr>
                        <a:t>G</a:t>
                      </a: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56CF9E"/>
                    </a:solidFill>
                  </a:tcPr>
                </a:tc>
                <a:tc gridSpan="2">
                  <a:txBody>
                    <a:bodyPr/>
                    <a:lstStyle/>
                    <a:p>
                      <a:pPr algn="ctr"/>
                      <a:r>
                        <a:rPr lang="en-GB" sz="800" dirty="0" smtClean="0">
                          <a:solidFill>
                            <a:schemeClr val="bg1">
                              <a:lumMod val="50000"/>
                            </a:schemeClr>
                          </a:solidFill>
                        </a:rPr>
                        <a:t>G</a:t>
                      </a: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56CF9E"/>
                    </a:solidFill>
                  </a:tcPr>
                </a:tc>
                <a:tc hMerge="1">
                  <a:txBody>
                    <a:bodyPr/>
                    <a:lstStyle/>
                    <a:p>
                      <a:endParaRPr lang="en-GB"/>
                    </a:p>
                  </a:txBody>
                  <a:tcPr/>
                </a:tc>
                <a:tc>
                  <a:txBody>
                    <a:bodyPr/>
                    <a:lstStyle/>
                    <a:p>
                      <a:pPr algn="ct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algn="ct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algn="ct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10770">
                <a:tc>
                  <a:txBody>
                    <a:bodyPr/>
                    <a:lstStyle/>
                    <a:p>
                      <a:pPr algn="ctr"/>
                      <a:r>
                        <a:rPr lang="en-GB" sz="800" dirty="0" smtClean="0">
                          <a:solidFill>
                            <a:schemeClr val="bg1">
                              <a:lumMod val="50000"/>
                            </a:schemeClr>
                          </a:solidFill>
                        </a:rPr>
                        <a:t>G</a:t>
                      </a: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56CF9E"/>
                    </a:solidFill>
                  </a:tcPr>
                </a:tc>
                <a:tc>
                  <a:txBody>
                    <a:bodyPr/>
                    <a:lstStyle/>
                    <a:p>
                      <a:pPr algn="ctr"/>
                      <a:r>
                        <a:rPr lang="en-GB" sz="800" dirty="0" smtClean="0">
                          <a:solidFill>
                            <a:schemeClr val="bg1">
                              <a:lumMod val="50000"/>
                            </a:schemeClr>
                          </a:solidFill>
                        </a:rPr>
                        <a:t>G</a:t>
                      </a: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56CF9E"/>
                    </a:solidFill>
                  </a:tcPr>
                </a:tc>
                <a:tc gridSpan="2">
                  <a:txBody>
                    <a:bodyPr/>
                    <a:lstStyle/>
                    <a:p>
                      <a:pPr algn="ctr"/>
                      <a:r>
                        <a:rPr lang="en-GB" sz="800" dirty="0" smtClean="0">
                          <a:solidFill>
                            <a:schemeClr val="bg1">
                              <a:lumMod val="50000"/>
                            </a:schemeClr>
                          </a:solidFill>
                        </a:rPr>
                        <a:t>G</a:t>
                      </a: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56CF9E"/>
                    </a:solidFill>
                  </a:tcPr>
                </a:tc>
                <a:tc hMerge="1">
                  <a:txBody>
                    <a:bodyPr/>
                    <a:lstStyle/>
                    <a:p>
                      <a:endParaRPr lang="en-GB"/>
                    </a:p>
                  </a:txBody>
                  <a:tcPr/>
                </a:tc>
                <a:tc>
                  <a:txBody>
                    <a:bodyPr/>
                    <a:lstStyle/>
                    <a:p>
                      <a:pPr algn="ct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algn="ct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algn="ct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10770">
                <a:tc>
                  <a:txBody>
                    <a:bodyPr/>
                    <a:lstStyle/>
                    <a:p>
                      <a:pPr algn="ctr"/>
                      <a:r>
                        <a:rPr lang="en-GB" sz="800" dirty="0" smtClean="0">
                          <a:solidFill>
                            <a:schemeClr val="bg1">
                              <a:lumMod val="50000"/>
                            </a:schemeClr>
                          </a:solidFill>
                        </a:rPr>
                        <a:t>A</a:t>
                      </a: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FCBC55"/>
                    </a:solidFill>
                  </a:tcPr>
                </a:tc>
                <a:tc>
                  <a:txBody>
                    <a:bodyPr/>
                    <a:lstStyle/>
                    <a:p>
                      <a:pPr algn="ctr"/>
                      <a:r>
                        <a:rPr lang="en-GB" sz="800" dirty="0" smtClean="0">
                          <a:solidFill>
                            <a:schemeClr val="bg1">
                              <a:lumMod val="50000"/>
                            </a:schemeClr>
                          </a:solidFill>
                        </a:rPr>
                        <a:t>A</a:t>
                      </a: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FCBC55"/>
                    </a:solidFill>
                  </a:tcPr>
                </a:tc>
                <a:tc gridSpan="2">
                  <a:txBody>
                    <a:bodyPr/>
                    <a:lstStyle/>
                    <a:p>
                      <a:pPr algn="ctr"/>
                      <a:r>
                        <a:rPr lang="en-GB" sz="800" dirty="0" smtClean="0">
                          <a:solidFill>
                            <a:schemeClr val="bg1">
                              <a:lumMod val="50000"/>
                            </a:schemeClr>
                          </a:solidFill>
                        </a:rPr>
                        <a:t>A</a:t>
                      </a: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FCBC55"/>
                    </a:solidFill>
                  </a:tcPr>
                </a:tc>
                <a:tc hMerge="1">
                  <a:txBody>
                    <a:bodyPr/>
                    <a:lstStyle/>
                    <a:p>
                      <a:endParaRPr lang="en-GB"/>
                    </a:p>
                  </a:txBody>
                  <a:tcPr/>
                </a:tc>
                <a:tc>
                  <a:txBody>
                    <a:bodyPr/>
                    <a:lstStyle/>
                    <a:p>
                      <a:pPr algn="ct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algn="ct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algn="ct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10770">
                <a:tc>
                  <a:txBody>
                    <a:bodyPr/>
                    <a:lstStyle/>
                    <a:p>
                      <a:pPr algn="ctr"/>
                      <a:r>
                        <a:rPr lang="en-GB" sz="800" dirty="0" smtClean="0">
                          <a:solidFill>
                            <a:schemeClr val="bg1">
                              <a:lumMod val="50000"/>
                            </a:schemeClr>
                          </a:solidFill>
                        </a:rPr>
                        <a:t>G</a:t>
                      </a: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56CF9E"/>
                    </a:solidFill>
                  </a:tcPr>
                </a:tc>
                <a:tc>
                  <a:txBody>
                    <a:bodyPr/>
                    <a:lstStyle/>
                    <a:p>
                      <a:pPr algn="ctr"/>
                      <a:r>
                        <a:rPr lang="en-GB" sz="800" dirty="0" smtClean="0">
                          <a:solidFill>
                            <a:schemeClr val="bg1">
                              <a:lumMod val="50000"/>
                            </a:schemeClr>
                          </a:solidFill>
                        </a:rPr>
                        <a:t>G</a:t>
                      </a: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56CF9E"/>
                    </a:solidFill>
                  </a:tcPr>
                </a:tc>
                <a:tc gridSpan="2">
                  <a:txBody>
                    <a:bodyPr/>
                    <a:lstStyle/>
                    <a:p>
                      <a:pPr algn="ctr"/>
                      <a:r>
                        <a:rPr lang="en-GB" sz="800" dirty="0" smtClean="0">
                          <a:solidFill>
                            <a:schemeClr val="bg1">
                              <a:lumMod val="50000"/>
                            </a:schemeClr>
                          </a:solidFill>
                        </a:rPr>
                        <a:t>G</a:t>
                      </a: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56CF9E"/>
                    </a:solidFill>
                  </a:tcPr>
                </a:tc>
                <a:tc hMerge="1">
                  <a:txBody>
                    <a:bodyPr/>
                    <a:lstStyle/>
                    <a:p>
                      <a:endParaRPr lang="en-GB"/>
                    </a:p>
                  </a:txBody>
                  <a:tcPr/>
                </a:tc>
                <a:tc>
                  <a:txBody>
                    <a:bodyPr/>
                    <a:lstStyle/>
                    <a:p>
                      <a:pPr algn="ct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algn="ct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algn="ct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160000">
                <a:tc>
                  <a:txBody>
                    <a:bodyPr/>
                    <a:lstStyle/>
                    <a:p>
                      <a:pPr algn="ctr"/>
                      <a:r>
                        <a:rPr lang="en-GB" sz="800" dirty="0" smtClean="0">
                          <a:solidFill>
                            <a:schemeClr val="bg1">
                              <a:lumMod val="50000"/>
                            </a:schemeClr>
                          </a:solidFill>
                        </a:rPr>
                        <a:t>G</a:t>
                      </a: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56CF9E"/>
                    </a:solidFill>
                  </a:tcPr>
                </a:tc>
                <a:tc>
                  <a:txBody>
                    <a:bodyPr/>
                    <a:lstStyle/>
                    <a:p>
                      <a:pPr algn="ctr"/>
                      <a:r>
                        <a:rPr lang="en-GB" sz="800" dirty="0" smtClean="0">
                          <a:solidFill>
                            <a:schemeClr val="bg1">
                              <a:lumMod val="50000"/>
                            </a:schemeClr>
                          </a:solidFill>
                        </a:rPr>
                        <a:t>G</a:t>
                      </a: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56CF9E"/>
                    </a:solidFill>
                  </a:tcPr>
                </a:tc>
                <a:tc gridSpan="2">
                  <a:txBody>
                    <a:bodyPr/>
                    <a:lstStyle/>
                    <a:p>
                      <a:pPr algn="ctr"/>
                      <a:r>
                        <a:rPr lang="en-GB" sz="800" dirty="0" smtClean="0">
                          <a:solidFill>
                            <a:schemeClr val="bg1">
                              <a:lumMod val="50000"/>
                            </a:schemeClr>
                          </a:solidFill>
                        </a:rPr>
                        <a:t>G</a:t>
                      </a: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56CF9E"/>
                    </a:solidFill>
                  </a:tcPr>
                </a:tc>
                <a:tc hMerge="1">
                  <a:txBody>
                    <a:bodyPr/>
                    <a:lstStyle/>
                    <a:p>
                      <a:endParaRPr lang="en-GB"/>
                    </a:p>
                  </a:txBody>
                  <a:tcPr/>
                </a:tc>
                <a:tc>
                  <a:txBody>
                    <a:bodyPr/>
                    <a:lstStyle/>
                    <a:p>
                      <a:pPr algn="ct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algn="ct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algn="ctr"/>
                      <a:endParaRPr lang="en-GB" sz="800" dirty="0">
                        <a:solidFill>
                          <a:schemeClr val="bg1">
                            <a:lumMod val="50000"/>
                          </a:schemeClr>
                        </a:solidFill>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bl>
          </a:graphicData>
        </a:graphic>
      </p:graphicFrame>
      <p:grpSp>
        <p:nvGrpSpPr>
          <p:cNvPr id="6" name="Group 5"/>
          <p:cNvGrpSpPr/>
          <p:nvPr/>
        </p:nvGrpSpPr>
        <p:grpSpPr>
          <a:xfrm>
            <a:off x="8460432" y="123478"/>
            <a:ext cx="544198" cy="393120"/>
            <a:chOff x="0" y="31563"/>
            <a:chExt cx="544198" cy="393120"/>
          </a:xfrm>
          <a:solidFill>
            <a:srgbClr val="FCBC55"/>
          </a:solidFill>
        </p:grpSpPr>
        <p:sp>
          <p:nvSpPr>
            <p:cNvPr id="7" name="Rounded Rectangle 6"/>
            <p:cNvSpPr/>
            <p:nvPr/>
          </p:nvSpPr>
          <p:spPr>
            <a:xfrm>
              <a:off x="0" y="31563"/>
              <a:ext cx="544198" cy="393120"/>
            </a:xfrm>
            <a:prstGeom prst="roundRect">
              <a:avLst/>
            </a:prstGeom>
            <a:grpFill/>
            <a:ln w="12700">
              <a:solidFill>
                <a:srgbClr val="1D3E6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8" name="Rounded Rectangle 4"/>
            <p:cNvSpPr/>
            <p:nvPr/>
          </p:nvSpPr>
          <p:spPr>
            <a:xfrm>
              <a:off x="19191" y="50754"/>
              <a:ext cx="505816" cy="354738"/>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dirty="0">
                  <a:solidFill>
                    <a:schemeClr val="bg1"/>
                  </a:solidFill>
                </a:rPr>
                <a:t>1</a:t>
              </a:r>
              <a:endParaRPr lang="en-GB" sz="1000" b="1" u="none" kern="1200" dirty="0">
                <a:solidFill>
                  <a:schemeClr val="bg1"/>
                </a:solidFill>
              </a:endParaRPr>
            </a:p>
          </p:txBody>
        </p:sp>
      </p:grpSp>
    </p:spTree>
    <p:extLst>
      <p:ext uri="{BB962C8B-B14F-4D97-AF65-F5344CB8AC3E}">
        <p14:creationId xmlns:p14="http://schemas.microsoft.com/office/powerpoint/2010/main" val="21115571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Option </a:t>
            </a:r>
            <a:r>
              <a:rPr lang="en-GB" dirty="0" smtClean="0"/>
              <a:t>1 </a:t>
            </a:r>
            <a:r>
              <a:rPr lang="en-GB" dirty="0"/>
              <a:t>- Process Impact Assessment</a:t>
            </a:r>
          </a:p>
        </p:txBody>
      </p:sp>
      <p:graphicFrame>
        <p:nvGraphicFramePr>
          <p:cNvPr id="4" name="Table 3"/>
          <p:cNvGraphicFramePr>
            <a:graphicFrameLocks noGrp="1"/>
          </p:cNvGraphicFramePr>
          <p:nvPr>
            <p:extLst>
              <p:ext uri="{D42A27DB-BD31-4B8C-83A1-F6EECF244321}">
                <p14:modId xmlns:p14="http://schemas.microsoft.com/office/powerpoint/2010/main" val="1588080020"/>
              </p:ext>
            </p:extLst>
          </p:nvPr>
        </p:nvGraphicFramePr>
        <p:xfrm>
          <a:off x="335533" y="764430"/>
          <a:ext cx="8340925" cy="4028520"/>
        </p:xfrm>
        <a:graphic>
          <a:graphicData uri="http://schemas.openxmlformats.org/drawingml/2006/table">
            <a:tbl>
              <a:tblPr firstRow="1" bandRow="1">
                <a:tableStyleId>{B301B821-A1FF-4177-AEE7-76D212191A09}</a:tableStyleId>
              </a:tblPr>
              <a:tblGrid>
                <a:gridCol w="1716187"/>
                <a:gridCol w="1104123"/>
                <a:gridCol w="984109"/>
                <a:gridCol w="1080120"/>
                <a:gridCol w="1080120"/>
                <a:gridCol w="1008112"/>
                <a:gridCol w="1368154"/>
              </a:tblGrid>
              <a:tr h="288000">
                <a:tc>
                  <a:txBody>
                    <a:bodyPr/>
                    <a:lstStyle/>
                    <a:p>
                      <a:pPr algn="r"/>
                      <a:r>
                        <a:rPr lang="en-GB" sz="1200" dirty="0" smtClean="0">
                          <a:solidFill>
                            <a:srgbClr val="3E5AA8"/>
                          </a:solidFill>
                        </a:rPr>
                        <a:t>Process Area</a:t>
                      </a:r>
                      <a:endParaRPr lang="en-GB" sz="1200" dirty="0" smtClean="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Complexity</a:t>
                      </a:r>
                      <a:endParaRPr lang="en-GB" sz="1200" dirty="0" smtClean="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File</a:t>
                      </a:r>
                    </a:p>
                    <a:p>
                      <a:pPr algn="ctr"/>
                      <a:r>
                        <a:rPr lang="en-GB" sz="1200" dirty="0" smtClean="0">
                          <a:solidFill>
                            <a:srgbClr val="3E5AA8"/>
                          </a:solidFill>
                        </a:rPr>
                        <a:t>Formats</a:t>
                      </a:r>
                      <a:endParaRPr lang="en-GB" sz="1200" dirty="0" smtClean="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Exceptions</a:t>
                      </a:r>
                      <a:endParaRPr lang="en-GB" sz="1200" dirty="0" smtClean="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External</a:t>
                      </a:r>
                    </a:p>
                    <a:p>
                      <a:pPr algn="ctr"/>
                      <a:r>
                        <a:rPr lang="en-GB" sz="1200" dirty="0" smtClean="0">
                          <a:solidFill>
                            <a:srgbClr val="3E5AA8"/>
                          </a:solidFill>
                        </a:rPr>
                        <a:t>Screens</a:t>
                      </a:r>
                      <a:endParaRPr lang="en-GB" sz="1200" dirty="0" smtClean="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Batch Jobs</a:t>
                      </a:r>
                      <a:endParaRPr lang="en-GB" sz="1200" dirty="0" smtClean="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c>
                  <a:txBody>
                    <a:bodyPr/>
                    <a:lstStyle/>
                    <a:p>
                      <a:pPr algn="ctr"/>
                      <a:r>
                        <a:rPr lang="en-GB" sz="1200" dirty="0" smtClean="0">
                          <a:solidFill>
                            <a:srgbClr val="3E5AA8"/>
                          </a:solidFill>
                        </a:rPr>
                        <a:t>Performance Test?</a:t>
                      </a:r>
                      <a:endParaRPr lang="en-GB" sz="1200" dirty="0" smtClean="0">
                        <a:solidFill>
                          <a:srgbClr val="3E5AA8"/>
                        </a:solidFill>
                        <a:latin typeface="+mn-lt"/>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297610">
                <a:tc>
                  <a:txBody>
                    <a:bodyPr/>
                    <a:lstStyle/>
                    <a:p>
                      <a:pPr marL="0" indent="0" algn="r">
                        <a:buFont typeface="Arial" panose="020B0604020202020204" pitchFamily="34" charset="0"/>
                        <a:buNone/>
                      </a:pPr>
                      <a:r>
                        <a:rPr lang="en-GB" sz="1050" b="0" dirty="0" smtClean="0">
                          <a:solidFill>
                            <a:schemeClr val="bg1">
                              <a:lumMod val="50000"/>
                            </a:schemeClr>
                          </a:solidFill>
                        </a:rPr>
                        <a:t>SPA</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H / M / L</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a:buFont typeface="Arial" panose="020B0604020202020204" pitchFamily="34" charset="0"/>
                        <a:buNone/>
                      </a:pPr>
                      <a:r>
                        <a:rPr lang="en-GB" sz="1050" b="0" dirty="0" smtClean="0">
                          <a:solidFill>
                            <a:schemeClr val="bg1">
                              <a:lumMod val="50000"/>
                            </a:schemeClr>
                          </a:solidFill>
                        </a:rPr>
                        <a:t>Metering (Reads)</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H / M / L</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a:buFont typeface="Arial" panose="020B0604020202020204" pitchFamily="34" charset="0"/>
                        <a:buNone/>
                      </a:pPr>
                      <a:r>
                        <a:rPr lang="en-GB" sz="1050" b="0" dirty="0" smtClean="0">
                          <a:solidFill>
                            <a:schemeClr val="bg1">
                              <a:lumMod val="50000"/>
                            </a:schemeClr>
                          </a:solidFill>
                        </a:rPr>
                        <a:t>Reconciliation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H / M / L</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a:buFont typeface="Arial" panose="020B0604020202020204" pitchFamily="34" charset="0"/>
                        <a:buNone/>
                      </a:pPr>
                      <a:r>
                        <a:rPr lang="en-GB" sz="1050" b="0" dirty="0" smtClean="0">
                          <a:solidFill>
                            <a:schemeClr val="bg1">
                              <a:lumMod val="50000"/>
                            </a:schemeClr>
                          </a:solidFill>
                        </a:rPr>
                        <a:t>Invoicing – Capacity</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H / M / L</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050" b="0" dirty="0" smtClean="0">
                          <a:solidFill>
                            <a:schemeClr val="bg1">
                              <a:lumMod val="50000"/>
                            </a:schemeClr>
                          </a:solidFill>
                        </a:rPr>
                        <a:t>Invoicing – Commodity</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H / M / L</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050" b="0" dirty="0" smtClean="0">
                          <a:solidFill>
                            <a:schemeClr val="bg1">
                              <a:lumMod val="50000"/>
                            </a:schemeClr>
                          </a:solidFill>
                        </a:rPr>
                        <a:t>Invoicing – Amendment</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smtClean="0">
                          <a:solidFill>
                            <a:schemeClr val="bg1">
                              <a:lumMod val="50000"/>
                            </a:schemeClr>
                          </a:solidFill>
                        </a:rPr>
                        <a:t>n/a / H / M / L</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marR="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0" dirty="0" smtClean="0">
                          <a:solidFill>
                            <a:schemeClr val="bg1">
                              <a:lumMod val="50000"/>
                            </a:schemeClr>
                          </a:solidFill>
                        </a:rPr>
                        <a:t>Invoicing – Other</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H / M / L</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a:buFont typeface="Arial" panose="020B0604020202020204" pitchFamily="34" charset="0"/>
                        <a:buNone/>
                      </a:pPr>
                      <a:r>
                        <a:rPr lang="en-GB" sz="1050" b="0" dirty="0" smtClean="0">
                          <a:solidFill>
                            <a:schemeClr val="bg1">
                              <a:lumMod val="50000"/>
                            </a:schemeClr>
                          </a:solidFill>
                        </a:rPr>
                        <a:t>Rolling</a:t>
                      </a:r>
                      <a:r>
                        <a:rPr lang="en-GB" sz="1050" b="0" baseline="0" dirty="0" smtClean="0">
                          <a:solidFill>
                            <a:schemeClr val="bg1">
                              <a:lumMod val="50000"/>
                            </a:schemeClr>
                          </a:solidFill>
                        </a:rPr>
                        <a:t> AQ</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H / M / L</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a:buFont typeface="Arial" panose="020B0604020202020204" pitchFamily="34" charset="0"/>
                        <a:buNone/>
                      </a:pPr>
                      <a:r>
                        <a:rPr lang="en-GB" sz="1050" b="0" dirty="0" smtClean="0">
                          <a:solidFill>
                            <a:schemeClr val="bg1">
                              <a:lumMod val="50000"/>
                            </a:schemeClr>
                          </a:solidFill>
                        </a:rPr>
                        <a:t>Formula</a:t>
                      </a:r>
                      <a:r>
                        <a:rPr lang="en-GB" sz="1050" b="0" baseline="0" dirty="0" smtClean="0">
                          <a:solidFill>
                            <a:schemeClr val="bg1">
                              <a:lumMod val="50000"/>
                            </a:schemeClr>
                          </a:solidFill>
                        </a:rPr>
                        <a:t> Year AQ</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H / M / L</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a:buFont typeface="Arial" panose="020B0604020202020204" pitchFamily="34" charset="0"/>
                        <a:buNone/>
                      </a:pPr>
                      <a:r>
                        <a:rPr lang="en-GB" sz="1050" b="0" dirty="0" smtClean="0">
                          <a:solidFill>
                            <a:schemeClr val="bg1">
                              <a:lumMod val="50000"/>
                            </a:schemeClr>
                          </a:solidFill>
                        </a:rPr>
                        <a:t>RGMA</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H / M / L</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a:buFont typeface="Arial" panose="020B0604020202020204" pitchFamily="34" charset="0"/>
                        <a:buNone/>
                      </a:pPr>
                      <a:r>
                        <a:rPr lang="en-GB" sz="1050" b="0" dirty="0" smtClean="0">
                          <a:solidFill>
                            <a:schemeClr val="bg1">
                              <a:lumMod val="50000"/>
                            </a:schemeClr>
                          </a:solidFill>
                        </a:rPr>
                        <a:t>DSC Service</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H / M / L</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 / Y / 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r h="297610">
                <a:tc>
                  <a:txBody>
                    <a:bodyPr/>
                    <a:lstStyle/>
                    <a:p>
                      <a:pPr marL="0" indent="0" algn="r">
                        <a:buFont typeface="Arial" panose="020B0604020202020204" pitchFamily="34" charset="0"/>
                        <a:buNone/>
                      </a:pPr>
                      <a:r>
                        <a:rPr lang="en-GB" sz="1050" b="0" dirty="0" smtClean="0">
                          <a:solidFill>
                            <a:schemeClr val="bg1">
                              <a:lumMod val="50000"/>
                            </a:schemeClr>
                          </a:solidFill>
                        </a:rPr>
                        <a:t>Other (Weather</a:t>
                      </a:r>
                      <a:r>
                        <a:rPr lang="en-GB" sz="1050" b="0" baseline="0" dirty="0" smtClean="0">
                          <a:solidFill>
                            <a:schemeClr val="bg1">
                              <a:lumMod val="50000"/>
                            </a:schemeClr>
                          </a:solidFill>
                        </a:rPr>
                        <a:t> Values)</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M</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Y</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latin typeface="+mn-lt"/>
                          <a:cs typeface="+mn-cs"/>
                        </a:rPr>
                        <a:t>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Y</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c>
                  <a:txBody>
                    <a:bodyPr/>
                    <a:lstStyle/>
                    <a:p>
                      <a:pPr marL="0" indent="0" algn="ctr">
                        <a:buFont typeface="Arial" panose="020B0604020202020204" pitchFamily="34" charset="0"/>
                        <a:buNone/>
                      </a:pPr>
                      <a:r>
                        <a:rPr lang="en-GB" sz="1050" b="0" dirty="0" smtClean="0">
                          <a:solidFill>
                            <a:schemeClr val="bg1">
                              <a:lumMod val="50000"/>
                            </a:schemeClr>
                          </a:solidFill>
                        </a:rPr>
                        <a:t>N</a:t>
                      </a:r>
                      <a:endParaRPr lang="en-GB" sz="1050" b="0" dirty="0" smtClean="0">
                        <a:solidFill>
                          <a:schemeClr val="bg1">
                            <a:lumMod val="50000"/>
                          </a:schemeClr>
                        </a:solidFill>
                        <a:latin typeface="+mn-lt"/>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chemeClr val="bg1"/>
                    </a:solidFill>
                  </a:tcPr>
                </a:tc>
              </a:tr>
            </a:tbl>
          </a:graphicData>
        </a:graphic>
      </p:graphicFrame>
      <p:grpSp>
        <p:nvGrpSpPr>
          <p:cNvPr id="5" name="Group 4"/>
          <p:cNvGrpSpPr/>
          <p:nvPr/>
        </p:nvGrpSpPr>
        <p:grpSpPr>
          <a:xfrm>
            <a:off x="8460432" y="234414"/>
            <a:ext cx="544198" cy="393120"/>
            <a:chOff x="0" y="31563"/>
            <a:chExt cx="544198" cy="393120"/>
          </a:xfrm>
          <a:solidFill>
            <a:srgbClr val="FCBC55"/>
          </a:solidFill>
        </p:grpSpPr>
        <p:sp>
          <p:nvSpPr>
            <p:cNvPr id="6" name="Rounded Rectangle 5"/>
            <p:cNvSpPr/>
            <p:nvPr/>
          </p:nvSpPr>
          <p:spPr>
            <a:xfrm>
              <a:off x="0" y="31563"/>
              <a:ext cx="544198" cy="393120"/>
            </a:xfrm>
            <a:prstGeom prst="roundRect">
              <a:avLst/>
            </a:prstGeom>
            <a:grpFill/>
            <a:ln w="12700">
              <a:solidFill>
                <a:srgbClr val="1D3E6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7" name="Rounded Rectangle 4"/>
            <p:cNvSpPr/>
            <p:nvPr/>
          </p:nvSpPr>
          <p:spPr>
            <a:xfrm>
              <a:off x="19191" y="50754"/>
              <a:ext cx="505816" cy="354738"/>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dirty="0">
                  <a:solidFill>
                    <a:schemeClr val="bg1"/>
                  </a:solidFill>
                </a:rPr>
                <a:t>1</a:t>
              </a:r>
              <a:endParaRPr lang="en-GB" sz="1000" b="1" u="none" kern="1200" dirty="0">
                <a:solidFill>
                  <a:schemeClr val="bg1"/>
                </a:solidFill>
              </a:endParaRPr>
            </a:p>
          </p:txBody>
        </p:sp>
      </p:grpSp>
    </p:spTree>
    <p:extLst>
      <p:ext uri="{BB962C8B-B14F-4D97-AF65-F5344CB8AC3E}">
        <p14:creationId xmlns:p14="http://schemas.microsoft.com/office/powerpoint/2010/main" val="9819761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bwMode="auto">
          <a:xfrm>
            <a:off x="3680" y="2139702"/>
            <a:ext cx="9144000" cy="57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0" indent="0" algn="ctr" rtl="0" eaLnBrk="0" fontAlgn="base" hangingPunct="0">
              <a:spcBef>
                <a:spcPct val="20000"/>
              </a:spcBef>
              <a:spcAft>
                <a:spcPct val="0"/>
              </a:spcAft>
              <a:buClr>
                <a:srgbClr val="0062C8"/>
              </a:buClr>
              <a:buFont typeface="Wingdings" pitchFamily="2" charset="2"/>
              <a:buNone/>
              <a:defRPr sz="3200">
                <a:solidFill>
                  <a:srgbClr val="CCCCFF"/>
                </a:solidFill>
                <a:effectLst/>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a:lstStyle>
          <a:p>
            <a:pPr defTabSz="914400"/>
            <a:r>
              <a:rPr lang="en-GB" b="1" kern="0" dirty="0" smtClean="0">
                <a:solidFill>
                  <a:srgbClr val="3E5AA8"/>
                </a:solidFill>
              </a:rPr>
              <a:t>10. Defect Summary</a:t>
            </a:r>
          </a:p>
        </p:txBody>
      </p:sp>
    </p:spTree>
    <p:extLst>
      <p:ext uri="{BB962C8B-B14F-4D97-AF65-F5344CB8AC3E}">
        <p14:creationId xmlns:p14="http://schemas.microsoft.com/office/powerpoint/2010/main" val="22556729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5425" y="0"/>
            <a:ext cx="8688388" cy="681037"/>
          </a:xfrm>
        </p:spPr>
        <p:txBody>
          <a:bodyPr/>
          <a:lstStyle/>
          <a:p>
            <a:r>
              <a:rPr lang="en-GB" dirty="0" smtClean="0"/>
              <a:t>Defect Summary Stats </a:t>
            </a:r>
          </a:p>
        </p:txBody>
      </p:sp>
      <p:sp>
        <p:nvSpPr>
          <p:cNvPr id="2" name="TextBox 1"/>
          <p:cNvSpPr txBox="1"/>
          <p:nvPr/>
        </p:nvSpPr>
        <p:spPr>
          <a:xfrm>
            <a:off x="6522988" y="187974"/>
            <a:ext cx="2541613" cy="430887"/>
          </a:xfrm>
          <a:prstGeom prst="rect">
            <a:avLst/>
          </a:prstGeom>
          <a:noFill/>
        </p:spPr>
        <p:txBody>
          <a:bodyPr wrap="square" rtlCol="0">
            <a:spAutoFit/>
          </a:bodyPr>
          <a:lstStyle/>
          <a:p>
            <a:pPr lvl="0"/>
            <a:r>
              <a:rPr lang="en-GB" sz="1100" dirty="0">
                <a:solidFill>
                  <a:srgbClr val="000000"/>
                </a:solidFill>
              </a:rPr>
              <a:t>Stats as per </a:t>
            </a:r>
            <a:r>
              <a:rPr lang="en-GB" sz="1100" dirty="0" smtClean="0">
                <a:solidFill>
                  <a:srgbClr val="000000"/>
                </a:solidFill>
              </a:rPr>
              <a:t>HPQC extract taken </a:t>
            </a:r>
            <a:r>
              <a:rPr lang="en-GB" sz="1100" dirty="0">
                <a:solidFill>
                  <a:srgbClr val="000000"/>
                </a:solidFill>
              </a:rPr>
              <a:t>on </a:t>
            </a:r>
            <a:r>
              <a:rPr lang="en-GB" sz="1100" dirty="0" smtClean="0">
                <a:solidFill>
                  <a:srgbClr val="000000"/>
                </a:solidFill>
              </a:rPr>
              <a:t>Wednesday 30th January 2019.</a:t>
            </a:r>
            <a:endParaRPr lang="en-GB" sz="1100" dirty="0">
              <a:solidFill>
                <a:srgbClr val="000000"/>
              </a:solidFill>
            </a:endParaRPr>
          </a:p>
        </p:txBody>
      </p:sp>
      <p:graphicFrame>
        <p:nvGraphicFramePr>
          <p:cNvPr id="5" name="Content Placeholder 4"/>
          <p:cNvGraphicFramePr>
            <a:graphicFrameLocks noGrp="1"/>
          </p:cNvGraphicFramePr>
          <p:nvPr>
            <p:ph idx="1"/>
          </p:nvPr>
        </p:nvGraphicFramePr>
        <p:xfrm>
          <a:off x="228600" y="1035892"/>
          <a:ext cx="8686800" cy="2747866"/>
        </p:xfrm>
        <a:graphic>
          <a:graphicData uri="http://schemas.openxmlformats.org/drawingml/2006/table">
            <a:tbl>
              <a:tblPr/>
              <a:tblGrid>
                <a:gridCol w="1565988"/>
                <a:gridCol w="472751"/>
                <a:gridCol w="472751"/>
                <a:gridCol w="472751"/>
                <a:gridCol w="472751"/>
                <a:gridCol w="472751"/>
                <a:gridCol w="472751"/>
                <a:gridCol w="472751"/>
                <a:gridCol w="472751"/>
                <a:gridCol w="472751"/>
                <a:gridCol w="472751"/>
                <a:gridCol w="472751"/>
                <a:gridCol w="472751"/>
                <a:gridCol w="472751"/>
                <a:gridCol w="975049"/>
              </a:tblGrid>
              <a:tr h="155121">
                <a:tc gridSpan="5">
                  <a:txBody>
                    <a:bodyPr/>
                    <a:lstStyle/>
                    <a:p>
                      <a:pPr algn="l" fontAlgn="ctr"/>
                      <a:r>
                        <a:rPr lang="en-US" sz="900" b="1" i="0" u="sng" strike="noStrike">
                          <a:solidFill>
                            <a:srgbClr val="000000"/>
                          </a:solidFill>
                          <a:effectLst/>
                          <a:latin typeface="Calibri"/>
                        </a:rPr>
                        <a:t>Defect Landscape (Open/Closed vrs PGL/New)</a:t>
                      </a:r>
                    </a:p>
                  </a:txBody>
                  <a:tcPr marL="7387" marR="7387" marT="7387" marB="0" anchor="ctr">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endParaRPr lang="en-GB" sz="900" b="0" i="0" u="none" strike="noStrike">
                        <a:solidFill>
                          <a:srgbClr val="000000"/>
                        </a:solidFill>
                        <a:effectLst/>
                        <a:latin typeface="Calibri"/>
                      </a:endParaRPr>
                    </a:p>
                  </a:txBody>
                  <a:tcPr marL="7387" marR="7387" marT="7387" marB="0" anchor="b">
                    <a:lnL>
                      <a:noFill/>
                    </a:lnL>
                    <a:lnR>
                      <a:noFill/>
                    </a:lnR>
                    <a:lnT>
                      <a:noFill/>
                    </a:lnT>
                    <a:lnB>
                      <a:noFill/>
                    </a:lnB>
                  </a:tcPr>
                </a:tc>
                <a:tc>
                  <a:txBody>
                    <a:bodyPr/>
                    <a:lstStyle/>
                    <a:p>
                      <a:pPr algn="l" fontAlgn="b"/>
                      <a:endParaRPr lang="en-GB" sz="900" b="0" i="0" u="none" strike="noStrike">
                        <a:solidFill>
                          <a:srgbClr val="000000"/>
                        </a:solidFill>
                        <a:effectLst/>
                        <a:latin typeface="Calibri"/>
                      </a:endParaRPr>
                    </a:p>
                  </a:txBody>
                  <a:tcPr marL="7387" marR="7387" marT="7387" marB="0" anchor="b">
                    <a:lnL>
                      <a:noFill/>
                    </a:lnL>
                    <a:lnR>
                      <a:noFill/>
                    </a:lnR>
                    <a:lnT>
                      <a:noFill/>
                    </a:lnT>
                    <a:lnB>
                      <a:noFill/>
                    </a:lnB>
                  </a:tcPr>
                </a:tc>
                <a:tc>
                  <a:txBody>
                    <a:bodyPr/>
                    <a:lstStyle/>
                    <a:p>
                      <a:pPr algn="l" fontAlgn="b"/>
                      <a:endParaRPr lang="en-GB" sz="900" b="0" i="0" u="none" strike="noStrike">
                        <a:solidFill>
                          <a:srgbClr val="000000"/>
                        </a:solidFill>
                        <a:effectLst/>
                        <a:latin typeface="Calibri"/>
                      </a:endParaRPr>
                    </a:p>
                  </a:txBody>
                  <a:tcPr marL="7387" marR="7387" marT="7387" marB="0" anchor="b">
                    <a:lnL>
                      <a:noFill/>
                    </a:lnL>
                    <a:lnR>
                      <a:noFill/>
                    </a:lnR>
                    <a:lnT>
                      <a:noFill/>
                    </a:lnT>
                    <a:lnB>
                      <a:noFill/>
                    </a:lnB>
                  </a:tcPr>
                </a:tc>
                <a:tc>
                  <a:txBody>
                    <a:bodyPr/>
                    <a:lstStyle/>
                    <a:p>
                      <a:pPr algn="l" fontAlgn="b"/>
                      <a:endParaRPr lang="en-GB" sz="900" b="0" i="0" u="none" strike="noStrike">
                        <a:solidFill>
                          <a:srgbClr val="000000"/>
                        </a:solidFill>
                        <a:effectLst/>
                        <a:latin typeface="Calibri"/>
                      </a:endParaRPr>
                    </a:p>
                  </a:txBody>
                  <a:tcPr marL="7387" marR="7387" marT="7387" marB="0" anchor="b">
                    <a:lnL>
                      <a:noFill/>
                    </a:lnL>
                    <a:lnR>
                      <a:noFill/>
                    </a:lnR>
                    <a:lnT>
                      <a:noFill/>
                    </a:lnT>
                    <a:lnB>
                      <a:noFill/>
                    </a:lnB>
                  </a:tcPr>
                </a:tc>
                <a:tc>
                  <a:txBody>
                    <a:bodyPr/>
                    <a:lstStyle/>
                    <a:p>
                      <a:pPr algn="l" fontAlgn="b"/>
                      <a:endParaRPr lang="en-GB" sz="900" b="0" i="0" u="none" strike="noStrike">
                        <a:solidFill>
                          <a:srgbClr val="000000"/>
                        </a:solidFill>
                        <a:effectLst/>
                        <a:latin typeface="Calibri"/>
                      </a:endParaRPr>
                    </a:p>
                  </a:txBody>
                  <a:tcPr marL="7387" marR="7387" marT="7387" marB="0" anchor="b">
                    <a:lnL>
                      <a:noFill/>
                    </a:lnL>
                    <a:lnR>
                      <a:noFill/>
                    </a:lnR>
                    <a:lnT>
                      <a:noFill/>
                    </a:lnT>
                    <a:lnB>
                      <a:noFill/>
                    </a:lnB>
                  </a:tcPr>
                </a:tc>
                <a:tc>
                  <a:txBody>
                    <a:bodyPr/>
                    <a:lstStyle/>
                    <a:p>
                      <a:pPr algn="l" fontAlgn="b"/>
                      <a:endParaRPr lang="en-GB" sz="900" b="0" i="0" u="none" strike="noStrike">
                        <a:solidFill>
                          <a:srgbClr val="000000"/>
                        </a:solidFill>
                        <a:effectLst/>
                        <a:latin typeface="Calibri"/>
                      </a:endParaRPr>
                    </a:p>
                  </a:txBody>
                  <a:tcPr marL="7387" marR="7387" marT="7387" marB="0" anchor="b">
                    <a:lnL>
                      <a:noFill/>
                    </a:lnL>
                    <a:lnR>
                      <a:noFill/>
                    </a:lnR>
                    <a:lnT>
                      <a:noFill/>
                    </a:lnT>
                    <a:lnB>
                      <a:noFill/>
                    </a:lnB>
                  </a:tcPr>
                </a:tc>
                <a:tc>
                  <a:txBody>
                    <a:bodyPr/>
                    <a:lstStyle/>
                    <a:p>
                      <a:pPr algn="l" fontAlgn="b"/>
                      <a:endParaRPr lang="en-GB" sz="900" b="0" i="0" u="none" strike="noStrike">
                        <a:solidFill>
                          <a:srgbClr val="000000"/>
                        </a:solidFill>
                        <a:effectLst/>
                        <a:latin typeface="Calibri"/>
                      </a:endParaRPr>
                    </a:p>
                  </a:txBody>
                  <a:tcPr marL="7387" marR="7387" marT="7387" marB="0" anchor="b">
                    <a:lnL>
                      <a:noFill/>
                    </a:lnL>
                    <a:lnR>
                      <a:noFill/>
                    </a:lnR>
                    <a:lnT>
                      <a:noFill/>
                    </a:lnT>
                    <a:lnB>
                      <a:noFill/>
                    </a:lnB>
                  </a:tcPr>
                </a:tc>
                <a:tc>
                  <a:txBody>
                    <a:bodyPr/>
                    <a:lstStyle/>
                    <a:p>
                      <a:pPr algn="l" fontAlgn="b"/>
                      <a:endParaRPr lang="en-GB" sz="900" b="0" i="0" u="none" strike="noStrike">
                        <a:solidFill>
                          <a:srgbClr val="000000"/>
                        </a:solidFill>
                        <a:effectLst/>
                        <a:latin typeface="Calibri"/>
                      </a:endParaRPr>
                    </a:p>
                  </a:txBody>
                  <a:tcPr marL="7387" marR="7387" marT="7387" marB="0" anchor="b">
                    <a:lnL>
                      <a:noFill/>
                    </a:lnL>
                    <a:lnR>
                      <a:noFill/>
                    </a:lnR>
                    <a:lnT>
                      <a:noFill/>
                    </a:lnT>
                    <a:lnB>
                      <a:noFill/>
                    </a:lnB>
                  </a:tcPr>
                </a:tc>
                <a:tc>
                  <a:txBody>
                    <a:bodyPr/>
                    <a:lstStyle/>
                    <a:p>
                      <a:pPr algn="l" fontAlgn="b"/>
                      <a:endParaRPr lang="en-GB" sz="900" b="0" i="0" u="none" strike="noStrike">
                        <a:solidFill>
                          <a:srgbClr val="000000"/>
                        </a:solidFill>
                        <a:effectLst/>
                        <a:latin typeface="Calibri"/>
                      </a:endParaRPr>
                    </a:p>
                  </a:txBody>
                  <a:tcPr marL="7387" marR="7387" marT="7387" marB="0" anchor="b">
                    <a:lnL>
                      <a:noFill/>
                    </a:lnL>
                    <a:lnR>
                      <a:noFill/>
                    </a:lnR>
                    <a:lnT>
                      <a:noFill/>
                    </a:lnT>
                    <a:lnB>
                      <a:noFill/>
                    </a:lnB>
                  </a:tcPr>
                </a:tc>
                <a:tc>
                  <a:txBody>
                    <a:bodyPr/>
                    <a:lstStyle/>
                    <a:p>
                      <a:pPr algn="l" fontAlgn="b"/>
                      <a:endParaRPr lang="en-GB" sz="900" b="0" i="0" u="none" strike="noStrike">
                        <a:solidFill>
                          <a:srgbClr val="000000"/>
                        </a:solidFill>
                        <a:effectLst/>
                        <a:latin typeface="Calibri"/>
                      </a:endParaRPr>
                    </a:p>
                  </a:txBody>
                  <a:tcPr marL="7387" marR="7387" marT="7387" marB="0" anchor="b">
                    <a:lnL>
                      <a:noFill/>
                    </a:lnL>
                    <a:lnR>
                      <a:noFill/>
                    </a:lnR>
                    <a:lnT>
                      <a:noFill/>
                    </a:lnT>
                    <a:lnB>
                      <a:noFill/>
                    </a:lnB>
                  </a:tcPr>
                </a:tc>
              </a:tr>
              <a:tr h="147735">
                <a:tc>
                  <a:txBody>
                    <a:bodyPr/>
                    <a:lstStyle/>
                    <a:p>
                      <a:pPr algn="l" fontAlgn="b"/>
                      <a:endParaRPr lang="en-GB" sz="900" b="0" i="0" u="none" strike="noStrike">
                        <a:solidFill>
                          <a:srgbClr val="000000"/>
                        </a:solidFill>
                        <a:effectLst/>
                        <a:latin typeface="Calibri"/>
                      </a:endParaRPr>
                    </a:p>
                  </a:txBody>
                  <a:tcPr marL="7387" marR="7387" marT="7387" marB="0" anchor="b">
                    <a:lnL>
                      <a:noFill/>
                    </a:lnL>
                    <a:lnR>
                      <a:noFill/>
                    </a:lnR>
                    <a:lnT>
                      <a:noFill/>
                    </a:lnT>
                    <a:lnB>
                      <a:noFill/>
                    </a:lnB>
                  </a:tcPr>
                </a:tc>
                <a:tc>
                  <a:txBody>
                    <a:bodyPr/>
                    <a:lstStyle/>
                    <a:p>
                      <a:pPr algn="l" fontAlgn="b"/>
                      <a:endParaRPr lang="en-GB" sz="900" b="0" i="0" u="none" strike="noStrike">
                        <a:solidFill>
                          <a:srgbClr val="000000"/>
                        </a:solidFill>
                        <a:effectLst/>
                        <a:latin typeface="Calibri"/>
                      </a:endParaRPr>
                    </a:p>
                  </a:txBody>
                  <a:tcPr marL="7387" marR="7387" marT="738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900" b="0" i="0" u="none" strike="noStrike">
                        <a:solidFill>
                          <a:srgbClr val="000000"/>
                        </a:solidFill>
                        <a:effectLst/>
                        <a:latin typeface="Calibri"/>
                      </a:endParaRPr>
                    </a:p>
                  </a:txBody>
                  <a:tcPr marL="7387" marR="7387" marT="738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900" b="0" i="0" u="none" strike="noStrike">
                        <a:solidFill>
                          <a:srgbClr val="000000"/>
                        </a:solidFill>
                        <a:effectLst/>
                        <a:latin typeface="Calibri"/>
                      </a:endParaRPr>
                    </a:p>
                  </a:txBody>
                  <a:tcPr marL="7387" marR="7387" marT="738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900" b="0" i="0" u="none" strike="noStrike">
                        <a:solidFill>
                          <a:srgbClr val="000000"/>
                        </a:solidFill>
                        <a:effectLst/>
                        <a:latin typeface="Calibri"/>
                      </a:endParaRPr>
                    </a:p>
                  </a:txBody>
                  <a:tcPr marL="7387" marR="7387" marT="738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900" b="0" i="0" u="none" strike="noStrike">
                        <a:solidFill>
                          <a:srgbClr val="000000"/>
                        </a:solidFill>
                        <a:effectLst/>
                        <a:latin typeface="Calibri"/>
                      </a:endParaRPr>
                    </a:p>
                  </a:txBody>
                  <a:tcPr marL="7387" marR="7387" marT="738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900" b="0" i="0" u="none" strike="noStrike">
                        <a:solidFill>
                          <a:srgbClr val="000000"/>
                        </a:solidFill>
                        <a:effectLst/>
                        <a:latin typeface="Calibri"/>
                      </a:endParaRPr>
                    </a:p>
                  </a:txBody>
                  <a:tcPr marL="7387" marR="7387" marT="738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900" b="0" i="0" u="none" strike="noStrike">
                        <a:solidFill>
                          <a:srgbClr val="000000"/>
                        </a:solidFill>
                        <a:effectLst/>
                        <a:latin typeface="Calibri"/>
                      </a:endParaRPr>
                    </a:p>
                  </a:txBody>
                  <a:tcPr marL="7387" marR="7387" marT="738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900" b="0" i="0" u="none" strike="noStrike">
                        <a:solidFill>
                          <a:srgbClr val="000000"/>
                        </a:solidFill>
                        <a:effectLst/>
                        <a:latin typeface="Calibri"/>
                      </a:endParaRPr>
                    </a:p>
                  </a:txBody>
                  <a:tcPr marL="7387" marR="7387" marT="738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900" b="0" i="0" u="none" strike="noStrike">
                        <a:solidFill>
                          <a:srgbClr val="000000"/>
                        </a:solidFill>
                        <a:effectLst/>
                        <a:latin typeface="Calibri"/>
                      </a:endParaRPr>
                    </a:p>
                  </a:txBody>
                  <a:tcPr marL="7387" marR="7387" marT="738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900" b="0" i="0" u="none" strike="noStrike">
                        <a:solidFill>
                          <a:srgbClr val="000000"/>
                        </a:solidFill>
                        <a:effectLst/>
                        <a:latin typeface="Calibri"/>
                      </a:endParaRPr>
                    </a:p>
                  </a:txBody>
                  <a:tcPr marL="7387" marR="7387" marT="738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900" b="0" i="0" u="none" strike="noStrike">
                        <a:solidFill>
                          <a:srgbClr val="000000"/>
                        </a:solidFill>
                        <a:effectLst/>
                        <a:latin typeface="Calibri"/>
                      </a:endParaRPr>
                    </a:p>
                  </a:txBody>
                  <a:tcPr marL="7387" marR="7387" marT="738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900" b="0" i="0" u="none" strike="noStrike">
                        <a:solidFill>
                          <a:srgbClr val="000000"/>
                        </a:solidFill>
                        <a:effectLst/>
                        <a:latin typeface="Calibri"/>
                      </a:endParaRPr>
                    </a:p>
                  </a:txBody>
                  <a:tcPr marL="7387" marR="7387" marT="738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900" b="0" i="0" u="none" strike="noStrike">
                        <a:solidFill>
                          <a:srgbClr val="000000"/>
                        </a:solidFill>
                        <a:effectLst/>
                        <a:latin typeface="Calibri"/>
                      </a:endParaRPr>
                    </a:p>
                  </a:txBody>
                  <a:tcPr marL="7387" marR="7387" marT="738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900" b="0" i="0" u="none" strike="noStrike">
                        <a:solidFill>
                          <a:srgbClr val="000000"/>
                        </a:solidFill>
                        <a:effectLst/>
                        <a:latin typeface="Calibri"/>
                      </a:endParaRPr>
                    </a:p>
                  </a:txBody>
                  <a:tcPr marL="7387" marR="7387" marT="7387" marB="0" anchor="b">
                    <a:lnL>
                      <a:noFill/>
                    </a:lnL>
                    <a:lnR>
                      <a:noFill/>
                    </a:lnR>
                    <a:lnT>
                      <a:noFill/>
                    </a:lnT>
                    <a:lnB>
                      <a:noFill/>
                    </a:lnB>
                  </a:tcPr>
                </a:tc>
              </a:tr>
              <a:tr h="147735">
                <a:tc>
                  <a:txBody>
                    <a:bodyPr/>
                    <a:lstStyle/>
                    <a:p>
                      <a:pPr algn="l" fontAlgn="b"/>
                      <a:endParaRPr lang="en-GB" sz="900" b="0" i="0" u="none" strike="noStrike">
                        <a:solidFill>
                          <a:srgbClr val="000000"/>
                        </a:solidFill>
                        <a:effectLst/>
                        <a:latin typeface="Calibri"/>
                      </a:endParaRPr>
                    </a:p>
                  </a:txBody>
                  <a:tcPr marL="7387" marR="7387" marT="7387" marB="0" anchor="b">
                    <a:lnL>
                      <a:noFill/>
                    </a:lnL>
                    <a:lnR w="6350" cap="flat" cmpd="sng" algn="ctr">
                      <a:solidFill>
                        <a:srgbClr val="000000"/>
                      </a:solidFill>
                      <a:prstDash val="solid"/>
                      <a:round/>
                      <a:headEnd type="none" w="med" len="med"/>
                      <a:tailEnd type="none" w="med" len="med"/>
                    </a:lnR>
                    <a:lnT>
                      <a:noFill/>
                    </a:lnT>
                    <a:lnB>
                      <a:noFill/>
                    </a:lnB>
                  </a:tcPr>
                </a:tc>
                <a:tc gridSpan="6">
                  <a:txBody>
                    <a:bodyPr/>
                    <a:lstStyle/>
                    <a:p>
                      <a:pPr algn="ctr" fontAlgn="b"/>
                      <a:r>
                        <a:rPr lang="en-GB" sz="900" b="1" i="0" u="none" strike="noStrike">
                          <a:solidFill>
                            <a:srgbClr val="FFFFFF"/>
                          </a:solidFill>
                          <a:effectLst/>
                          <a:latin typeface="Calibri"/>
                        </a:rPr>
                        <a:t>PGL Defects</a:t>
                      </a:r>
                    </a:p>
                  </a:txBody>
                  <a:tcPr marL="7387" marR="7387" marT="73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7">
                  <a:txBody>
                    <a:bodyPr/>
                    <a:lstStyle/>
                    <a:p>
                      <a:pPr algn="ctr" fontAlgn="b"/>
                      <a:r>
                        <a:rPr lang="en-GB" sz="900" b="1" i="0" u="none" strike="noStrike">
                          <a:solidFill>
                            <a:srgbClr val="FFFFFF"/>
                          </a:solidFill>
                          <a:effectLst/>
                          <a:latin typeface="Calibri"/>
                        </a:rPr>
                        <a:t>Newly Discovered Defects</a:t>
                      </a:r>
                    </a:p>
                  </a:txBody>
                  <a:tcPr marL="7387" marR="7387" marT="73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75623"/>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lgn="ctr" fontAlgn="b"/>
                      <a:r>
                        <a:rPr lang="en-GB" sz="900" b="1" i="0" u="none" strike="noStrike">
                          <a:solidFill>
                            <a:srgbClr val="FFFFFF"/>
                          </a:solidFill>
                          <a:effectLst/>
                          <a:latin typeface="Calibri"/>
                        </a:rPr>
                        <a:t>GRAND RELEASE TOTALS</a:t>
                      </a:r>
                    </a:p>
                  </a:txBody>
                  <a:tcPr marL="7387" marR="7387" marT="7387"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0000"/>
                    </a:solidFill>
                  </a:tcPr>
                </a:tc>
              </a:tr>
              <a:tr h="147735">
                <a:tc>
                  <a:txBody>
                    <a:bodyPr/>
                    <a:lstStyle/>
                    <a:p>
                      <a:pPr algn="l" fontAlgn="b"/>
                      <a:endParaRPr lang="en-GB" sz="900" b="0" i="0" u="none" strike="noStrike">
                        <a:solidFill>
                          <a:srgbClr val="000000"/>
                        </a:solidFill>
                        <a:effectLst/>
                        <a:latin typeface="Calibri"/>
                      </a:endParaRPr>
                    </a:p>
                  </a:txBody>
                  <a:tcPr marL="7387" marR="7387" marT="7387"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GB" sz="800" b="1" i="0" u="none" strike="noStrike">
                          <a:solidFill>
                            <a:srgbClr val="FFFFFF"/>
                          </a:solidFill>
                          <a:effectLst/>
                          <a:latin typeface="Calibri"/>
                        </a:rPr>
                        <a:t>D1</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ctr"/>
                      <a:r>
                        <a:rPr lang="en-GB" sz="800" b="1" i="0" u="none" strike="noStrike">
                          <a:solidFill>
                            <a:srgbClr val="000000"/>
                          </a:solidFill>
                          <a:effectLst/>
                          <a:latin typeface="Calibri"/>
                        </a:rPr>
                        <a:t>D2</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ctr"/>
                      <a:r>
                        <a:rPr lang="en-GB" sz="800" b="1" i="0" u="none" strike="noStrike">
                          <a:solidFill>
                            <a:srgbClr val="000000"/>
                          </a:solidFill>
                          <a:effectLst/>
                          <a:latin typeface="Calibri"/>
                        </a:rPr>
                        <a:t>D3</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800" b="1" i="0" u="none" strike="noStrike">
                          <a:solidFill>
                            <a:srgbClr val="000000"/>
                          </a:solidFill>
                          <a:effectLst/>
                          <a:latin typeface="Calibri"/>
                        </a:rPr>
                        <a:t>D4</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GB" sz="800" b="1" i="0" u="none" strike="noStrike">
                          <a:solidFill>
                            <a:srgbClr val="000000"/>
                          </a:solidFill>
                          <a:effectLst/>
                          <a:latin typeface="Calibri"/>
                        </a:rPr>
                        <a:t>D5</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DDF17"/>
                    </a:solidFill>
                  </a:tcPr>
                </a:tc>
                <a:tc>
                  <a:txBody>
                    <a:bodyPr/>
                    <a:lstStyle/>
                    <a:p>
                      <a:pPr algn="ctr" fontAlgn="ctr"/>
                      <a:r>
                        <a:rPr lang="en-GB" sz="900" b="1" i="0" u="none" strike="noStrike">
                          <a:solidFill>
                            <a:srgbClr val="FFFFFF"/>
                          </a:solidFill>
                          <a:effectLst/>
                          <a:latin typeface="Calibri"/>
                        </a:rPr>
                        <a:t>TOTAL</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800" b="1" i="0" u="none" strike="noStrike">
                          <a:solidFill>
                            <a:srgbClr val="FFFFFF"/>
                          </a:solidFill>
                          <a:effectLst/>
                          <a:latin typeface="Calibri"/>
                        </a:rPr>
                        <a:t>D1</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ctr"/>
                      <a:r>
                        <a:rPr lang="en-GB" sz="800" b="1" i="0" u="none" strike="noStrike">
                          <a:solidFill>
                            <a:srgbClr val="000000"/>
                          </a:solidFill>
                          <a:effectLst/>
                          <a:latin typeface="Calibri"/>
                        </a:rPr>
                        <a:t>D2</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5353"/>
                    </a:solidFill>
                  </a:tcPr>
                </a:tc>
                <a:tc>
                  <a:txBody>
                    <a:bodyPr/>
                    <a:lstStyle/>
                    <a:p>
                      <a:pPr algn="ctr" fontAlgn="ctr"/>
                      <a:r>
                        <a:rPr lang="en-GB" sz="800" b="1" i="0" u="none" strike="noStrike">
                          <a:solidFill>
                            <a:srgbClr val="000000"/>
                          </a:solidFill>
                          <a:effectLst/>
                          <a:latin typeface="Calibri"/>
                        </a:rPr>
                        <a:t>D3</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800" b="1" i="0" u="none" strike="noStrike">
                          <a:solidFill>
                            <a:srgbClr val="000000"/>
                          </a:solidFill>
                          <a:effectLst/>
                          <a:latin typeface="Calibri"/>
                        </a:rPr>
                        <a:t>D4</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GB" sz="800" b="1" i="0" u="none" strike="noStrike">
                          <a:solidFill>
                            <a:srgbClr val="000000"/>
                          </a:solidFill>
                          <a:effectLst/>
                          <a:latin typeface="Calibri"/>
                        </a:rPr>
                        <a:t>D5</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DDF17"/>
                    </a:solidFill>
                  </a:tcPr>
                </a:tc>
                <a:tc>
                  <a:txBody>
                    <a:bodyPr/>
                    <a:lstStyle/>
                    <a:p>
                      <a:pPr algn="ctr" fontAlgn="ctr"/>
                      <a:r>
                        <a:rPr lang="en-GB" sz="800" b="1" i="0" u="none" strike="noStrike">
                          <a:solidFill>
                            <a:srgbClr val="000000"/>
                          </a:solidFill>
                          <a:effectLst/>
                          <a:latin typeface="Calibri"/>
                        </a:rPr>
                        <a:t>Not Set</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en-GB" sz="900" b="1" i="0" u="none" strike="noStrike">
                          <a:solidFill>
                            <a:srgbClr val="FFFFFF"/>
                          </a:solidFill>
                          <a:effectLst/>
                          <a:latin typeface="Calibri"/>
                        </a:rPr>
                        <a:t>TOTAL</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vMerge="1">
                  <a:txBody>
                    <a:bodyPr/>
                    <a:lstStyle/>
                    <a:p>
                      <a:endParaRPr lang="en-GB"/>
                    </a:p>
                  </a:txBody>
                  <a:tcPr/>
                </a:tc>
              </a:tr>
              <a:tr h="155121">
                <a:tc>
                  <a:txBody>
                    <a:bodyPr/>
                    <a:lstStyle/>
                    <a:p>
                      <a:pPr algn="l" fontAlgn="ctr"/>
                      <a:r>
                        <a:rPr lang="en-GB" sz="800" b="1" i="0" u="none" strike="noStrike">
                          <a:solidFill>
                            <a:srgbClr val="FFFFFF"/>
                          </a:solidFill>
                          <a:effectLst/>
                          <a:latin typeface="Calibri"/>
                        </a:rPr>
                        <a:t>Urgent Fix (D1/D2)</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1" i="0" u="none" strike="noStrike">
                          <a:solidFill>
                            <a:srgbClr val="FFFFFF"/>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1</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1" i="0" u="none" strike="noStrike">
                          <a:solidFill>
                            <a:srgbClr val="FFFFFF"/>
                          </a:solidFill>
                          <a:effectLst/>
                          <a:latin typeface="Calibri"/>
                        </a:rPr>
                        <a:t>1</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1</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47735">
                <a:tc>
                  <a:txBody>
                    <a:bodyPr/>
                    <a:lstStyle/>
                    <a:p>
                      <a:pPr algn="l" fontAlgn="ctr"/>
                      <a:r>
                        <a:rPr lang="en-GB" sz="800" b="1" i="0" u="none" strike="noStrike">
                          <a:solidFill>
                            <a:srgbClr val="FFFFFF"/>
                          </a:solidFill>
                          <a:effectLst/>
                          <a:latin typeface="Calibri"/>
                        </a:rPr>
                        <a:t>Amendment Invoice Task Force</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1" i="0" u="none" strike="noStrike">
                          <a:solidFill>
                            <a:srgbClr val="FFFFFF"/>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16</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14</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2</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1" i="0" u="none" strike="noStrike">
                          <a:solidFill>
                            <a:srgbClr val="FFFFFF"/>
                          </a:solidFill>
                          <a:effectLst/>
                          <a:latin typeface="Calibri"/>
                        </a:rPr>
                        <a:t>32</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32</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55121">
                <a:tc>
                  <a:txBody>
                    <a:bodyPr/>
                    <a:lstStyle/>
                    <a:p>
                      <a:pPr algn="l" fontAlgn="b"/>
                      <a:r>
                        <a:rPr lang="en-GB" sz="900" b="1" i="0" u="none" strike="noStrike">
                          <a:solidFill>
                            <a:srgbClr val="000000"/>
                          </a:solidFill>
                          <a:effectLst/>
                          <a:latin typeface="Calibri"/>
                        </a:rPr>
                        <a:t>R3.06 - 8th February</a:t>
                      </a:r>
                    </a:p>
                  </a:txBody>
                  <a:tcPr marL="7387" marR="7387" marT="73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1" i="0" u="none" strike="noStrike">
                          <a:solidFill>
                            <a:srgbClr val="FFFFFF"/>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1</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4</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1" i="0" u="none" strike="noStrike">
                          <a:solidFill>
                            <a:srgbClr val="FFFFFF"/>
                          </a:solidFill>
                          <a:effectLst/>
                          <a:latin typeface="Calibri"/>
                        </a:rPr>
                        <a:t>5</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5</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47735">
                <a:tc>
                  <a:txBody>
                    <a:bodyPr/>
                    <a:lstStyle/>
                    <a:p>
                      <a:pPr algn="l" fontAlgn="b"/>
                      <a:r>
                        <a:rPr lang="en-GB" sz="900" b="1" i="0" u="none" strike="noStrike">
                          <a:solidFill>
                            <a:srgbClr val="000000"/>
                          </a:solidFill>
                          <a:effectLst/>
                          <a:latin typeface="Calibri"/>
                        </a:rPr>
                        <a:t>On Hold</a:t>
                      </a:r>
                    </a:p>
                  </a:txBody>
                  <a:tcPr marL="7387" marR="7387" marT="73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1" i="0" u="none" strike="noStrike">
                          <a:solidFill>
                            <a:srgbClr val="FFFFFF"/>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3</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2</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1" i="0" u="none" strike="noStrike">
                          <a:solidFill>
                            <a:srgbClr val="FFFFFF"/>
                          </a:solidFill>
                          <a:effectLst/>
                          <a:latin typeface="Calibri"/>
                        </a:rPr>
                        <a:t>5</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5</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92055">
                <a:tc>
                  <a:txBody>
                    <a:bodyPr/>
                    <a:lstStyle/>
                    <a:p>
                      <a:pPr algn="l" fontAlgn="b"/>
                      <a:r>
                        <a:rPr lang="en-GB" sz="900" b="1" i="0" u="none" strike="noStrike">
                          <a:solidFill>
                            <a:srgbClr val="000000"/>
                          </a:solidFill>
                          <a:effectLst/>
                          <a:latin typeface="Calibri"/>
                        </a:rPr>
                        <a:t>Requires CR</a:t>
                      </a:r>
                    </a:p>
                  </a:txBody>
                  <a:tcPr marL="7387" marR="7387" marT="73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1" i="0" u="none" strike="noStrike">
                          <a:solidFill>
                            <a:srgbClr val="FFFFFF"/>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3</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2</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1" i="0" u="none" strike="noStrike">
                          <a:solidFill>
                            <a:srgbClr val="FFFFFF"/>
                          </a:solidFill>
                          <a:effectLst/>
                          <a:latin typeface="Calibri"/>
                        </a:rPr>
                        <a:t>5</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5</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47735">
                <a:tc>
                  <a:txBody>
                    <a:bodyPr/>
                    <a:lstStyle/>
                    <a:p>
                      <a:pPr algn="l" fontAlgn="b"/>
                      <a:r>
                        <a:rPr lang="en-GB" sz="900" b="1" i="0" u="none" strike="noStrike">
                          <a:solidFill>
                            <a:srgbClr val="000000"/>
                          </a:solidFill>
                          <a:effectLst/>
                          <a:latin typeface="Calibri"/>
                        </a:rPr>
                        <a:t>Release Planning</a:t>
                      </a:r>
                    </a:p>
                  </a:txBody>
                  <a:tcPr marL="7387" marR="7387" marT="73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1" i="0" u="none" strike="noStrike">
                          <a:solidFill>
                            <a:srgbClr val="FFFFFF"/>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1" i="0" u="none" strike="noStrike">
                          <a:solidFill>
                            <a:srgbClr val="FFFFFF"/>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47735">
                <a:tc>
                  <a:txBody>
                    <a:bodyPr/>
                    <a:lstStyle/>
                    <a:p>
                      <a:pPr algn="l" fontAlgn="b"/>
                      <a:r>
                        <a:rPr lang="en-GB" sz="900" b="1" i="0" u="none" strike="noStrike">
                          <a:solidFill>
                            <a:srgbClr val="000000"/>
                          </a:solidFill>
                          <a:effectLst/>
                          <a:latin typeface="Calibri"/>
                        </a:rPr>
                        <a:t>Future Release Dependent</a:t>
                      </a:r>
                    </a:p>
                  </a:txBody>
                  <a:tcPr marL="7387" marR="7387" marT="73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1" i="0" u="none" strike="noStrike">
                          <a:solidFill>
                            <a:srgbClr val="FFFFFF"/>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1" i="0" u="none" strike="noStrike">
                          <a:solidFill>
                            <a:srgbClr val="FFFFFF"/>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47735">
                <a:tc>
                  <a:txBody>
                    <a:bodyPr/>
                    <a:lstStyle/>
                    <a:p>
                      <a:pPr algn="l" fontAlgn="b"/>
                      <a:r>
                        <a:rPr lang="en-GB" sz="900" b="1" i="0" u="none" strike="noStrike">
                          <a:solidFill>
                            <a:srgbClr val="000000"/>
                          </a:solidFill>
                          <a:effectLst/>
                          <a:latin typeface="Calibri"/>
                        </a:rPr>
                        <a:t>Currently Unallocated</a:t>
                      </a:r>
                    </a:p>
                  </a:txBody>
                  <a:tcPr marL="7387" marR="7387" marT="73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1</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1</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1" i="0" u="none" strike="noStrike">
                          <a:solidFill>
                            <a:srgbClr val="FFFFFF"/>
                          </a:solidFill>
                          <a:effectLst/>
                          <a:latin typeface="Calibri"/>
                        </a:rPr>
                        <a:t>2</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36</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35</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1" i="0" u="none" strike="noStrike">
                          <a:solidFill>
                            <a:srgbClr val="FFFFFF"/>
                          </a:solidFill>
                          <a:effectLst/>
                          <a:latin typeface="Calibri"/>
                        </a:rPr>
                        <a:t>71</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73</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55121">
                <a:tc>
                  <a:txBody>
                    <a:bodyPr/>
                    <a:lstStyle/>
                    <a:p>
                      <a:pPr algn="r" fontAlgn="ctr"/>
                      <a:r>
                        <a:rPr lang="en-GB" sz="900" b="1" i="0" u="none" strike="noStrike">
                          <a:solidFill>
                            <a:srgbClr val="FFFFFF"/>
                          </a:solidFill>
                          <a:effectLst/>
                          <a:latin typeface="Calibri"/>
                        </a:rPr>
                        <a:t>TOTAL OPEN</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1</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1</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2</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60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57</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2</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119</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121</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47735">
                <a:tc>
                  <a:txBody>
                    <a:bodyPr/>
                    <a:lstStyle/>
                    <a:p>
                      <a:pPr algn="l" fontAlgn="b"/>
                      <a:r>
                        <a:rPr lang="en-GB" sz="900" b="1" i="0" u="none" strike="noStrike">
                          <a:solidFill>
                            <a:srgbClr val="000000"/>
                          </a:solidFill>
                          <a:effectLst/>
                          <a:latin typeface="Calibri"/>
                        </a:rPr>
                        <a:t>Closed as Rejected</a:t>
                      </a:r>
                    </a:p>
                  </a:txBody>
                  <a:tcPr marL="7387" marR="7387" marT="73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3</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14</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6</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1" i="0" u="none" strike="noStrike">
                          <a:solidFill>
                            <a:srgbClr val="FFFFFF"/>
                          </a:solidFill>
                          <a:effectLst/>
                          <a:latin typeface="Calibri"/>
                        </a:rPr>
                        <a:t>23</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11</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36</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33</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1</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3</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1" i="0" u="none" strike="noStrike">
                          <a:solidFill>
                            <a:srgbClr val="FFFFFF"/>
                          </a:solidFill>
                          <a:effectLst/>
                          <a:latin typeface="Calibri"/>
                        </a:rPr>
                        <a:t>84</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107</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47735">
                <a:tc>
                  <a:txBody>
                    <a:bodyPr/>
                    <a:lstStyle/>
                    <a:p>
                      <a:pPr algn="l" fontAlgn="b"/>
                      <a:r>
                        <a:rPr lang="en-GB" sz="900" b="1" i="0" u="none" strike="noStrike">
                          <a:solidFill>
                            <a:srgbClr val="000000"/>
                          </a:solidFill>
                          <a:effectLst/>
                          <a:latin typeface="Calibri"/>
                        </a:rPr>
                        <a:t>Closed as CR</a:t>
                      </a:r>
                    </a:p>
                  </a:txBody>
                  <a:tcPr marL="7387" marR="7387" marT="73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3</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8</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1" i="0" u="none" strike="noStrike">
                          <a:solidFill>
                            <a:srgbClr val="FFFFFF"/>
                          </a:solidFill>
                          <a:effectLst/>
                          <a:latin typeface="Calibri"/>
                        </a:rPr>
                        <a:t>11</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6</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4</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1" i="0" u="none" strike="noStrike">
                          <a:solidFill>
                            <a:srgbClr val="FFFFFF"/>
                          </a:solidFill>
                          <a:effectLst/>
                          <a:latin typeface="Calibri"/>
                        </a:rPr>
                        <a:t>10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21</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47735">
                <a:tc>
                  <a:txBody>
                    <a:bodyPr/>
                    <a:lstStyle/>
                    <a:p>
                      <a:pPr algn="l" fontAlgn="b"/>
                      <a:r>
                        <a:rPr lang="en-GB" sz="900" b="1" i="0" u="none" strike="noStrike">
                          <a:solidFill>
                            <a:srgbClr val="000000"/>
                          </a:solidFill>
                          <a:effectLst/>
                          <a:latin typeface="Calibri"/>
                        </a:rPr>
                        <a:t>Closed - Deployed to Production</a:t>
                      </a:r>
                    </a:p>
                  </a:txBody>
                  <a:tcPr marL="7387" marR="7387" marT="73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900" b="0" i="0" u="none" strike="noStrike">
                          <a:solidFill>
                            <a:srgbClr val="000000"/>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7</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28</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58</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9</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1" i="0" u="none" strike="noStrike">
                          <a:solidFill>
                            <a:srgbClr val="FFFFFF"/>
                          </a:solidFill>
                          <a:effectLst/>
                          <a:latin typeface="Calibri"/>
                        </a:rPr>
                        <a:t>102</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0" i="0" u="none" strike="noStrike">
                          <a:solidFill>
                            <a:srgbClr val="000000"/>
                          </a:solidFill>
                          <a:effectLst/>
                          <a:latin typeface="Calibri"/>
                        </a:rPr>
                        <a:t>9</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212</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429</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186</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13</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0" i="0" u="none" strike="noStrike">
                          <a:solidFill>
                            <a:srgbClr val="000000"/>
                          </a:solidFill>
                          <a:effectLst/>
                          <a:latin typeface="Calibri"/>
                        </a:rPr>
                        <a:t>10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900" b="1" i="0" u="none" strike="noStrike">
                          <a:solidFill>
                            <a:srgbClr val="FFFFFF"/>
                          </a:solidFill>
                          <a:effectLst/>
                          <a:latin typeface="Calibri"/>
                        </a:rPr>
                        <a:t>859</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961</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55121">
                <a:tc>
                  <a:txBody>
                    <a:bodyPr/>
                    <a:lstStyle/>
                    <a:p>
                      <a:pPr algn="r" fontAlgn="ctr"/>
                      <a:r>
                        <a:rPr lang="en-GB" sz="900" b="1" i="0" u="none" strike="noStrike">
                          <a:solidFill>
                            <a:srgbClr val="FFFFFF"/>
                          </a:solidFill>
                          <a:effectLst/>
                          <a:latin typeface="Calibri"/>
                        </a:rPr>
                        <a:t>TOTAL CLOSED</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7</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34</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80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15</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136</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9</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223</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471</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223</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14</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13</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953</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1089</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r>
              <a:tr h="155121">
                <a:tc>
                  <a:txBody>
                    <a:bodyPr/>
                    <a:lstStyle/>
                    <a:p>
                      <a:pPr algn="r" fontAlgn="ctr"/>
                      <a:r>
                        <a:rPr lang="en-GB" sz="900" b="1" i="0" u="none" strike="noStrike">
                          <a:solidFill>
                            <a:srgbClr val="FFFFFF"/>
                          </a:solidFill>
                          <a:effectLst/>
                          <a:latin typeface="Calibri"/>
                        </a:rPr>
                        <a:t>GRAND TOTAL</a:t>
                      </a:r>
                    </a:p>
                  </a:txBody>
                  <a:tcPr marL="7387" marR="7387" marT="7387"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0</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7</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31</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73</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16</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138</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B0F0"/>
                    </a:solidFill>
                  </a:tcPr>
                </a:tc>
                <a:tc>
                  <a:txBody>
                    <a:bodyPr/>
                    <a:lstStyle/>
                    <a:p>
                      <a:pPr algn="ctr" fontAlgn="ctr"/>
                      <a:r>
                        <a:rPr lang="en-GB" sz="900" b="1" i="0" u="none" strike="noStrike">
                          <a:solidFill>
                            <a:srgbClr val="FFFFFF"/>
                          </a:solidFill>
                          <a:effectLst/>
                          <a:latin typeface="Calibri"/>
                        </a:rPr>
                        <a:t>9</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223</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525</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276</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16</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13</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ctr" fontAlgn="ctr"/>
                      <a:r>
                        <a:rPr lang="en-GB" sz="900" b="1" i="0" u="none" strike="noStrike">
                          <a:solidFill>
                            <a:srgbClr val="FFFFFF"/>
                          </a:solidFill>
                          <a:effectLst/>
                          <a:latin typeface="Calibri"/>
                        </a:rPr>
                        <a:t>1072</a:t>
                      </a:r>
                    </a:p>
                  </a:txBody>
                  <a:tcPr marL="7387" marR="7387" marT="7387"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375623"/>
                    </a:solidFill>
                  </a:tcPr>
                </a:tc>
                <a:tc>
                  <a:txBody>
                    <a:bodyPr/>
                    <a:lstStyle/>
                    <a:p>
                      <a:pPr algn="ctr" fontAlgn="ctr"/>
                      <a:r>
                        <a:rPr lang="en-GB" sz="900" b="1" i="0" u="none" strike="noStrike" dirty="0">
                          <a:solidFill>
                            <a:srgbClr val="FFFFFF"/>
                          </a:solidFill>
                          <a:effectLst/>
                          <a:latin typeface="Calibri"/>
                        </a:rPr>
                        <a:t>1210</a:t>
                      </a:r>
                    </a:p>
                  </a:txBody>
                  <a:tcPr marL="7387" marR="7387" marT="7387"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r>
            </a:tbl>
          </a:graphicData>
        </a:graphic>
      </p:graphicFrame>
    </p:spTree>
    <p:extLst>
      <p:ext uri="{BB962C8B-B14F-4D97-AF65-F5344CB8AC3E}">
        <p14:creationId xmlns:p14="http://schemas.microsoft.com/office/powerpoint/2010/main" val="7037283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5425" y="-42360"/>
            <a:ext cx="8688388" cy="723900"/>
          </a:xfrm>
        </p:spPr>
        <p:txBody>
          <a:bodyPr/>
          <a:lstStyle/>
          <a:p>
            <a:r>
              <a:rPr lang="en-GB" dirty="0" smtClean="0"/>
              <a:t>R3.05</a:t>
            </a:r>
            <a:endParaRPr lang="en-GB" dirty="0"/>
          </a:p>
        </p:txBody>
      </p:sp>
      <p:sp>
        <p:nvSpPr>
          <p:cNvPr id="5" name="TextBox 4"/>
          <p:cNvSpPr txBox="1"/>
          <p:nvPr/>
        </p:nvSpPr>
        <p:spPr>
          <a:xfrm>
            <a:off x="126554" y="449610"/>
            <a:ext cx="8862383" cy="646331"/>
          </a:xfrm>
          <a:prstGeom prst="rect">
            <a:avLst/>
          </a:prstGeom>
          <a:noFill/>
        </p:spPr>
        <p:txBody>
          <a:bodyPr wrap="square" rtlCol="0">
            <a:spAutoFit/>
          </a:bodyPr>
          <a:lstStyle/>
          <a:p>
            <a:r>
              <a:rPr lang="en-GB" dirty="0" smtClean="0"/>
              <a:t>The below fixes were all deployed to production on the 25</a:t>
            </a:r>
            <a:r>
              <a:rPr lang="en-GB" baseline="30000" dirty="0" smtClean="0"/>
              <a:t>th</a:t>
            </a:r>
            <a:r>
              <a:rPr lang="en-GB" dirty="0" smtClean="0"/>
              <a:t> &amp; 29</a:t>
            </a:r>
            <a:r>
              <a:rPr lang="en-GB" baseline="30000" dirty="0"/>
              <a:t>th </a:t>
            </a:r>
            <a:r>
              <a:rPr lang="en-GB" dirty="0" smtClean="0"/>
              <a:t>Jan in Release 3.05. </a:t>
            </a:r>
            <a:r>
              <a:rPr lang="en-GB" sz="1400" dirty="0" smtClean="0"/>
              <a:t>(25</a:t>
            </a:r>
            <a:r>
              <a:rPr lang="en-GB" sz="1400" baseline="30000" dirty="0" smtClean="0"/>
              <a:t>th</a:t>
            </a:r>
            <a:r>
              <a:rPr lang="en-GB" sz="1400" dirty="0" smtClean="0"/>
              <a:t> – Portal and BW, 29</a:t>
            </a:r>
            <a:r>
              <a:rPr lang="en-GB" sz="1400" baseline="30000" dirty="0" smtClean="0"/>
              <a:t>th</a:t>
            </a:r>
            <a:r>
              <a:rPr lang="en-GB" sz="1400" dirty="0" smtClean="0"/>
              <a:t> – ISU)</a:t>
            </a:r>
          </a:p>
        </p:txBody>
      </p:sp>
      <p:sp>
        <p:nvSpPr>
          <p:cNvPr id="9" name="TextBox 8"/>
          <p:cNvSpPr txBox="1"/>
          <p:nvPr/>
        </p:nvSpPr>
        <p:spPr>
          <a:xfrm>
            <a:off x="179512" y="4435247"/>
            <a:ext cx="8735888" cy="584775"/>
          </a:xfrm>
          <a:prstGeom prst="rect">
            <a:avLst/>
          </a:prstGeom>
          <a:noFill/>
        </p:spPr>
        <p:txBody>
          <a:bodyPr wrap="square" rtlCol="0">
            <a:spAutoFit/>
          </a:bodyPr>
          <a:lstStyle/>
          <a:p>
            <a:r>
              <a:rPr lang="en-GB" sz="1600" dirty="0" smtClean="0"/>
              <a:t>Release 3.06 is scheduled for 8</a:t>
            </a:r>
            <a:r>
              <a:rPr lang="en-GB" sz="1600" baseline="30000" dirty="0" smtClean="0"/>
              <a:t>th</a:t>
            </a:r>
            <a:r>
              <a:rPr lang="en-GB" sz="1600" dirty="0" smtClean="0"/>
              <a:t> February 2019, but will likely be a smaller release due to the code freeze in place to support Release 3 Track 2. </a:t>
            </a:r>
          </a:p>
        </p:txBody>
      </p:sp>
      <p:graphicFrame>
        <p:nvGraphicFramePr>
          <p:cNvPr id="6" name="Table 5"/>
          <p:cNvGraphicFramePr>
            <a:graphicFrameLocks noGrp="1"/>
          </p:cNvGraphicFramePr>
          <p:nvPr>
            <p:extLst>
              <p:ext uri="{D42A27DB-BD31-4B8C-83A1-F6EECF244321}">
                <p14:modId xmlns:p14="http://schemas.microsoft.com/office/powerpoint/2010/main" val="1640177786"/>
              </p:ext>
            </p:extLst>
          </p:nvPr>
        </p:nvGraphicFramePr>
        <p:xfrm>
          <a:off x="228600" y="1059582"/>
          <a:ext cx="8686801" cy="3207439"/>
        </p:xfrm>
        <a:graphic>
          <a:graphicData uri="http://schemas.openxmlformats.org/drawingml/2006/table">
            <a:tbl>
              <a:tblPr/>
              <a:tblGrid>
                <a:gridCol w="583170"/>
                <a:gridCol w="1931750"/>
                <a:gridCol w="4996832"/>
                <a:gridCol w="1175049"/>
              </a:tblGrid>
              <a:tr h="182241">
                <a:tc>
                  <a:txBody>
                    <a:bodyPr/>
                    <a:lstStyle/>
                    <a:p>
                      <a:pPr algn="l" fontAlgn="b"/>
                      <a:r>
                        <a:rPr lang="en-GB" sz="1100" b="0" i="0" u="none" strike="noStrike" dirty="0">
                          <a:solidFill>
                            <a:srgbClr val="000000"/>
                          </a:solidFill>
                          <a:effectLst/>
                          <a:latin typeface="Calibri"/>
                        </a:rPr>
                        <a:t>Defect ID</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c>
                  <a:txBody>
                    <a:bodyPr/>
                    <a:lstStyle/>
                    <a:p>
                      <a:pPr algn="l" fontAlgn="b"/>
                      <a:r>
                        <a:rPr lang="en-GB" sz="1100" b="0" i="0" u="none" strike="noStrike">
                          <a:solidFill>
                            <a:srgbClr val="000000"/>
                          </a:solidFill>
                          <a:effectLst/>
                          <a:latin typeface="Calibri"/>
                        </a:rPr>
                        <a:t>Status</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c>
                  <a:txBody>
                    <a:bodyPr/>
                    <a:lstStyle/>
                    <a:p>
                      <a:pPr algn="l" fontAlgn="b"/>
                      <a:r>
                        <a:rPr lang="en-GB" sz="1100" b="0" i="0" u="none" strike="noStrike">
                          <a:solidFill>
                            <a:srgbClr val="000000"/>
                          </a:solidFill>
                          <a:effectLst/>
                          <a:latin typeface="Calibri"/>
                        </a:rPr>
                        <a:t>Description</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c>
                  <a:txBody>
                    <a:bodyPr/>
                    <a:lstStyle/>
                    <a:p>
                      <a:pPr algn="l" fontAlgn="b"/>
                      <a:r>
                        <a:rPr lang="en-GB" sz="1100" b="0" i="0" u="none" strike="noStrike">
                          <a:solidFill>
                            <a:srgbClr val="000000"/>
                          </a:solidFill>
                          <a:effectLst/>
                          <a:latin typeface="Calibri"/>
                        </a:rPr>
                        <a:t>Release</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r>
              <a:tr h="182241">
                <a:tc>
                  <a:txBody>
                    <a:bodyPr/>
                    <a:lstStyle/>
                    <a:p>
                      <a:pPr algn="r" fontAlgn="b"/>
                      <a:r>
                        <a:rPr lang="en-GB" sz="1100" b="0" i="0" u="none" strike="noStrike">
                          <a:solidFill>
                            <a:srgbClr val="000000"/>
                          </a:solidFill>
                          <a:effectLst/>
                          <a:latin typeface="Calibri"/>
                        </a:rPr>
                        <a:t>1133</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Calibri"/>
                        </a:rPr>
                        <a:t>Closed - Deployed to Production</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Linked with 1206 SAP- SOLR-Performance Issue</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Calibri"/>
                        </a:rPr>
                        <a:t>R3.05</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241">
                <a:tc>
                  <a:txBody>
                    <a:bodyPr/>
                    <a:lstStyle/>
                    <a:p>
                      <a:pPr algn="r" fontAlgn="b"/>
                      <a:r>
                        <a:rPr lang="en-GB" sz="1100" b="0" i="0" u="none" strike="noStrike">
                          <a:solidFill>
                            <a:srgbClr val="000000"/>
                          </a:solidFill>
                          <a:effectLst/>
                          <a:latin typeface="Calibri"/>
                        </a:rPr>
                        <a:t>1186</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Calibri"/>
                        </a:rPr>
                        <a:t>Closed - Deployed to Production</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SPA - BB03 exception generated for none existing asset (non GSR Contact)</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Calibri"/>
                        </a:rPr>
                        <a:t>R3.05</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241">
                <a:tc>
                  <a:txBody>
                    <a:bodyPr/>
                    <a:lstStyle/>
                    <a:p>
                      <a:pPr algn="r" fontAlgn="b"/>
                      <a:r>
                        <a:rPr lang="en-GB" sz="1100" b="0" i="0" u="none" strike="noStrike">
                          <a:solidFill>
                            <a:srgbClr val="000000"/>
                          </a:solidFill>
                          <a:effectLst/>
                          <a:latin typeface="Calibri"/>
                        </a:rPr>
                        <a:t>1190</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Calibri"/>
                        </a:rPr>
                        <a:t>Closed - Deployed to Production</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TRF Billing SOQ not provided</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Calibri"/>
                        </a:rPr>
                        <a:t>R3.05</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3593">
                <a:tc>
                  <a:txBody>
                    <a:bodyPr/>
                    <a:lstStyle/>
                    <a:p>
                      <a:pPr algn="r" fontAlgn="b"/>
                      <a:r>
                        <a:rPr lang="en-GB" sz="1100" b="0" i="0" u="none" strike="noStrike">
                          <a:solidFill>
                            <a:srgbClr val="000000"/>
                          </a:solidFill>
                          <a:effectLst/>
                          <a:latin typeface="Calibri"/>
                        </a:rPr>
                        <a:t>1206</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Calibri"/>
                        </a:rPr>
                        <a:t>Closed - Deployed to Production</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Linked to 1133 SAP - LDZ Capacity charge not being sent in TRF for LDZ Direct connect sites opting for NTS optional rate</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Calibri"/>
                        </a:rPr>
                        <a:t>R3.05</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241">
                <a:tc>
                  <a:txBody>
                    <a:bodyPr/>
                    <a:lstStyle/>
                    <a:p>
                      <a:pPr algn="r" fontAlgn="b"/>
                      <a:r>
                        <a:rPr lang="en-GB" sz="1100" b="0" i="0" u="none" strike="noStrike">
                          <a:solidFill>
                            <a:srgbClr val="000000"/>
                          </a:solidFill>
                          <a:effectLst/>
                          <a:latin typeface="Calibri"/>
                        </a:rPr>
                        <a:t>1229</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Calibri"/>
                        </a:rPr>
                        <a:t>Closed - Deployed to Production</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Calibri"/>
                        </a:rPr>
                        <a:t>T1A_ISU_NONCYC_EMC_IN_DY FAILED</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Calibri"/>
                        </a:rPr>
                        <a:t>R3.05</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241">
                <a:tc>
                  <a:txBody>
                    <a:bodyPr/>
                    <a:lstStyle/>
                    <a:p>
                      <a:pPr algn="r" fontAlgn="b"/>
                      <a:r>
                        <a:rPr lang="en-GB" sz="1100" b="0" i="0" u="none" strike="noStrike">
                          <a:solidFill>
                            <a:srgbClr val="000000"/>
                          </a:solidFill>
                          <a:effectLst/>
                          <a:latin typeface="Calibri"/>
                        </a:rPr>
                        <a:t>1254</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Calibri"/>
                        </a:rPr>
                        <a:t>Closed - Deployed to Production</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SAP BW- DUK_SHPK MPRL Count Mismatch</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Calibri"/>
                        </a:rPr>
                        <a:t>R3.05</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241">
                <a:tc>
                  <a:txBody>
                    <a:bodyPr/>
                    <a:lstStyle/>
                    <a:p>
                      <a:pPr algn="r" fontAlgn="b"/>
                      <a:r>
                        <a:rPr lang="en-GB" sz="1100" b="0" i="0" u="none" strike="noStrike">
                          <a:solidFill>
                            <a:srgbClr val="000000"/>
                          </a:solidFill>
                          <a:effectLst/>
                          <a:latin typeface="Calibri"/>
                        </a:rPr>
                        <a:t>1259</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Calibri"/>
                        </a:rPr>
                        <a:t>Closed - Deployed to Production</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Calibri"/>
                        </a:rPr>
                        <a:t>SAP - Amendment Referral due: 28.12.2018</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Calibri"/>
                        </a:rPr>
                        <a:t>R3.05</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241">
                <a:tc>
                  <a:txBody>
                    <a:bodyPr/>
                    <a:lstStyle/>
                    <a:p>
                      <a:pPr algn="r" fontAlgn="b"/>
                      <a:r>
                        <a:rPr lang="en-GB" sz="1100" b="0" i="0" u="none" strike="noStrike">
                          <a:solidFill>
                            <a:srgbClr val="000000"/>
                          </a:solidFill>
                          <a:effectLst/>
                          <a:latin typeface="Calibri"/>
                        </a:rPr>
                        <a:t>1261</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Calibri"/>
                        </a:rPr>
                        <a:t>Closed - Deployed to Production</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Calibri"/>
                        </a:rPr>
                        <a:t>SAP BW- IQL File - Rejection reads</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Calibri"/>
                        </a:rPr>
                        <a:t>R3.05</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241">
                <a:tc>
                  <a:txBody>
                    <a:bodyPr/>
                    <a:lstStyle/>
                    <a:p>
                      <a:pPr algn="l" fontAlgn="b"/>
                      <a:endParaRPr lang="en-GB" sz="1100" b="0" i="0" u="none" strike="noStrike">
                        <a:solidFill>
                          <a:srgbClr val="000000"/>
                        </a:solidFill>
                        <a:effectLst/>
                        <a:latin typeface="Calibri"/>
                      </a:endParaRPr>
                    </a:p>
                  </a:txBody>
                  <a:tcPr marL="9112" marR="9112" marT="911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a:endParaRPr>
                    </a:p>
                  </a:txBody>
                  <a:tcPr marL="9112" marR="9112" marT="911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a:endParaRPr>
                    </a:p>
                  </a:txBody>
                  <a:tcPr marL="9112" marR="9112" marT="911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a:endParaRPr>
                    </a:p>
                  </a:txBody>
                  <a:tcPr marL="9112" marR="9112" marT="911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241">
                <a:tc>
                  <a:txBody>
                    <a:bodyPr/>
                    <a:lstStyle/>
                    <a:p>
                      <a:pPr algn="l" fontAlgn="b"/>
                      <a:r>
                        <a:rPr lang="en-GB" sz="1100" b="0" i="0" u="none" strike="noStrike">
                          <a:solidFill>
                            <a:srgbClr val="000000"/>
                          </a:solidFill>
                          <a:effectLst/>
                          <a:latin typeface="Calibri"/>
                        </a:rPr>
                        <a:t>Defect ID</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c>
                  <a:txBody>
                    <a:bodyPr/>
                    <a:lstStyle/>
                    <a:p>
                      <a:pPr algn="l" fontAlgn="b"/>
                      <a:r>
                        <a:rPr lang="en-GB" sz="1100" b="0" i="0" u="none" strike="noStrike">
                          <a:solidFill>
                            <a:srgbClr val="000000"/>
                          </a:solidFill>
                          <a:effectLst/>
                          <a:latin typeface="Calibri"/>
                        </a:rPr>
                        <a:t>Status</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c>
                  <a:txBody>
                    <a:bodyPr/>
                    <a:lstStyle/>
                    <a:p>
                      <a:pPr algn="l" fontAlgn="b"/>
                      <a:r>
                        <a:rPr lang="en-GB" sz="1100" b="0" i="0" u="none" strike="noStrike">
                          <a:solidFill>
                            <a:srgbClr val="000000"/>
                          </a:solidFill>
                          <a:effectLst/>
                          <a:latin typeface="Calibri"/>
                        </a:rPr>
                        <a:t>Description</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c>
                  <a:txBody>
                    <a:bodyPr/>
                    <a:lstStyle/>
                    <a:p>
                      <a:pPr algn="l" fontAlgn="b"/>
                      <a:r>
                        <a:rPr lang="en-GB" sz="1100" b="0" i="0" u="none" strike="noStrike">
                          <a:solidFill>
                            <a:srgbClr val="000000"/>
                          </a:solidFill>
                          <a:effectLst/>
                          <a:latin typeface="Calibri"/>
                        </a:rPr>
                        <a:t>Deployment Date</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r>
              <a:tr h="182241">
                <a:tc>
                  <a:txBody>
                    <a:bodyPr/>
                    <a:lstStyle/>
                    <a:p>
                      <a:pPr algn="r" fontAlgn="b"/>
                      <a:r>
                        <a:rPr lang="en-GB" sz="1100" b="0" i="0" u="none" strike="noStrike">
                          <a:solidFill>
                            <a:srgbClr val="000000"/>
                          </a:solidFill>
                          <a:effectLst/>
                          <a:latin typeface="Calibri"/>
                        </a:rPr>
                        <a:t>1195</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Calibri"/>
                        </a:rPr>
                        <a:t>Closed - Deployed to Production</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a:rPr>
                        <a:t>SAP </a:t>
                      </a:r>
                      <a:r>
                        <a:rPr lang="en-US" sz="1100" b="0" i="0" u="none" strike="noStrike" dirty="0">
                          <a:solidFill>
                            <a:srgbClr val="000000"/>
                          </a:solidFill>
                          <a:effectLst/>
                          <a:latin typeface="Calibri"/>
                        </a:rPr>
                        <a:t>CR 4431 Incorrect Rejection Code</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Calibri"/>
                        </a:rPr>
                        <a:t>19th January 2019</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241">
                <a:tc>
                  <a:txBody>
                    <a:bodyPr/>
                    <a:lstStyle/>
                    <a:p>
                      <a:pPr algn="r" fontAlgn="b"/>
                      <a:r>
                        <a:rPr lang="en-GB" sz="1100" b="0" i="0" u="none" strike="noStrike">
                          <a:solidFill>
                            <a:srgbClr val="000000"/>
                          </a:solidFill>
                          <a:effectLst/>
                          <a:latin typeface="Calibri"/>
                        </a:rPr>
                        <a:t>1270</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Calibri"/>
                        </a:rPr>
                        <a:t>Closed - Deployed to Production</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SAP - AQ start date is incorrectly picked by AQ correction tool for XRN4740 scenario.</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effectLst/>
                          <a:latin typeface="Calibri"/>
                        </a:rPr>
                        <a:t>23rd January </a:t>
                      </a:r>
                      <a:r>
                        <a:rPr lang="en-GB" sz="1100" b="0" i="0" u="none" strike="noStrike" dirty="0" smtClean="0">
                          <a:solidFill>
                            <a:srgbClr val="000000"/>
                          </a:solidFill>
                          <a:effectLst/>
                          <a:latin typeface="Calibri"/>
                        </a:rPr>
                        <a:t>2019</a:t>
                      </a:r>
                      <a:endParaRPr lang="en-GB" sz="1100" b="0" i="0" u="none" strike="noStrike" dirty="0">
                        <a:solidFill>
                          <a:srgbClr val="000000"/>
                        </a:solidFill>
                        <a:effectLst/>
                        <a:latin typeface="Calibri"/>
                      </a:endParaRP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241">
                <a:tc>
                  <a:txBody>
                    <a:bodyPr/>
                    <a:lstStyle/>
                    <a:p>
                      <a:pPr algn="r" fontAlgn="b"/>
                      <a:r>
                        <a:rPr lang="en-GB" sz="1100" b="0" i="0" u="none" strike="noStrike">
                          <a:solidFill>
                            <a:srgbClr val="000000"/>
                          </a:solidFill>
                          <a:effectLst/>
                          <a:latin typeface="Calibri"/>
                        </a:rPr>
                        <a:t>1082</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Calibri"/>
                        </a:rPr>
                        <a:t>Closed - Deployed to Production</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a:rPr>
                        <a:t>DMSP </a:t>
                      </a:r>
                      <a:r>
                        <a:rPr lang="en-US" sz="1100" b="0" i="0" u="none" strike="noStrike" dirty="0">
                          <a:solidFill>
                            <a:srgbClr val="000000"/>
                          </a:solidFill>
                          <a:effectLst/>
                          <a:latin typeface="Calibri"/>
                        </a:rPr>
                        <a:t>rejection code sent in case of class 3 prime outbound file URS</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Calibri"/>
                        </a:rPr>
                        <a:t>30th January 2019</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4713">
                <a:tc>
                  <a:txBody>
                    <a:bodyPr/>
                    <a:lstStyle/>
                    <a:p>
                      <a:pPr algn="r" fontAlgn="b"/>
                      <a:r>
                        <a:rPr lang="en-GB" sz="1100" b="0" i="0" u="none" strike="noStrike">
                          <a:solidFill>
                            <a:srgbClr val="000000"/>
                          </a:solidFill>
                          <a:effectLst/>
                          <a:latin typeface="Calibri"/>
                        </a:rPr>
                        <a:t>1151</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effectLst/>
                          <a:latin typeface="Calibri"/>
                        </a:rPr>
                        <a:t>Closed - Deployed to Production</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Gemini data table is getting updated but the details are being sent to Gemini for "LDZ DIR CON </a:t>
                      </a:r>
                      <a:r>
                        <a:rPr lang="en-US" sz="1100" b="0" i="0" u="none" strike="noStrike" dirty="0" err="1">
                          <a:solidFill>
                            <a:srgbClr val="000000"/>
                          </a:solidFill>
                          <a:effectLst/>
                          <a:latin typeface="Calibri"/>
                        </a:rPr>
                        <a:t>Shorthual</a:t>
                      </a:r>
                      <a:r>
                        <a:rPr lang="en-US" sz="1100" b="0" i="0" u="none" strike="noStrike" dirty="0">
                          <a:solidFill>
                            <a:srgbClr val="000000"/>
                          </a:solidFill>
                          <a:effectLst/>
                          <a:latin typeface="Calibri"/>
                        </a:rPr>
                        <a:t>" sites</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effectLst/>
                          <a:latin typeface="Calibri"/>
                        </a:rPr>
                        <a:t>30th January 2019</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3526836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5425" y="-42360"/>
            <a:ext cx="8688388" cy="723900"/>
          </a:xfrm>
        </p:spPr>
        <p:txBody>
          <a:bodyPr/>
          <a:lstStyle/>
          <a:p>
            <a:r>
              <a:rPr lang="en-GB" dirty="0" smtClean="0"/>
              <a:t>Amendment Invoice Impacting Defects – </a:t>
            </a:r>
            <a:r>
              <a:rPr lang="en-GB" sz="2800" dirty="0" smtClean="0"/>
              <a:t>Open 1 </a:t>
            </a:r>
            <a:endParaRPr lang="en-GB" sz="2800" dirty="0"/>
          </a:p>
        </p:txBody>
      </p:sp>
      <p:graphicFrame>
        <p:nvGraphicFramePr>
          <p:cNvPr id="9" name="Table 8"/>
          <p:cNvGraphicFramePr>
            <a:graphicFrameLocks noGrp="1"/>
          </p:cNvGraphicFramePr>
          <p:nvPr>
            <p:extLst>
              <p:ext uri="{D42A27DB-BD31-4B8C-83A1-F6EECF244321}">
                <p14:modId xmlns:p14="http://schemas.microsoft.com/office/powerpoint/2010/main" val="755258121"/>
              </p:ext>
            </p:extLst>
          </p:nvPr>
        </p:nvGraphicFramePr>
        <p:xfrm>
          <a:off x="7713333" y="987574"/>
          <a:ext cx="1377202" cy="801752"/>
        </p:xfrm>
        <a:graphic>
          <a:graphicData uri="http://schemas.openxmlformats.org/drawingml/2006/table">
            <a:tbl>
              <a:tblPr/>
              <a:tblGrid>
                <a:gridCol w="398000"/>
                <a:gridCol w="979202"/>
              </a:tblGrid>
              <a:tr h="152960">
                <a:tc>
                  <a:txBody>
                    <a:bodyPr/>
                    <a:lstStyle/>
                    <a:p>
                      <a:pPr algn="l" fontAlgn="b"/>
                      <a:r>
                        <a:rPr lang="en-GB" sz="1100" b="0" i="0" u="none" strike="noStrike" dirty="0">
                          <a:solidFill>
                            <a:srgbClr val="000000"/>
                          </a:solidFill>
                          <a:effectLst/>
                          <a:latin typeface="Calibri"/>
                        </a:rPr>
                        <a:t>Key:</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326891">
                <a:tc>
                  <a:txBody>
                    <a:bodyPr/>
                    <a:lstStyle/>
                    <a:p>
                      <a:pPr algn="l" fontAlgn="b"/>
                      <a:r>
                        <a:rPr lang="en-GB" sz="8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800" b="0" i="0" u="none" strike="noStrike">
                          <a:solidFill>
                            <a:srgbClr val="000000"/>
                          </a:solidFill>
                          <a:effectLst/>
                          <a:latin typeface="Calibri"/>
                        </a:rPr>
                        <a:t>Amendment Invoice Task Force Defects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7696">
                <a:tc>
                  <a:txBody>
                    <a:bodyPr/>
                    <a:lstStyle/>
                    <a:p>
                      <a:pPr algn="l" fontAlgn="b"/>
                      <a:r>
                        <a:rPr lang="en-GB" sz="8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dirty="0">
                          <a:solidFill>
                            <a:srgbClr val="000000"/>
                          </a:solidFill>
                          <a:effectLst/>
                          <a:latin typeface="Calibri"/>
                        </a:rPr>
                        <a:t>Standard Defect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842596386"/>
              </p:ext>
            </p:extLst>
          </p:nvPr>
        </p:nvGraphicFramePr>
        <p:xfrm>
          <a:off x="179512" y="677460"/>
          <a:ext cx="7082428" cy="3410757"/>
        </p:xfrm>
        <a:graphic>
          <a:graphicData uri="http://schemas.openxmlformats.org/drawingml/2006/table">
            <a:tbl>
              <a:tblPr/>
              <a:tblGrid>
                <a:gridCol w="430325"/>
                <a:gridCol w="941335"/>
                <a:gridCol w="806859"/>
                <a:gridCol w="4903909"/>
              </a:tblGrid>
              <a:tr h="255505">
                <a:tc>
                  <a:txBody>
                    <a:bodyPr/>
                    <a:lstStyle/>
                    <a:p>
                      <a:pPr algn="l" fontAlgn="b"/>
                      <a:r>
                        <a:rPr lang="en-GB" sz="800" b="0" i="0" u="none" strike="noStrike">
                          <a:solidFill>
                            <a:srgbClr val="000000"/>
                          </a:solidFill>
                          <a:effectLst/>
                          <a:latin typeface="Calibri"/>
                        </a:rPr>
                        <a:t>Defect ID</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c>
                  <a:txBody>
                    <a:bodyPr/>
                    <a:lstStyle/>
                    <a:p>
                      <a:pPr algn="l" fontAlgn="b"/>
                      <a:r>
                        <a:rPr lang="en-GB" sz="800" b="0" i="0" u="none" strike="noStrike">
                          <a:solidFill>
                            <a:srgbClr val="000000"/>
                          </a:solidFill>
                          <a:effectLst/>
                          <a:latin typeface="Calibri"/>
                        </a:rPr>
                        <a:t>Status</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c>
                  <a:txBody>
                    <a:bodyPr/>
                    <a:lstStyle/>
                    <a:p>
                      <a:pPr algn="l" fontAlgn="b"/>
                      <a:r>
                        <a:rPr lang="en-GB" sz="800" b="0" i="0" u="none" strike="noStrike">
                          <a:solidFill>
                            <a:srgbClr val="000000"/>
                          </a:solidFill>
                          <a:effectLst/>
                          <a:latin typeface="Calibri"/>
                        </a:rPr>
                        <a:t>Primary Business Process</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c>
                  <a:txBody>
                    <a:bodyPr/>
                    <a:lstStyle/>
                    <a:p>
                      <a:pPr algn="l" fontAlgn="b"/>
                      <a:r>
                        <a:rPr lang="en-GB" sz="800" b="0" i="0" u="none" strike="noStrike">
                          <a:solidFill>
                            <a:srgbClr val="000000"/>
                          </a:solidFill>
                          <a:effectLst/>
                          <a:latin typeface="Calibri"/>
                        </a:rPr>
                        <a:t>Description</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r>
              <a:tr h="262229">
                <a:tc>
                  <a:txBody>
                    <a:bodyPr/>
                    <a:lstStyle/>
                    <a:p>
                      <a:pPr algn="r" fontAlgn="b"/>
                      <a:r>
                        <a:rPr lang="en-GB" sz="800" b="0" i="0" u="none" strike="noStrike">
                          <a:solidFill>
                            <a:srgbClr val="000000"/>
                          </a:solidFill>
                          <a:effectLst/>
                          <a:latin typeface="Calibri"/>
                        </a:rPr>
                        <a:t>1073</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Clarification Required</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READS</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800" b="0" i="0" u="none" strike="noStrike">
                          <a:solidFill>
                            <a:srgbClr val="000000"/>
                          </a:solidFill>
                          <a:effectLst/>
                          <a:latin typeface="Calibri"/>
                        </a:rPr>
                        <a:t>RN30 exception is getting created incorrectly on a MPRN where class change ( Class 4 to class 3 )  as well as shipper transfer has happened on the same day</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275677">
                <a:tc>
                  <a:txBody>
                    <a:bodyPr/>
                    <a:lstStyle/>
                    <a:p>
                      <a:pPr algn="r" fontAlgn="b"/>
                      <a:r>
                        <a:rPr lang="en-GB" sz="800" b="0" i="0" u="none" strike="noStrike">
                          <a:solidFill>
                            <a:srgbClr val="000000"/>
                          </a:solidFill>
                          <a:effectLst/>
                          <a:latin typeface="Calibri"/>
                        </a:rPr>
                        <a:t>1122</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Assigned</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READS</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800" b="0" i="0" u="none" strike="noStrike">
                          <a:solidFill>
                            <a:srgbClr val="000000"/>
                          </a:solidFill>
                          <a:effectLst/>
                          <a:latin typeface="Calibri"/>
                        </a:rPr>
                        <a:t>Multiple RGMA reads (Final Exchange and Report read) present in the system for the same day leading to incorrect one day rec.</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134476">
                <a:tc>
                  <a:txBody>
                    <a:bodyPr/>
                    <a:lstStyle/>
                    <a:p>
                      <a:pPr algn="r" fontAlgn="b"/>
                      <a:r>
                        <a:rPr lang="en-GB" sz="800" b="0" i="0" u="none" strike="noStrike">
                          <a:solidFill>
                            <a:srgbClr val="000000"/>
                          </a:solidFill>
                          <a:effectLst/>
                          <a:latin typeface="Calibri"/>
                        </a:rPr>
                        <a:t>1123</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Awaiting CAB</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READS</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800" b="0" i="0" u="none" strike="noStrike">
                          <a:solidFill>
                            <a:srgbClr val="000000"/>
                          </a:solidFill>
                          <a:effectLst/>
                          <a:latin typeface="Calibri"/>
                        </a:rPr>
                        <a:t>Incorrect energy calculated for Reconciliation on Check to Check rec where there is a Class change</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275677">
                <a:tc>
                  <a:txBody>
                    <a:bodyPr/>
                    <a:lstStyle/>
                    <a:p>
                      <a:pPr algn="r" fontAlgn="b"/>
                      <a:r>
                        <a:rPr lang="en-GB" sz="800" b="0" i="0" u="none" strike="noStrike">
                          <a:solidFill>
                            <a:srgbClr val="000000"/>
                          </a:solidFill>
                          <a:effectLst/>
                          <a:latin typeface="Calibri"/>
                        </a:rPr>
                        <a:t>1125</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Awaiting CAB</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READS</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800" b="0" i="0" u="none" strike="noStrike">
                          <a:solidFill>
                            <a:srgbClr val="000000"/>
                          </a:solidFill>
                          <a:effectLst/>
                          <a:latin typeface="Calibri"/>
                        </a:rPr>
                        <a:t>SAP - Incorrect reconciliation whenever site visit read is received between two actual reads</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243402">
                <a:tc>
                  <a:txBody>
                    <a:bodyPr/>
                    <a:lstStyle/>
                    <a:p>
                      <a:pPr algn="r" fontAlgn="b"/>
                      <a:r>
                        <a:rPr lang="en-GB" sz="800" b="0" i="0" u="none" strike="noStrike">
                          <a:solidFill>
                            <a:srgbClr val="000000"/>
                          </a:solidFill>
                          <a:effectLst/>
                          <a:latin typeface="Calibri"/>
                        </a:rPr>
                        <a:t>1136</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Ready for Internal Testing</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INV</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800" b="0" i="0" u="none" strike="noStrike">
                          <a:solidFill>
                            <a:srgbClr val="000000"/>
                          </a:solidFill>
                          <a:effectLst/>
                          <a:latin typeface="Calibri"/>
                        </a:rPr>
                        <a:t>SAP: Incorrect reconciliation charge created for backbilling scenario.</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268953">
                <a:tc>
                  <a:txBody>
                    <a:bodyPr/>
                    <a:lstStyle/>
                    <a:p>
                      <a:pPr algn="r" fontAlgn="b"/>
                      <a:r>
                        <a:rPr lang="en-GB" sz="800" b="0" i="0" u="none" strike="noStrike">
                          <a:solidFill>
                            <a:srgbClr val="000000"/>
                          </a:solidFill>
                          <a:effectLst/>
                          <a:latin typeface="Calibri"/>
                        </a:rPr>
                        <a:t>1137</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Ready For Assurance</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READS</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800" b="0" i="0" u="none" strike="noStrike">
                          <a:solidFill>
                            <a:srgbClr val="000000"/>
                          </a:solidFill>
                          <a:effectLst/>
                          <a:latin typeface="Calibri"/>
                        </a:rPr>
                        <a:t>Incorrect energy calculated where an estimated transfer read is created with TTZ of 1 but subsequent read confirms read has not gone round the clock</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134476">
                <a:tc>
                  <a:txBody>
                    <a:bodyPr/>
                    <a:lstStyle/>
                    <a:p>
                      <a:pPr algn="r" fontAlgn="b"/>
                      <a:r>
                        <a:rPr lang="en-GB" sz="800" b="0" i="0" u="none" strike="noStrike">
                          <a:solidFill>
                            <a:srgbClr val="000000"/>
                          </a:solidFill>
                          <a:effectLst/>
                          <a:latin typeface="Calibri"/>
                        </a:rPr>
                        <a:t>1138</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DRS completed</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INV</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800" b="0" i="0" u="none" strike="noStrike">
                          <a:solidFill>
                            <a:srgbClr val="000000"/>
                          </a:solidFill>
                          <a:effectLst/>
                          <a:latin typeface="Calibri"/>
                        </a:rPr>
                        <a:t>SAP- ASP/AML Presentation Mismatch Issue where the is a Class 4 read followed by a RGMA read</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134476">
                <a:tc>
                  <a:txBody>
                    <a:bodyPr/>
                    <a:lstStyle/>
                    <a:p>
                      <a:pPr algn="r" fontAlgn="b"/>
                      <a:r>
                        <a:rPr lang="en-GB" sz="800" b="0" i="0" u="none" strike="noStrike">
                          <a:solidFill>
                            <a:srgbClr val="000000"/>
                          </a:solidFill>
                          <a:effectLst/>
                          <a:latin typeface="Calibri"/>
                        </a:rPr>
                        <a:t>1153</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Assigned</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RGMA</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800" b="0" i="0" u="none" strike="noStrike">
                          <a:solidFill>
                            <a:srgbClr val="000000"/>
                          </a:solidFill>
                          <a:effectLst/>
                          <a:latin typeface="Calibri"/>
                        </a:rPr>
                        <a:t>SAP-CMS reference number for a 'GSR' contact is not populating in AML file</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134476">
                <a:tc>
                  <a:txBody>
                    <a:bodyPr/>
                    <a:lstStyle/>
                    <a:p>
                      <a:pPr algn="r" fontAlgn="b"/>
                      <a:r>
                        <a:rPr lang="en-GB" sz="800" b="0" i="0" u="none" strike="noStrike">
                          <a:solidFill>
                            <a:srgbClr val="000000"/>
                          </a:solidFill>
                          <a:effectLst/>
                          <a:latin typeface="Calibri"/>
                        </a:rPr>
                        <a:t>1154</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Ready For Assurance</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READS</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800" b="0" i="0" u="none" strike="noStrike">
                          <a:solidFill>
                            <a:srgbClr val="000000"/>
                          </a:solidFill>
                          <a:effectLst/>
                          <a:latin typeface="Calibri"/>
                        </a:rPr>
                        <a:t>ASP/AML mismatch for Class 4 sites following creation of an MR07 exception</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134476">
                <a:tc>
                  <a:txBody>
                    <a:bodyPr/>
                    <a:lstStyle/>
                    <a:p>
                      <a:pPr algn="r" fontAlgn="b"/>
                      <a:r>
                        <a:rPr lang="en-GB" sz="800" b="0" i="0" u="none" strike="noStrike">
                          <a:solidFill>
                            <a:srgbClr val="000000"/>
                          </a:solidFill>
                          <a:effectLst/>
                          <a:latin typeface="Calibri"/>
                        </a:rPr>
                        <a:t>1172</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Ready For Assurance</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INV</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800" b="0" i="0" u="none" strike="noStrike">
                          <a:solidFill>
                            <a:srgbClr val="000000"/>
                          </a:solidFill>
                          <a:effectLst/>
                          <a:latin typeface="Calibri"/>
                        </a:rPr>
                        <a:t>SAP- Class 1 NTS Sites populating Incorrect classification as SSP instead of LSP on ASP/AML</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134476">
                <a:tc>
                  <a:txBody>
                    <a:bodyPr/>
                    <a:lstStyle/>
                    <a:p>
                      <a:pPr algn="r" fontAlgn="b"/>
                      <a:r>
                        <a:rPr lang="en-GB" sz="800" b="0" i="0" u="none" strike="noStrike">
                          <a:solidFill>
                            <a:srgbClr val="000000"/>
                          </a:solidFill>
                          <a:effectLst/>
                          <a:latin typeface="Calibri"/>
                        </a:rPr>
                        <a:t>1173</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Assigned</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INV</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800" b="0" i="0" u="none" strike="noStrike">
                          <a:solidFill>
                            <a:srgbClr val="000000"/>
                          </a:solidFill>
                          <a:effectLst/>
                          <a:latin typeface="Calibri"/>
                        </a:rPr>
                        <a:t>Mismatch in ASP file &amp; not captured in mismatch report where legacy data used for Rec</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134476">
                <a:tc>
                  <a:txBody>
                    <a:bodyPr/>
                    <a:lstStyle/>
                    <a:p>
                      <a:pPr algn="r" fontAlgn="b"/>
                      <a:r>
                        <a:rPr lang="en-GB" sz="800" b="0" i="0" u="none" strike="noStrike">
                          <a:solidFill>
                            <a:srgbClr val="000000"/>
                          </a:solidFill>
                          <a:effectLst/>
                          <a:latin typeface="Calibri"/>
                        </a:rPr>
                        <a:t>1175</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Awaiting CAB</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READS</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800" b="0" i="0" u="none" strike="noStrike">
                          <a:solidFill>
                            <a:srgbClr val="000000"/>
                          </a:solidFill>
                          <a:effectLst/>
                          <a:latin typeface="Calibri"/>
                        </a:rPr>
                        <a:t>Presentation issue (AML file) from P&amp;S sites. Linked to defect 720</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268953">
                <a:tc>
                  <a:txBody>
                    <a:bodyPr/>
                    <a:lstStyle/>
                    <a:p>
                      <a:pPr algn="r" fontAlgn="b"/>
                      <a:r>
                        <a:rPr lang="en-GB" sz="800" b="0" i="0" u="none" strike="noStrike">
                          <a:solidFill>
                            <a:srgbClr val="000000"/>
                          </a:solidFill>
                          <a:effectLst/>
                          <a:latin typeface="Calibri"/>
                        </a:rPr>
                        <a:t>1178</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Fix In Progress</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RGMA</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800" b="0" i="0" u="none" strike="noStrike">
                          <a:solidFill>
                            <a:srgbClr val="000000"/>
                          </a:solidFill>
                          <a:effectLst/>
                          <a:latin typeface="Calibri"/>
                        </a:rPr>
                        <a:t>ASP/AML mismatches when Class 4 read is received for the same read date as RGMA read.(creates MR07 exception)</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342915">
                <a:tc>
                  <a:txBody>
                    <a:bodyPr/>
                    <a:lstStyle/>
                    <a:p>
                      <a:pPr algn="r" fontAlgn="b"/>
                      <a:r>
                        <a:rPr lang="en-GB" sz="800" b="0" i="0" u="none" strike="noStrike">
                          <a:solidFill>
                            <a:srgbClr val="000000"/>
                          </a:solidFill>
                          <a:effectLst/>
                          <a:latin typeface="Calibri"/>
                        </a:rPr>
                        <a:t>1199</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Ready for Internal Testing</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READS</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800" b="0" i="0" u="none" strike="noStrike">
                          <a:solidFill>
                            <a:srgbClr val="000000"/>
                          </a:solidFill>
                          <a:effectLst/>
                          <a:latin typeface="Calibri"/>
                        </a:rPr>
                        <a:t>Issue with read entry screen when transfer reads are uploaded with TTZ of 1 and next read also has TTZ of 1</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134476">
                <a:tc>
                  <a:txBody>
                    <a:bodyPr/>
                    <a:lstStyle/>
                    <a:p>
                      <a:pPr algn="r" fontAlgn="b"/>
                      <a:r>
                        <a:rPr lang="en-GB" sz="800" b="0" i="0" u="none" strike="noStrike">
                          <a:solidFill>
                            <a:srgbClr val="000000"/>
                          </a:solidFill>
                          <a:effectLst/>
                          <a:latin typeface="Calibri"/>
                        </a:rPr>
                        <a:t>1207</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Retest Failed</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RGMA</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800" b="0" i="0" u="none" strike="noStrike">
                          <a:solidFill>
                            <a:srgbClr val="000000"/>
                          </a:solidFill>
                          <a:effectLst/>
                          <a:latin typeface="Calibri"/>
                        </a:rPr>
                        <a:t>SAP - Incorrect volume being calculated for Class change scenario for Class 1 site</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134476">
                <a:tc>
                  <a:txBody>
                    <a:bodyPr/>
                    <a:lstStyle/>
                    <a:p>
                      <a:pPr algn="r" fontAlgn="b"/>
                      <a:r>
                        <a:rPr lang="en-GB" sz="800" b="0" i="0" u="none" strike="noStrike">
                          <a:solidFill>
                            <a:srgbClr val="000000"/>
                          </a:solidFill>
                          <a:effectLst/>
                          <a:latin typeface="Calibri"/>
                        </a:rPr>
                        <a:t>1210</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DRS Needed</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INV</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800" b="0" i="0" u="none" strike="noStrike" dirty="0">
                          <a:solidFill>
                            <a:srgbClr val="000000"/>
                          </a:solidFill>
                          <a:effectLst/>
                          <a:latin typeface="Calibri"/>
                        </a:rPr>
                        <a:t>P&amp;S site not populating MPRN in ASP/AML K89 field</a:t>
                      </a:r>
                    </a:p>
                  </a:txBody>
                  <a:tcPr marL="6724" marR="6724" marT="67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bl>
          </a:graphicData>
        </a:graphic>
      </p:graphicFrame>
    </p:spTree>
    <p:extLst>
      <p:ext uri="{BB962C8B-B14F-4D97-AF65-F5344CB8AC3E}">
        <p14:creationId xmlns:p14="http://schemas.microsoft.com/office/powerpoint/2010/main" val="40527659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18604" y="8781"/>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a:lstStyle>
          <a:p>
            <a:pPr defTabSz="914400"/>
            <a:r>
              <a:rPr lang="en-GB" kern="0" dirty="0" smtClean="0"/>
              <a:t>Amendment Invoice Impacting Defects – </a:t>
            </a:r>
            <a:r>
              <a:rPr lang="en-GB" sz="2800" kern="0" dirty="0" smtClean="0"/>
              <a:t>Open 2 </a:t>
            </a:r>
            <a:endParaRPr lang="en-GB" sz="2800" kern="0" dirty="0"/>
          </a:p>
        </p:txBody>
      </p:sp>
      <p:graphicFrame>
        <p:nvGraphicFramePr>
          <p:cNvPr id="6" name="Table 5"/>
          <p:cNvGraphicFramePr>
            <a:graphicFrameLocks noGrp="1"/>
          </p:cNvGraphicFramePr>
          <p:nvPr>
            <p:extLst>
              <p:ext uri="{D42A27DB-BD31-4B8C-83A1-F6EECF244321}">
                <p14:modId xmlns:p14="http://schemas.microsoft.com/office/powerpoint/2010/main" val="2721939991"/>
              </p:ext>
            </p:extLst>
          </p:nvPr>
        </p:nvGraphicFramePr>
        <p:xfrm>
          <a:off x="7713333" y="987574"/>
          <a:ext cx="1377202" cy="801752"/>
        </p:xfrm>
        <a:graphic>
          <a:graphicData uri="http://schemas.openxmlformats.org/drawingml/2006/table">
            <a:tbl>
              <a:tblPr/>
              <a:tblGrid>
                <a:gridCol w="398000"/>
                <a:gridCol w="979202"/>
              </a:tblGrid>
              <a:tr h="152960">
                <a:tc>
                  <a:txBody>
                    <a:bodyPr/>
                    <a:lstStyle/>
                    <a:p>
                      <a:pPr algn="l" fontAlgn="b"/>
                      <a:r>
                        <a:rPr lang="en-GB" sz="1100" b="0" i="0" u="none" strike="noStrike" dirty="0">
                          <a:solidFill>
                            <a:srgbClr val="000000"/>
                          </a:solidFill>
                          <a:effectLst/>
                          <a:latin typeface="Calibri"/>
                        </a:rPr>
                        <a:t>Key:</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326891">
                <a:tc>
                  <a:txBody>
                    <a:bodyPr/>
                    <a:lstStyle/>
                    <a:p>
                      <a:pPr algn="l" fontAlgn="b"/>
                      <a:r>
                        <a:rPr lang="en-GB" sz="8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800" b="0" i="0" u="none" strike="noStrike">
                          <a:solidFill>
                            <a:srgbClr val="000000"/>
                          </a:solidFill>
                          <a:effectLst/>
                          <a:latin typeface="Calibri"/>
                        </a:rPr>
                        <a:t>Amendment Invoice Task Force Defects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7696">
                <a:tc>
                  <a:txBody>
                    <a:bodyPr/>
                    <a:lstStyle/>
                    <a:p>
                      <a:pPr algn="l" fontAlgn="b"/>
                      <a:r>
                        <a:rPr lang="en-GB" sz="8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dirty="0">
                          <a:solidFill>
                            <a:srgbClr val="000000"/>
                          </a:solidFill>
                          <a:effectLst/>
                          <a:latin typeface="Calibri"/>
                        </a:rPr>
                        <a:t>Standard Defect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156592" y="4219223"/>
            <a:ext cx="8735888" cy="584775"/>
          </a:xfrm>
          <a:prstGeom prst="rect">
            <a:avLst/>
          </a:prstGeom>
          <a:noFill/>
        </p:spPr>
        <p:txBody>
          <a:bodyPr wrap="square" rtlCol="0">
            <a:spAutoFit/>
          </a:bodyPr>
          <a:lstStyle/>
          <a:p>
            <a:r>
              <a:rPr lang="en-GB" sz="1600" dirty="0" smtClean="0"/>
              <a:t>Note: All Amendment Invoice Impacting defects are now being tagged to the Amendment Invoice Task Force. </a:t>
            </a:r>
          </a:p>
        </p:txBody>
      </p:sp>
      <p:graphicFrame>
        <p:nvGraphicFramePr>
          <p:cNvPr id="2" name="Table 1"/>
          <p:cNvGraphicFramePr>
            <a:graphicFrameLocks noGrp="1"/>
          </p:cNvGraphicFramePr>
          <p:nvPr>
            <p:extLst>
              <p:ext uri="{D42A27DB-BD31-4B8C-83A1-F6EECF244321}">
                <p14:modId xmlns:p14="http://schemas.microsoft.com/office/powerpoint/2010/main" val="1287641562"/>
              </p:ext>
            </p:extLst>
          </p:nvPr>
        </p:nvGraphicFramePr>
        <p:xfrm>
          <a:off x="179512" y="681037"/>
          <a:ext cx="7392010" cy="3403602"/>
        </p:xfrm>
        <a:graphic>
          <a:graphicData uri="http://schemas.openxmlformats.org/drawingml/2006/table">
            <a:tbl>
              <a:tblPr/>
              <a:tblGrid>
                <a:gridCol w="449135"/>
                <a:gridCol w="982482"/>
                <a:gridCol w="842128"/>
                <a:gridCol w="5118265"/>
              </a:tblGrid>
              <a:tr h="280709">
                <a:tc>
                  <a:txBody>
                    <a:bodyPr/>
                    <a:lstStyle/>
                    <a:p>
                      <a:pPr algn="l" fontAlgn="b"/>
                      <a:r>
                        <a:rPr lang="en-GB" sz="800" b="0" i="0" u="none" strike="noStrike">
                          <a:solidFill>
                            <a:srgbClr val="000000"/>
                          </a:solidFill>
                          <a:effectLst/>
                          <a:latin typeface="Calibri"/>
                        </a:rPr>
                        <a:t>Defect ID</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c>
                  <a:txBody>
                    <a:bodyPr/>
                    <a:lstStyle/>
                    <a:p>
                      <a:pPr algn="l" fontAlgn="b"/>
                      <a:r>
                        <a:rPr lang="en-GB" sz="800" b="0" i="0" u="none" strike="noStrike">
                          <a:solidFill>
                            <a:srgbClr val="000000"/>
                          </a:solidFill>
                          <a:effectLst/>
                          <a:latin typeface="Calibri"/>
                        </a:rPr>
                        <a:t>Status</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c>
                  <a:txBody>
                    <a:bodyPr/>
                    <a:lstStyle/>
                    <a:p>
                      <a:pPr algn="l" fontAlgn="b"/>
                      <a:r>
                        <a:rPr lang="en-GB" sz="800" b="0" i="0" u="none" strike="noStrike">
                          <a:solidFill>
                            <a:srgbClr val="000000"/>
                          </a:solidFill>
                          <a:effectLst/>
                          <a:latin typeface="Calibri"/>
                        </a:rPr>
                        <a:t>Primary Business Process</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c>
                  <a:txBody>
                    <a:bodyPr/>
                    <a:lstStyle/>
                    <a:p>
                      <a:pPr algn="l" fontAlgn="b"/>
                      <a:r>
                        <a:rPr lang="en-GB" sz="800" b="0" i="0" u="none" strike="noStrike">
                          <a:solidFill>
                            <a:srgbClr val="000000"/>
                          </a:solidFill>
                          <a:effectLst/>
                          <a:latin typeface="Calibri"/>
                        </a:rPr>
                        <a:t>Description</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r>
              <a:tr h="287727">
                <a:tc>
                  <a:txBody>
                    <a:bodyPr/>
                    <a:lstStyle/>
                    <a:p>
                      <a:pPr algn="r" fontAlgn="b"/>
                      <a:r>
                        <a:rPr lang="en-GB" sz="800" b="0" i="0" u="none" strike="noStrike">
                          <a:solidFill>
                            <a:srgbClr val="000000"/>
                          </a:solidFill>
                          <a:effectLst/>
                          <a:latin typeface="Calibri"/>
                        </a:rPr>
                        <a:t>1214</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Assigned</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INV</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800" b="0" i="0" u="none" strike="noStrike">
                          <a:solidFill>
                            <a:srgbClr val="000000"/>
                          </a:solidFill>
                          <a:effectLst/>
                          <a:latin typeface="Calibri"/>
                        </a:rPr>
                        <a:t>Re-rec documents spanning across 2 reversed bill periods causing net-off issues and mismatches.</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308780">
                <a:tc>
                  <a:txBody>
                    <a:bodyPr/>
                    <a:lstStyle/>
                    <a:p>
                      <a:pPr algn="r" fontAlgn="b"/>
                      <a:r>
                        <a:rPr lang="en-GB" sz="800" b="0" i="0" u="none" strike="noStrike">
                          <a:solidFill>
                            <a:srgbClr val="000000"/>
                          </a:solidFill>
                          <a:effectLst/>
                          <a:latin typeface="Calibri"/>
                        </a:rPr>
                        <a:t>1215</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Assigned</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INV</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800" b="0" i="0" u="none" strike="noStrike">
                          <a:solidFill>
                            <a:srgbClr val="000000"/>
                          </a:solidFill>
                          <a:effectLst/>
                          <a:latin typeface="Calibri"/>
                        </a:rPr>
                        <a:t>ASP mismatch..  there were 2 manual documents for the same period for net-off  but the net-off should happen against one manual document and other document should be reported in the mismatch table.</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280709">
                <a:tc>
                  <a:txBody>
                    <a:bodyPr/>
                    <a:lstStyle/>
                    <a:p>
                      <a:pPr algn="r" fontAlgn="b"/>
                      <a:r>
                        <a:rPr lang="en-GB" sz="800" b="0" i="0" u="none" strike="noStrike">
                          <a:solidFill>
                            <a:srgbClr val="000000"/>
                          </a:solidFill>
                          <a:effectLst/>
                          <a:latin typeface="Calibri"/>
                        </a:rPr>
                        <a:t>1216</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Assigned</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INV</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800" b="0" i="0" u="none" strike="noStrike">
                          <a:solidFill>
                            <a:srgbClr val="000000"/>
                          </a:solidFill>
                          <a:effectLst/>
                          <a:latin typeface="Calibri"/>
                        </a:rPr>
                        <a:t>ASP mismatches due to one of the manual documents is not getting considered in the net-off even thought it should be used.</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140355">
                <a:tc>
                  <a:txBody>
                    <a:bodyPr/>
                    <a:lstStyle/>
                    <a:p>
                      <a:pPr algn="r" fontAlgn="b"/>
                      <a:r>
                        <a:rPr lang="en-GB" sz="800" b="0" i="0" u="none" strike="noStrike">
                          <a:solidFill>
                            <a:srgbClr val="000000"/>
                          </a:solidFill>
                          <a:effectLst/>
                          <a:latin typeface="Calibri"/>
                        </a:rPr>
                        <a:t>1217</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Assigned</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INV</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800" b="0" i="0" u="none" strike="noStrike">
                          <a:solidFill>
                            <a:srgbClr val="000000"/>
                          </a:solidFill>
                          <a:effectLst/>
                          <a:latin typeface="Calibri"/>
                        </a:rPr>
                        <a:t>ASP mismatches due to net-off issues in read insert/break-in scenarios</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140355">
                <a:tc>
                  <a:txBody>
                    <a:bodyPr/>
                    <a:lstStyle/>
                    <a:p>
                      <a:pPr algn="r" fontAlgn="b"/>
                      <a:r>
                        <a:rPr lang="en-GB" sz="800" b="0" i="0" u="none" strike="noStrike">
                          <a:solidFill>
                            <a:srgbClr val="000000"/>
                          </a:solidFill>
                          <a:effectLst/>
                          <a:latin typeface="Calibri"/>
                        </a:rPr>
                        <a:t>1218</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Clarification Required</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READS</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800" b="0" i="0" u="none" strike="noStrike">
                          <a:solidFill>
                            <a:srgbClr val="000000"/>
                          </a:solidFill>
                          <a:effectLst/>
                          <a:latin typeface="Calibri"/>
                        </a:rPr>
                        <a:t>Treatment of Check to Check Reconciliation spanning across Classes</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140355">
                <a:tc>
                  <a:txBody>
                    <a:bodyPr/>
                    <a:lstStyle/>
                    <a:p>
                      <a:pPr algn="r" fontAlgn="b"/>
                      <a:r>
                        <a:rPr lang="en-GB" sz="800" b="0" i="0" u="none" strike="noStrike">
                          <a:solidFill>
                            <a:srgbClr val="000000"/>
                          </a:solidFill>
                          <a:effectLst/>
                          <a:latin typeface="Calibri"/>
                        </a:rPr>
                        <a:t>1219</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Clarification Required</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READS</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800" b="0" i="0" u="none" strike="noStrike">
                          <a:solidFill>
                            <a:srgbClr val="000000"/>
                          </a:solidFill>
                          <a:effectLst/>
                          <a:latin typeface="Calibri"/>
                        </a:rPr>
                        <a:t>SAP: Scenario 5: Issue with DM Estimation following RGMA update for CA/CL site: On back of Defect 906</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280709">
                <a:tc>
                  <a:txBody>
                    <a:bodyPr/>
                    <a:lstStyle/>
                    <a:p>
                      <a:pPr algn="r" fontAlgn="b"/>
                      <a:r>
                        <a:rPr lang="en-GB" sz="800" b="0" i="0" u="none" strike="noStrike">
                          <a:solidFill>
                            <a:srgbClr val="000000"/>
                          </a:solidFill>
                          <a:effectLst/>
                          <a:latin typeface="Calibri"/>
                        </a:rPr>
                        <a:t>1220</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Ready for Internal Testing</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READS</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800" b="0" i="0" u="none" strike="noStrike">
                          <a:solidFill>
                            <a:srgbClr val="000000"/>
                          </a:solidFill>
                          <a:effectLst/>
                          <a:latin typeface="Calibri"/>
                        </a:rPr>
                        <a:t>SAP -Scenario 3 :- Class 3: sites only. Bill order date incorrect - For capped or clamped sites the read used for Rec is using the wrong date. Found as a result of defect 906</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140355">
                <a:tc>
                  <a:txBody>
                    <a:bodyPr/>
                    <a:lstStyle/>
                    <a:p>
                      <a:pPr algn="r" fontAlgn="b"/>
                      <a:r>
                        <a:rPr lang="en-GB" sz="800" b="0" i="0" u="none" strike="noStrike">
                          <a:solidFill>
                            <a:srgbClr val="000000"/>
                          </a:solidFill>
                          <a:effectLst/>
                          <a:latin typeface="Calibri"/>
                        </a:rPr>
                        <a:t>1247</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DRS Needed</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READS</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800" b="0" i="0" u="none" strike="noStrike">
                          <a:solidFill>
                            <a:srgbClr val="000000"/>
                          </a:solidFill>
                          <a:effectLst/>
                          <a:latin typeface="Calibri"/>
                        </a:rPr>
                        <a:t>WC calculation process incorrectly rejecting</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140355">
                <a:tc>
                  <a:txBody>
                    <a:bodyPr/>
                    <a:lstStyle/>
                    <a:p>
                      <a:pPr algn="r" fontAlgn="b"/>
                      <a:r>
                        <a:rPr lang="en-GB" sz="800" b="0" i="0" u="none" strike="noStrike">
                          <a:solidFill>
                            <a:srgbClr val="000000"/>
                          </a:solidFill>
                          <a:effectLst/>
                          <a:latin typeface="Calibri"/>
                        </a:rPr>
                        <a:t>1249</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Assigned</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INV</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800" b="0" i="0" u="none" strike="noStrike">
                          <a:solidFill>
                            <a:srgbClr val="000000"/>
                          </a:solidFill>
                          <a:effectLst/>
                          <a:latin typeface="Calibri"/>
                        </a:rPr>
                        <a:t>SAP - Incorrect values in Supporting Info (ASP &amp; AML) for CSEPs, not showing FYAQ</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140355">
                <a:tc>
                  <a:txBody>
                    <a:bodyPr/>
                    <a:lstStyle/>
                    <a:p>
                      <a:pPr algn="r" fontAlgn="b"/>
                      <a:r>
                        <a:rPr lang="en-GB" sz="800" b="0" i="0" u="none" strike="noStrike">
                          <a:solidFill>
                            <a:srgbClr val="000000"/>
                          </a:solidFill>
                          <a:effectLst/>
                          <a:latin typeface="Calibri"/>
                        </a:rPr>
                        <a:t>1252</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Assigned</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INV</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800" b="0" i="0" u="none" strike="noStrike">
                          <a:solidFill>
                            <a:srgbClr val="000000"/>
                          </a:solidFill>
                          <a:effectLst/>
                          <a:latin typeface="Calibri"/>
                        </a:rPr>
                        <a:t>Missing reconciliation date missing in ASP file for record type K89</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140355">
                <a:tc>
                  <a:txBody>
                    <a:bodyPr/>
                    <a:lstStyle/>
                    <a:p>
                      <a:pPr algn="r" fontAlgn="b"/>
                      <a:r>
                        <a:rPr lang="en-GB" sz="800" b="0" i="0" u="none" strike="noStrike">
                          <a:solidFill>
                            <a:srgbClr val="000000"/>
                          </a:solidFill>
                          <a:effectLst/>
                          <a:latin typeface="Calibri"/>
                        </a:rPr>
                        <a:t>1253</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DRS Needed</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INV</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SAP-Duplicate ASP File for Nov 18 Billing Period</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140355">
                <a:tc>
                  <a:txBody>
                    <a:bodyPr/>
                    <a:lstStyle/>
                    <a:p>
                      <a:pPr algn="r" fontAlgn="b"/>
                      <a:r>
                        <a:rPr lang="en-GB" sz="800" b="0" i="0" u="none" strike="noStrike">
                          <a:solidFill>
                            <a:srgbClr val="000000"/>
                          </a:solidFill>
                          <a:effectLst/>
                          <a:latin typeface="Calibri"/>
                        </a:rPr>
                        <a:t>1257</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DRS completed</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READS</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800" b="0" i="0" u="none" strike="noStrike">
                          <a:solidFill>
                            <a:srgbClr val="000000"/>
                          </a:solidFill>
                          <a:effectLst/>
                          <a:latin typeface="Calibri"/>
                        </a:rPr>
                        <a:t>SAP - UBR read process reversing bill documents incorrectly</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140355">
                <a:tc>
                  <a:txBody>
                    <a:bodyPr/>
                    <a:lstStyle/>
                    <a:p>
                      <a:pPr algn="r" fontAlgn="b"/>
                      <a:r>
                        <a:rPr lang="en-GB" sz="800" b="0" i="0" u="none" strike="noStrike">
                          <a:solidFill>
                            <a:srgbClr val="000000"/>
                          </a:solidFill>
                          <a:effectLst/>
                          <a:latin typeface="Calibri"/>
                        </a:rPr>
                        <a:t>1262</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Assigned</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INV</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800" b="0" i="0" u="none" strike="noStrike">
                          <a:solidFill>
                            <a:srgbClr val="000000"/>
                          </a:solidFill>
                          <a:effectLst/>
                          <a:latin typeface="Calibri"/>
                        </a:rPr>
                        <a:t>SAP-SSMP presentation issue in the ASP file.</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140355">
                <a:tc>
                  <a:txBody>
                    <a:bodyPr/>
                    <a:lstStyle/>
                    <a:p>
                      <a:pPr algn="r" fontAlgn="b"/>
                      <a:r>
                        <a:rPr lang="en-GB" sz="800" b="0" i="0" u="none" strike="noStrike">
                          <a:solidFill>
                            <a:srgbClr val="000000"/>
                          </a:solidFill>
                          <a:effectLst/>
                          <a:latin typeface="Calibri"/>
                        </a:rPr>
                        <a:t>1276</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New</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INV</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800" b="0" i="0" u="none" strike="noStrike">
                          <a:solidFill>
                            <a:srgbClr val="000000"/>
                          </a:solidFill>
                          <a:effectLst/>
                          <a:latin typeface="Calibri"/>
                        </a:rPr>
                        <a:t>SAP BW- Amount of net off is not applied correctly in the AML file</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280709">
                <a:tc>
                  <a:txBody>
                    <a:bodyPr/>
                    <a:lstStyle/>
                    <a:p>
                      <a:pPr algn="r" fontAlgn="b"/>
                      <a:r>
                        <a:rPr lang="en-GB" sz="800" b="0" i="0" u="none" strike="noStrike">
                          <a:solidFill>
                            <a:srgbClr val="000000"/>
                          </a:solidFill>
                          <a:effectLst/>
                          <a:latin typeface="Calibri"/>
                        </a:rPr>
                        <a:t>1278</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New</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READS</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800" b="0" i="0" u="none" strike="noStrike">
                          <a:solidFill>
                            <a:srgbClr val="000000"/>
                          </a:solidFill>
                          <a:effectLst/>
                          <a:latin typeface="Calibri"/>
                        </a:rPr>
                        <a:t>Better Estimate on Twin stream sites does not seem to be allocated aggregate energy correctly</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280709">
                <a:tc>
                  <a:txBody>
                    <a:bodyPr/>
                    <a:lstStyle/>
                    <a:p>
                      <a:pPr algn="r" fontAlgn="b"/>
                      <a:r>
                        <a:rPr lang="en-GB" sz="800" b="0" i="0" u="none" strike="noStrike">
                          <a:solidFill>
                            <a:srgbClr val="000000"/>
                          </a:solidFill>
                          <a:effectLst/>
                          <a:latin typeface="Calibri"/>
                        </a:rPr>
                        <a:t>1279</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Assigned</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800" b="0" i="0" u="none" strike="noStrike">
                          <a:solidFill>
                            <a:srgbClr val="000000"/>
                          </a:solidFill>
                          <a:effectLst/>
                          <a:latin typeface="Calibri"/>
                        </a:rPr>
                        <a:t>READS</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800" b="0" i="0" u="none" strike="noStrike" dirty="0">
                          <a:solidFill>
                            <a:srgbClr val="000000"/>
                          </a:solidFill>
                          <a:effectLst/>
                          <a:latin typeface="Calibri"/>
                        </a:rPr>
                        <a:t>CMS - RFA contact accepted incorrectly even though adjustment start date and end date spans across different confirmation period</a:t>
                      </a:r>
                    </a:p>
                  </a:txBody>
                  <a:tcPr marL="7018" marR="7018" marT="70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bl>
          </a:graphicData>
        </a:graphic>
      </p:graphicFrame>
    </p:spTree>
    <p:extLst>
      <p:ext uri="{BB962C8B-B14F-4D97-AF65-F5344CB8AC3E}">
        <p14:creationId xmlns:p14="http://schemas.microsoft.com/office/powerpoint/2010/main" val="3658112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 AQ Defects</a:t>
            </a:r>
            <a:endParaRPr lang="en-GB" dirty="0"/>
          </a:p>
        </p:txBody>
      </p:sp>
      <p:sp>
        <p:nvSpPr>
          <p:cNvPr id="3" name="TextBox 2"/>
          <p:cNvSpPr txBox="1"/>
          <p:nvPr/>
        </p:nvSpPr>
        <p:spPr>
          <a:xfrm>
            <a:off x="683568" y="1203598"/>
            <a:ext cx="7488832" cy="646331"/>
          </a:xfrm>
          <a:prstGeom prst="rect">
            <a:avLst/>
          </a:prstGeom>
          <a:noFill/>
        </p:spPr>
        <p:txBody>
          <a:bodyPr wrap="square" rtlCol="0">
            <a:spAutoFit/>
          </a:bodyPr>
          <a:lstStyle/>
          <a:p>
            <a:r>
              <a:rPr lang="en-GB" dirty="0"/>
              <a:t>The AQ Defects spreadsheet </a:t>
            </a:r>
            <a:r>
              <a:rPr lang="en-GB" dirty="0" smtClean="0"/>
              <a:t>is </a:t>
            </a:r>
            <a:r>
              <a:rPr lang="en-GB" dirty="0"/>
              <a:t>saved in the DSG pages on </a:t>
            </a:r>
            <a:r>
              <a:rPr lang="en-GB" dirty="0">
                <a:solidFill>
                  <a:schemeClr val="accent1"/>
                </a:solidFill>
                <a:hlinkClick r:id="rId2"/>
              </a:rPr>
              <a:t>xoserve.com</a:t>
            </a:r>
            <a:r>
              <a:rPr lang="en-GB" dirty="0"/>
              <a:t> listed as </a:t>
            </a:r>
            <a:r>
              <a:rPr lang="en-GB" dirty="0" smtClean="0"/>
              <a:t>3. AQ defects. </a:t>
            </a:r>
            <a:endParaRPr lang="en-GB" dirty="0"/>
          </a:p>
        </p:txBody>
      </p:sp>
    </p:spTree>
    <p:extLst>
      <p:ext uri="{BB962C8B-B14F-4D97-AF65-F5344CB8AC3E}">
        <p14:creationId xmlns:p14="http://schemas.microsoft.com/office/powerpoint/2010/main" val="100248028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Amendment Invoice Impacting Defects - Closed</a:t>
            </a:r>
            <a:endParaRPr lang="en-GB" dirty="0"/>
          </a:p>
        </p:txBody>
      </p:sp>
      <p:sp>
        <p:nvSpPr>
          <p:cNvPr id="7" name="TextBox 6"/>
          <p:cNvSpPr txBox="1"/>
          <p:nvPr/>
        </p:nvSpPr>
        <p:spPr>
          <a:xfrm>
            <a:off x="225425" y="341243"/>
            <a:ext cx="8688388" cy="646331"/>
          </a:xfrm>
          <a:prstGeom prst="rect">
            <a:avLst/>
          </a:prstGeom>
          <a:noFill/>
        </p:spPr>
        <p:txBody>
          <a:bodyPr wrap="square" rtlCol="0">
            <a:spAutoFit/>
          </a:bodyPr>
          <a:lstStyle/>
          <a:p>
            <a:endParaRPr lang="en-GB" dirty="0"/>
          </a:p>
          <a:p>
            <a:r>
              <a:rPr lang="en-GB" dirty="0" smtClean="0"/>
              <a:t>The below defects were deployed / closed since the last slides were issued.</a:t>
            </a:r>
          </a:p>
        </p:txBody>
      </p:sp>
      <p:graphicFrame>
        <p:nvGraphicFramePr>
          <p:cNvPr id="8" name="Table 7"/>
          <p:cNvGraphicFramePr>
            <a:graphicFrameLocks noGrp="1"/>
          </p:cNvGraphicFramePr>
          <p:nvPr>
            <p:extLst>
              <p:ext uri="{D42A27DB-BD31-4B8C-83A1-F6EECF244321}">
                <p14:modId xmlns:p14="http://schemas.microsoft.com/office/powerpoint/2010/main" val="4244645444"/>
              </p:ext>
            </p:extLst>
          </p:nvPr>
        </p:nvGraphicFramePr>
        <p:xfrm>
          <a:off x="438149" y="3668241"/>
          <a:ext cx="1377202" cy="801752"/>
        </p:xfrm>
        <a:graphic>
          <a:graphicData uri="http://schemas.openxmlformats.org/drawingml/2006/table">
            <a:tbl>
              <a:tblPr/>
              <a:tblGrid>
                <a:gridCol w="398000"/>
                <a:gridCol w="979202"/>
              </a:tblGrid>
              <a:tr h="152960">
                <a:tc>
                  <a:txBody>
                    <a:bodyPr/>
                    <a:lstStyle/>
                    <a:p>
                      <a:pPr algn="l" fontAlgn="b"/>
                      <a:r>
                        <a:rPr lang="en-GB" sz="1100" b="0" i="0" u="none" strike="noStrike" dirty="0">
                          <a:solidFill>
                            <a:srgbClr val="000000"/>
                          </a:solidFill>
                          <a:effectLst/>
                          <a:latin typeface="Calibri"/>
                        </a:rPr>
                        <a:t>Key:</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326891">
                <a:tc>
                  <a:txBody>
                    <a:bodyPr/>
                    <a:lstStyle/>
                    <a:p>
                      <a:pPr algn="l" fontAlgn="b"/>
                      <a:r>
                        <a:rPr lang="en-GB" sz="8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800" b="0" i="0" u="none" strike="noStrike">
                          <a:solidFill>
                            <a:srgbClr val="000000"/>
                          </a:solidFill>
                          <a:effectLst/>
                          <a:latin typeface="Calibri"/>
                        </a:rPr>
                        <a:t>Amendment Invoice Task Force Defects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7696">
                <a:tc>
                  <a:txBody>
                    <a:bodyPr/>
                    <a:lstStyle/>
                    <a:p>
                      <a:pPr algn="l" fontAlgn="b"/>
                      <a:r>
                        <a:rPr lang="en-GB" sz="8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800" b="0" i="0" u="none" strike="noStrike" dirty="0">
                          <a:solidFill>
                            <a:srgbClr val="000000"/>
                          </a:solidFill>
                          <a:effectLst/>
                          <a:latin typeface="Calibri"/>
                        </a:rPr>
                        <a:t>Standard Defect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833050865"/>
              </p:ext>
            </p:extLst>
          </p:nvPr>
        </p:nvGraphicFramePr>
        <p:xfrm>
          <a:off x="179512" y="1203598"/>
          <a:ext cx="8686801" cy="1685725"/>
        </p:xfrm>
        <a:graphic>
          <a:graphicData uri="http://schemas.openxmlformats.org/drawingml/2006/table">
            <a:tbl>
              <a:tblPr/>
              <a:tblGrid>
                <a:gridCol w="583170"/>
                <a:gridCol w="1931750"/>
                <a:gridCol w="5102736"/>
                <a:gridCol w="1069145"/>
              </a:tblGrid>
              <a:tr h="182241">
                <a:tc>
                  <a:txBody>
                    <a:bodyPr/>
                    <a:lstStyle/>
                    <a:p>
                      <a:pPr algn="l" fontAlgn="b"/>
                      <a:r>
                        <a:rPr lang="en-GB" sz="1100" b="0" i="0" u="none" strike="noStrike" dirty="0">
                          <a:solidFill>
                            <a:srgbClr val="000000"/>
                          </a:solidFill>
                          <a:effectLst/>
                          <a:latin typeface="Calibri"/>
                        </a:rPr>
                        <a:t>Defect ID</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c>
                  <a:txBody>
                    <a:bodyPr/>
                    <a:lstStyle/>
                    <a:p>
                      <a:pPr algn="l" fontAlgn="b"/>
                      <a:r>
                        <a:rPr lang="en-GB" sz="1100" b="0" i="0" u="none" strike="noStrike">
                          <a:solidFill>
                            <a:srgbClr val="000000"/>
                          </a:solidFill>
                          <a:effectLst/>
                          <a:latin typeface="Calibri"/>
                        </a:rPr>
                        <a:t>Status</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c>
                  <a:txBody>
                    <a:bodyPr/>
                    <a:lstStyle/>
                    <a:p>
                      <a:pPr algn="l" fontAlgn="b"/>
                      <a:r>
                        <a:rPr lang="en-GB" sz="1100" b="0" i="0" u="none" strike="noStrike">
                          <a:solidFill>
                            <a:srgbClr val="000000"/>
                          </a:solidFill>
                          <a:effectLst/>
                          <a:latin typeface="Calibri"/>
                        </a:rPr>
                        <a:t>Description</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c>
                  <a:txBody>
                    <a:bodyPr/>
                    <a:lstStyle/>
                    <a:p>
                      <a:pPr algn="l" fontAlgn="b"/>
                      <a:r>
                        <a:rPr lang="en-GB" sz="1100" b="0" i="0" u="none" strike="noStrike">
                          <a:solidFill>
                            <a:srgbClr val="000000"/>
                          </a:solidFill>
                          <a:effectLst/>
                          <a:latin typeface="Calibri"/>
                        </a:rPr>
                        <a:t>Deployment Date</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CDDC"/>
                    </a:solidFill>
                  </a:tcPr>
                </a:tc>
              </a:tr>
              <a:tr h="364481">
                <a:tc>
                  <a:txBody>
                    <a:bodyPr/>
                    <a:lstStyle/>
                    <a:p>
                      <a:pPr algn="r" fontAlgn="b"/>
                      <a:r>
                        <a:rPr lang="en-GB" sz="1100" b="0" i="0" u="none" strike="noStrike">
                          <a:solidFill>
                            <a:srgbClr val="000000"/>
                          </a:solidFill>
                          <a:effectLst/>
                          <a:latin typeface="Calibri"/>
                        </a:rPr>
                        <a:t>720</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1100" b="0" i="0" u="none" strike="noStrike">
                          <a:solidFill>
                            <a:srgbClr val="000000"/>
                          </a:solidFill>
                          <a:effectLst/>
                          <a:latin typeface="Calibri"/>
                        </a:rPr>
                        <a:t>Closed - Deployed to Production</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100" b="0" i="0" u="none" strike="noStrike">
                          <a:solidFill>
                            <a:srgbClr val="000000"/>
                          </a:solidFill>
                          <a:effectLst/>
                          <a:latin typeface="Calibri"/>
                        </a:rPr>
                        <a:t>Charge &amp; Presentation issue (ASP file K88) for Prime and Sub sites</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1100" b="0" i="0" u="none" strike="noStrike" dirty="0">
                          <a:solidFill>
                            <a:srgbClr val="000000"/>
                          </a:solidFill>
                          <a:effectLst/>
                          <a:latin typeface="Calibri"/>
                        </a:rPr>
                        <a:t>30th January 2019</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373593">
                <a:tc>
                  <a:txBody>
                    <a:bodyPr/>
                    <a:lstStyle/>
                    <a:p>
                      <a:pPr algn="r" fontAlgn="b"/>
                      <a:r>
                        <a:rPr lang="en-GB" sz="1100" b="0" i="0" u="none" strike="noStrike">
                          <a:solidFill>
                            <a:srgbClr val="000000"/>
                          </a:solidFill>
                          <a:effectLst/>
                          <a:latin typeface="Calibri"/>
                        </a:rPr>
                        <a:t>958</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1100" b="0" i="0" u="none" strike="noStrike">
                          <a:solidFill>
                            <a:srgbClr val="000000"/>
                          </a:solidFill>
                          <a:effectLst/>
                          <a:latin typeface="Calibri"/>
                        </a:rPr>
                        <a:t>Closed - Deployed to Production</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100" b="0" i="0" u="none" strike="noStrike">
                          <a:solidFill>
                            <a:srgbClr val="000000"/>
                          </a:solidFill>
                          <a:effectLst/>
                          <a:latin typeface="Calibri"/>
                        </a:rPr>
                        <a:t>Unable to upload reads for Class 4 Prime site using read entry screen for asset removal/change</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1100" b="0" i="0" u="none" strike="noStrike">
                          <a:solidFill>
                            <a:srgbClr val="000000"/>
                          </a:solidFill>
                          <a:effectLst/>
                          <a:latin typeface="Calibri"/>
                        </a:rPr>
                        <a:t>30th January 2019</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400929">
                <a:tc>
                  <a:txBody>
                    <a:bodyPr/>
                    <a:lstStyle/>
                    <a:p>
                      <a:pPr algn="r" fontAlgn="b"/>
                      <a:r>
                        <a:rPr lang="en-GB" sz="1100" b="0" i="0" u="none" strike="noStrike">
                          <a:solidFill>
                            <a:srgbClr val="000000"/>
                          </a:solidFill>
                          <a:effectLst/>
                          <a:latin typeface="Calibri"/>
                        </a:rPr>
                        <a:t>1000</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1100" b="0" i="0" u="none" strike="noStrike">
                          <a:solidFill>
                            <a:srgbClr val="000000"/>
                          </a:solidFill>
                          <a:effectLst/>
                          <a:latin typeface="Calibri"/>
                        </a:rPr>
                        <a:t>Closed - Deployed to Production</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100" b="0" i="0" u="none" strike="noStrike">
                          <a:solidFill>
                            <a:srgbClr val="000000"/>
                          </a:solidFill>
                          <a:effectLst/>
                          <a:latin typeface="Calibri"/>
                        </a:rPr>
                        <a:t>Class 4 prime rec checking co-terminus reads on sub site which was isolated/no devices allocated</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1100" b="0" i="0" u="none" strike="noStrike">
                          <a:solidFill>
                            <a:srgbClr val="000000"/>
                          </a:solidFill>
                          <a:effectLst/>
                          <a:latin typeface="Calibri"/>
                        </a:rPr>
                        <a:t>30th January 2019</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r h="364481">
                <a:tc>
                  <a:txBody>
                    <a:bodyPr/>
                    <a:lstStyle/>
                    <a:p>
                      <a:pPr algn="r" fontAlgn="b"/>
                      <a:r>
                        <a:rPr lang="en-GB" sz="1100" b="0" i="0" u="none" strike="noStrike">
                          <a:solidFill>
                            <a:srgbClr val="000000"/>
                          </a:solidFill>
                          <a:effectLst/>
                          <a:latin typeface="Calibri"/>
                        </a:rPr>
                        <a:t>1052</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1100" b="0" i="0" u="none" strike="noStrike">
                          <a:solidFill>
                            <a:srgbClr val="000000"/>
                          </a:solidFill>
                          <a:effectLst/>
                          <a:latin typeface="Calibri"/>
                        </a:rPr>
                        <a:t>Closed - Deployed to Production</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US" sz="1100" b="0" i="0" u="none" strike="noStrike">
                          <a:solidFill>
                            <a:srgbClr val="000000"/>
                          </a:solidFill>
                          <a:effectLst/>
                          <a:latin typeface="Calibri"/>
                        </a:rPr>
                        <a:t>SAP - System has generated an incorrect positive/ Negative volume when there is estimated read in rec calculation. TTZ being considered as -1</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b"/>
                      <a:r>
                        <a:rPr lang="en-GB" sz="1100" b="0" i="0" u="none" strike="noStrike" dirty="0">
                          <a:solidFill>
                            <a:srgbClr val="000000"/>
                          </a:solidFill>
                          <a:effectLst/>
                          <a:latin typeface="Calibri"/>
                        </a:rPr>
                        <a:t>19th January 2019</a:t>
                      </a:r>
                    </a:p>
                  </a:txBody>
                  <a:tcPr marL="9112" marR="9112" marT="91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bl>
          </a:graphicData>
        </a:graphic>
      </p:graphicFrame>
    </p:spTree>
    <p:extLst>
      <p:ext uri="{BB962C8B-B14F-4D97-AF65-F5344CB8AC3E}">
        <p14:creationId xmlns:p14="http://schemas.microsoft.com/office/powerpoint/2010/main" val="22896246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11. Miscellaneous</a:t>
            </a:r>
            <a:endParaRPr lang="en-GB" dirty="0"/>
          </a:p>
        </p:txBody>
      </p:sp>
      <p:sp>
        <p:nvSpPr>
          <p:cNvPr id="3" name="Content Placeholder 2"/>
          <p:cNvSpPr>
            <a:spLocks noGrp="1"/>
          </p:cNvSpPr>
          <p:nvPr>
            <p:ph idx="1"/>
          </p:nvPr>
        </p:nvSpPr>
        <p:spPr/>
        <p:txBody>
          <a:bodyPr>
            <a:normAutofit/>
          </a:bodyPr>
          <a:lstStyle/>
          <a:p>
            <a:r>
              <a:rPr lang="en-GB" sz="1800" dirty="0" smtClean="0"/>
              <a:t>11a. </a:t>
            </a:r>
            <a:r>
              <a:rPr lang="en-GB" sz="1800" dirty="0"/>
              <a:t>JMDG/MIS </a:t>
            </a:r>
            <a:r>
              <a:rPr lang="en-GB" sz="1800" dirty="0" smtClean="0"/>
              <a:t>Overview</a:t>
            </a:r>
          </a:p>
          <a:p>
            <a:endParaRPr lang="en-GB" sz="1800" dirty="0" smtClean="0"/>
          </a:p>
          <a:p>
            <a:r>
              <a:rPr lang="en-GB" sz="1800" dirty="0" smtClean="0"/>
              <a:t>11b. </a:t>
            </a:r>
            <a:r>
              <a:rPr lang="en-GB" sz="1800" dirty="0"/>
              <a:t>XRN4634 - Data Catalogue </a:t>
            </a:r>
            <a:endParaRPr lang="en-GB" sz="1800" dirty="0" smtClean="0"/>
          </a:p>
          <a:p>
            <a:endParaRPr lang="en-GB" sz="1800" dirty="0" smtClean="0"/>
          </a:p>
          <a:p>
            <a:r>
              <a:rPr lang="en-GB" sz="1800" dirty="0" smtClean="0"/>
              <a:t>11c. </a:t>
            </a:r>
            <a:r>
              <a:rPr lang="en-GB" sz="1800" dirty="0"/>
              <a:t>XRN4790 – Introduction of winter read/consumption reports and associated obligation </a:t>
            </a:r>
            <a:endParaRPr lang="en-GB" sz="1800" dirty="0" smtClean="0"/>
          </a:p>
        </p:txBody>
      </p:sp>
    </p:spTree>
    <p:extLst>
      <p:ext uri="{BB962C8B-B14F-4D97-AF65-F5344CB8AC3E}">
        <p14:creationId xmlns:p14="http://schemas.microsoft.com/office/powerpoint/2010/main" val="33826679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11a. JMDG/MIS Overview</a:t>
            </a:r>
            <a:endParaRPr lang="en-GB" dirty="0"/>
          </a:p>
        </p:txBody>
      </p:sp>
    </p:spTree>
    <p:extLst>
      <p:ext uri="{BB962C8B-B14F-4D97-AF65-F5344CB8AC3E}">
        <p14:creationId xmlns:p14="http://schemas.microsoft.com/office/powerpoint/2010/main" val="19819136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7106" y="3759883"/>
            <a:ext cx="8473111" cy="988550"/>
          </a:xfrm>
          <a:prstGeom prst="rect">
            <a:avLst/>
          </a:prstGeom>
          <a:solidFill>
            <a:schemeClr val="accent1">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GB" sz="1050" dirty="0">
              <a:solidFill>
                <a:schemeClr val="tx1"/>
              </a:solidFill>
              <a:latin typeface="Calibri" panose="020F0502020204030204" pitchFamily="34" charset="0"/>
              <a:cs typeface="Calibri" panose="020F0502020204030204" pitchFamily="34" charset="0"/>
            </a:endParaRPr>
          </a:p>
        </p:txBody>
      </p:sp>
      <p:sp>
        <p:nvSpPr>
          <p:cNvPr id="5" name="TextBox 4"/>
          <p:cNvSpPr txBox="1"/>
          <p:nvPr/>
        </p:nvSpPr>
        <p:spPr>
          <a:xfrm>
            <a:off x="329534" y="3772294"/>
            <a:ext cx="4098451" cy="415498"/>
          </a:xfrm>
          <a:prstGeom prst="rect">
            <a:avLst/>
          </a:prstGeom>
          <a:noFill/>
        </p:spPr>
        <p:txBody>
          <a:bodyPr wrap="square" rtlCol="0">
            <a:spAutoFit/>
          </a:bodyPr>
          <a:lstStyle/>
          <a:p>
            <a:r>
              <a:rPr lang="en-GB" sz="1050" b="1" u="sng" dirty="0">
                <a:latin typeface="Calibri" panose="020F0502020204030204" pitchFamily="34" charset="0"/>
                <a:cs typeface="Calibri" panose="020F0502020204030204" pitchFamily="34" charset="0"/>
              </a:rPr>
              <a:t>Overview</a:t>
            </a:r>
          </a:p>
          <a:p>
            <a:pPr marL="171450" indent="-171450">
              <a:buFont typeface="Arial" panose="020B0604020202020204" pitchFamily="34" charset="0"/>
              <a:buChar char="•"/>
            </a:pPr>
            <a:endParaRPr lang="en-GB" sz="1050" dirty="0">
              <a:latin typeface="Calibri" panose="020F0502020204030204" pitchFamily="34" charset="0"/>
              <a:cs typeface="Calibri" panose="020F0502020204030204" pitchFamily="34" charset="0"/>
            </a:endParaRPr>
          </a:p>
        </p:txBody>
      </p:sp>
      <p:sp>
        <p:nvSpPr>
          <p:cNvPr id="6" name="Rectangle 5"/>
          <p:cNvSpPr/>
          <p:nvPr/>
        </p:nvSpPr>
        <p:spPr>
          <a:xfrm>
            <a:off x="367105" y="2632386"/>
            <a:ext cx="8473111" cy="425419"/>
          </a:xfrm>
          <a:prstGeom prst="rect">
            <a:avLst/>
          </a:prstGeom>
          <a:solidFill>
            <a:schemeClr val="accent1">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50" b="1" u="sng" dirty="0">
                <a:solidFill>
                  <a:schemeClr val="tx1"/>
                </a:solidFill>
                <a:latin typeface="Calibri" panose="020F0502020204030204" pitchFamily="34" charset="0"/>
                <a:cs typeface="Calibri" panose="020F0502020204030204" pitchFamily="34" charset="0"/>
              </a:rPr>
              <a:t>Use case overview</a:t>
            </a:r>
          </a:p>
          <a:p>
            <a:pPr marL="285750" indent="-285750">
              <a:buFont typeface="Arial" panose="020B0604020202020204" pitchFamily="34" charset="0"/>
              <a:buChar char="•"/>
            </a:pPr>
            <a:r>
              <a:rPr lang="en-US" sz="1050" dirty="0">
                <a:solidFill>
                  <a:schemeClr val="tx1"/>
                </a:solidFill>
                <a:latin typeface="Calibri" panose="020F0502020204030204" pitchFamily="34" charset="0"/>
                <a:cs typeface="Calibri" panose="020F0502020204030204" pitchFamily="34" charset="0"/>
              </a:rPr>
              <a:t>Access to an API service would allow Suppliers to significantly improve the reliability of the switching process for consumers</a:t>
            </a:r>
          </a:p>
        </p:txBody>
      </p:sp>
      <p:sp>
        <p:nvSpPr>
          <p:cNvPr id="7" name="Rectangle 6">
            <a:extLst>
              <a:ext uri="{FF2B5EF4-FFF2-40B4-BE49-F238E27FC236}">
                <a16:creationId xmlns:a16="http://schemas.microsoft.com/office/drawing/2014/main" xmlns="" id="{1E53C0B5-28C1-4F03-8238-1E6DEC9194EC}"/>
              </a:ext>
            </a:extLst>
          </p:cNvPr>
          <p:cNvSpPr/>
          <p:nvPr/>
        </p:nvSpPr>
        <p:spPr>
          <a:xfrm>
            <a:off x="367106" y="3135763"/>
            <a:ext cx="8473111" cy="570113"/>
          </a:xfrm>
          <a:prstGeom prst="rect">
            <a:avLst/>
          </a:prstGeom>
          <a:solidFill>
            <a:schemeClr val="accent1">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50" b="1" u="sng" dirty="0">
                <a:solidFill>
                  <a:schemeClr val="tx1"/>
                </a:solidFill>
                <a:latin typeface="Calibri" panose="020F0502020204030204" pitchFamily="34" charset="0"/>
                <a:cs typeface="Calibri" panose="020F0502020204030204" pitchFamily="34" charset="0"/>
              </a:rPr>
              <a:t>JMDG progression</a:t>
            </a:r>
          </a:p>
          <a:p>
            <a:r>
              <a:rPr lang="en-GB" sz="1050" dirty="0">
                <a:solidFill>
                  <a:schemeClr val="tx1"/>
                </a:solidFill>
                <a:latin typeface="Calibri" panose="020F0502020204030204" pitchFamily="34" charset="0"/>
                <a:cs typeface="Calibri" panose="020F0502020204030204" pitchFamily="34" charset="0"/>
              </a:rPr>
              <a:t>Assessed, prioritised, requested project team to deliver  an API service with an extended data set to that of the original PCW service. </a:t>
            </a: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264" y="579283"/>
            <a:ext cx="8964736" cy="966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itle 1"/>
          <p:cNvSpPr>
            <a:spLocks noGrp="1"/>
          </p:cNvSpPr>
          <p:nvPr>
            <p:ph type="title"/>
          </p:nvPr>
        </p:nvSpPr>
        <p:spPr>
          <a:xfrm>
            <a:off x="225425" y="-42360"/>
            <a:ext cx="8688388" cy="723900"/>
          </a:xfrm>
        </p:spPr>
        <p:txBody>
          <a:bodyPr/>
          <a:lstStyle/>
          <a:p>
            <a:r>
              <a:rPr lang="en-GB" dirty="0"/>
              <a:t>42  Supplier API [Twin]</a:t>
            </a:r>
          </a:p>
        </p:txBody>
      </p:sp>
      <p:sp>
        <p:nvSpPr>
          <p:cNvPr id="19" name="Rectangle 18"/>
          <p:cNvSpPr/>
          <p:nvPr/>
        </p:nvSpPr>
        <p:spPr bwMode="auto">
          <a:xfrm>
            <a:off x="179513" y="119658"/>
            <a:ext cx="530151" cy="398755"/>
          </a:xfrm>
          <a:prstGeom prst="rect">
            <a:avLst/>
          </a:prstGeom>
          <a:noFill/>
          <a:ln w="28575" cap="flat" cmpd="sng" algn="ctr">
            <a:solidFill>
              <a:srgbClr val="003054"/>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25" name="TextBox 24"/>
          <p:cNvSpPr txBox="1"/>
          <p:nvPr/>
        </p:nvSpPr>
        <p:spPr>
          <a:xfrm>
            <a:off x="367106" y="3935618"/>
            <a:ext cx="8021319" cy="253916"/>
          </a:xfrm>
          <a:prstGeom prst="rect">
            <a:avLst/>
          </a:prstGeom>
          <a:solidFill>
            <a:schemeClr val="accent1">
              <a:lumMod val="40000"/>
              <a:lumOff val="60000"/>
            </a:schemeClr>
          </a:solidFill>
        </p:spPr>
        <p:txBody>
          <a:bodyPr wrap="square" rtlCol="0">
            <a:spAutoFit/>
          </a:bodyPr>
          <a:lstStyle/>
          <a:p>
            <a:r>
              <a:rPr lang="en-GB" sz="1050" dirty="0">
                <a:latin typeface="Calibri" panose="020F0502020204030204" pitchFamily="34" charset="0"/>
                <a:cs typeface="Calibri" panose="020F0502020204030204" pitchFamily="34" charset="0"/>
              </a:rPr>
              <a:t>A Twin fuel service was launched on the 30</a:t>
            </a:r>
            <a:r>
              <a:rPr lang="en-GB" sz="1050" baseline="30000" dirty="0">
                <a:latin typeface="Calibri" panose="020F0502020204030204" pitchFamily="34" charset="0"/>
                <a:cs typeface="Calibri" panose="020F0502020204030204" pitchFamily="34" charset="0"/>
              </a:rPr>
              <a:t>th</a:t>
            </a:r>
            <a:r>
              <a:rPr lang="en-GB" sz="1050" dirty="0">
                <a:latin typeface="Calibri" panose="020F0502020204030204" pitchFamily="34" charset="0"/>
                <a:cs typeface="Calibri" panose="020F0502020204030204" pitchFamily="34" charset="0"/>
              </a:rPr>
              <a:t> November 2018.</a:t>
            </a:r>
          </a:p>
        </p:txBody>
      </p:sp>
      <p:sp>
        <p:nvSpPr>
          <p:cNvPr id="36" name="Rectangle 35"/>
          <p:cNvSpPr/>
          <p:nvPr/>
        </p:nvSpPr>
        <p:spPr bwMode="auto">
          <a:xfrm>
            <a:off x="185517" y="1628682"/>
            <a:ext cx="288032" cy="216024"/>
          </a:xfrm>
          <a:prstGeom prst="rect">
            <a:avLst/>
          </a:prstGeom>
          <a:noFill/>
          <a:ln w="57150"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200" b="1" dirty="0">
                <a:latin typeface="Calibri" panose="020F0502020204030204" pitchFamily="34" charset="0"/>
                <a:cs typeface="Calibri" panose="020F0502020204030204" pitchFamily="34" charset="0"/>
              </a:rPr>
              <a:t>42</a:t>
            </a:r>
            <a:endParaRPr kumimoji="0" lang="en-GB" sz="12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cxnSp>
        <p:nvCxnSpPr>
          <p:cNvPr id="37" name="Straight Connector 36"/>
          <p:cNvCxnSpPr>
            <a:cxnSpLocks/>
            <a:stCxn id="36" idx="3"/>
            <a:endCxn id="38" idx="2"/>
          </p:cNvCxnSpPr>
          <p:nvPr/>
        </p:nvCxnSpPr>
        <p:spPr bwMode="auto">
          <a:xfrm flipV="1">
            <a:off x="473549" y="1725678"/>
            <a:ext cx="3370810" cy="11016"/>
          </a:xfrm>
          <a:prstGeom prst="line">
            <a:avLst/>
          </a:prstGeom>
          <a:solidFill>
            <a:schemeClr val="accent1">
              <a:alpha val="50000"/>
            </a:schemeClr>
          </a:solidFill>
          <a:ln w="762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Oval 37"/>
          <p:cNvSpPr/>
          <p:nvPr/>
        </p:nvSpPr>
        <p:spPr bwMode="auto">
          <a:xfrm>
            <a:off x="3844359" y="1617666"/>
            <a:ext cx="288032" cy="216024"/>
          </a:xfrm>
          <a:prstGeom prst="ellipse">
            <a:avLst/>
          </a:prstGeom>
          <a:noFill/>
          <a:ln w="57150"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39" name="Rectangle 38"/>
          <p:cNvSpPr/>
          <p:nvPr/>
        </p:nvSpPr>
        <p:spPr bwMode="auto">
          <a:xfrm>
            <a:off x="1187624" y="1644669"/>
            <a:ext cx="198022" cy="162018"/>
          </a:xfrm>
          <a:prstGeom prst="rect">
            <a:avLst/>
          </a:prstGeom>
          <a:solidFill>
            <a:schemeClr val="tx1"/>
          </a:solidFill>
          <a:ln w="76200"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rgbClr val="00B0F0"/>
              </a:solidFill>
              <a:effectLst/>
              <a:latin typeface="Arial" charset="0"/>
            </a:endParaRPr>
          </a:p>
        </p:txBody>
      </p:sp>
      <p:sp>
        <p:nvSpPr>
          <p:cNvPr id="40" name="Rectangle 39"/>
          <p:cNvSpPr/>
          <p:nvPr/>
        </p:nvSpPr>
        <p:spPr bwMode="auto">
          <a:xfrm>
            <a:off x="2051720" y="1655685"/>
            <a:ext cx="198022" cy="162018"/>
          </a:xfrm>
          <a:prstGeom prst="rect">
            <a:avLst/>
          </a:prstGeom>
          <a:solidFill>
            <a:schemeClr val="tx1"/>
          </a:solidFill>
          <a:ln w="76200"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rgbClr val="00B0F0"/>
              </a:solidFill>
              <a:effectLst/>
              <a:latin typeface="Arial" charset="0"/>
            </a:endParaRPr>
          </a:p>
        </p:txBody>
      </p:sp>
      <p:sp>
        <p:nvSpPr>
          <p:cNvPr id="43" name="TextBox 42"/>
          <p:cNvSpPr txBox="1"/>
          <p:nvPr/>
        </p:nvSpPr>
        <p:spPr>
          <a:xfrm rot="19103864">
            <a:off x="3584579" y="1850906"/>
            <a:ext cx="724878" cy="415498"/>
          </a:xfrm>
          <a:prstGeom prst="rect">
            <a:avLst/>
          </a:prstGeom>
          <a:noFill/>
        </p:spPr>
        <p:txBody>
          <a:bodyPr wrap="none" rtlCol="0">
            <a:spAutoFit/>
          </a:bodyPr>
          <a:lstStyle/>
          <a:p>
            <a:r>
              <a:rPr lang="en-GB" sz="1050" b="1" dirty="0">
                <a:latin typeface="Calibri" panose="020F0502020204030204" pitchFamily="34" charset="0"/>
                <a:cs typeface="Calibri" panose="020F0502020204030204" pitchFamily="34" charset="0"/>
              </a:rPr>
              <a:t>Twin Fuel</a:t>
            </a:r>
          </a:p>
          <a:p>
            <a:r>
              <a:rPr lang="en-GB" sz="1050" b="1" dirty="0">
                <a:latin typeface="Calibri" panose="020F0502020204030204" pitchFamily="34" charset="0"/>
                <a:cs typeface="Calibri" panose="020F0502020204030204" pitchFamily="34" charset="0"/>
              </a:rPr>
              <a:t>Go-live</a:t>
            </a:r>
          </a:p>
        </p:txBody>
      </p:sp>
      <p:sp>
        <p:nvSpPr>
          <p:cNvPr id="44" name="TextBox 43"/>
          <p:cNvSpPr txBox="1"/>
          <p:nvPr/>
        </p:nvSpPr>
        <p:spPr>
          <a:xfrm rot="19103864">
            <a:off x="1541583" y="1888782"/>
            <a:ext cx="734496" cy="253916"/>
          </a:xfrm>
          <a:prstGeom prst="rect">
            <a:avLst/>
          </a:prstGeom>
          <a:noFill/>
        </p:spPr>
        <p:txBody>
          <a:bodyPr wrap="none" rtlCol="0">
            <a:spAutoFit/>
          </a:bodyPr>
          <a:lstStyle/>
          <a:p>
            <a:r>
              <a:rPr lang="en-GB" sz="1050" dirty="0">
                <a:latin typeface="Calibri" panose="020F0502020204030204" pitchFamily="34" charset="0"/>
                <a:cs typeface="Calibri" panose="020F0502020204030204" pitchFamily="34" charset="0"/>
              </a:rPr>
              <a:t>Tech Spec</a:t>
            </a:r>
          </a:p>
        </p:txBody>
      </p:sp>
      <p:sp>
        <p:nvSpPr>
          <p:cNvPr id="46" name="Rectangle 45"/>
          <p:cNvSpPr/>
          <p:nvPr/>
        </p:nvSpPr>
        <p:spPr bwMode="auto">
          <a:xfrm>
            <a:off x="2339752" y="1653648"/>
            <a:ext cx="198022" cy="162018"/>
          </a:xfrm>
          <a:prstGeom prst="rect">
            <a:avLst/>
          </a:prstGeom>
          <a:solidFill>
            <a:schemeClr val="tx1"/>
          </a:solidFill>
          <a:ln w="76200"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rgbClr val="00B0F0"/>
              </a:solidFill>
              <a:effectLst/>
              <a:latin typeface="Arial" charset="0"/>
            </a:endParaRPr>
          </a:p>
        </p:txBody>
      </p:sp>
      <p:sp>
        <p:nvSpPr>
          <p:cNvPr id="47" name="TextBox 46"/>
          <p:cNvSpPr txBox="1"/>
          <p:nvPr/>
        </p:nvSpPr>
        <p:spPr>
          <a:xfrm rot="19103864">
            <a:off x="1994222" y="1843681"/>
            <a:ext cx="553357" cy="253916"/>
          </a:xfrm>
          <a:prstGeom prst="rect">
            <a:avLst/>
          </a:prstGeom>
          <a:noFill/>
        </p:spPr>
        <p:txBody>
          <a:bodyPr wrap="none" rtlCol="0">
            <a:spAutoFit/>
          </a:bodyPr>
          <a:lstStyle/>
          <a:p>
            <a:r>
              <a:rPr lang="en-GB" sz="1050" dirty="0">
                <a:latin typeface="Calibri" panose="020F0502020204030204" pitchFamily="34" charset="0"/>
                <a:cs typeface="Calibri" panose="020F0502020204030204" pitchFamily="34" charset="0"/>
              </a:rPr>
              <a:t>Pricing</a:t>
            </a:r>
          </a:p>
        </p:txBody>
      </p:sp>
      <p:sp>
        <p:nvSpPr>
          <p:cNvPr id="53" name="Rectangle 52"/>
          <p:cNvSpPr/>
          <p:nvPr/>
        </p:nvSpPr>
        <p:spPr bwMode="auto">
          <a:xfrm>
            <a:off x="3131840" y="1653648"/>
            <a:ext cx="198022" cy="162018"/>
          </a:xfrm>
          <a:prstGeom prst="rect">
            <a:avLst/>
          </a:prstGeom>
          <a:solidFill>
            <a:schemeClr val="tx1"/>
          </a:solidFill>
          <a:ln w="76200"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rgbClr val="00B0F0"/>
              </a:solidFill>
              <a:effectLst/>
              <a:latin typeface="Arial" charset="0"/>
            </a:endParaRPr>
          </a:p>
        </p:txBody>
      </p:sp>
      <p:sp>
        <p:nvSpPr>
          <p:cNvPr id="54" name="Rectangle 53"/>
          <p:cNvSpPr/>
          <p:nvPr/>
        </p:nvSpPr>
        <p:spPr bwMode="auto">
          <a:xfrm>
            <a:off x="3581890" y="1653648"/>
            <a:ext cx="198022" cy="162018"/>
          </a:xfrm>
          <a:prstGeom prst="rect">
            <a:avLst/>
          </a:prstGeom>
          <a:solidFill>
            <a:schemeClr val="tx1"/>
          </a:solidFill>
          <a:ln w="76200"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rgbClr val="00B0F0"/>
              </a:solidFill>
              <a:effectLst/>
              <a:latin typeface="Arial" charset="0"/>
            </a:endParaRPr>
          </a:p>
        </p:txBody>
      </p:sp>
      <p:sp>
        <p:nvSpPr>
          <p:cNvPr id="56" name="TextBox 55"/>
          <p:cNvSpPr txBox="1"/>
          <p:nvPr/>
        </p:nvSpPr>
        <p:spPr>
          <a:xfrm rot="19103864">
            <a:off x="2520007" y="1938273"/>
            <a:ext cx="933269" cy="253916"/>
          </a:xfrm>
          <a:prstGeom prst="rect">
            <a:avLst/>
          </a:prstGeom>
          <a:noFill/>
        </p:spPr>
        <p:txBody>
          <a:bodyPr wrap="none" rtlCol="0">
            <a:spAutoFit/>
          </a:bodyPr>
          <a:lstStyle/>
          <a:p>
            <a:r>
              <a:rPr lang="en-GB" sz="1050" dirty="0">
                <a:latin typeface="Calibri" panose="020F0502020204030204" pitchFamily="34" charset="0"/>
                <a:cs typeface="Calibri" panose="020F0502020204030204" pitchFamily="34" charset="0"/>
              </a:rPr>
              <a:t>Electricity API</a:t>
            </a:r>
          </a:p>
        </p:txBody>
      </p:sp>
      <p:sp>
        <p:nvSpPr>
          <p:cNvPr id="57" name="TextBox 56"/>
          <p:cNvSpPr txBox="1"/>
          <p:nvPr/>
        </p:nvSpPr>
        <p:spPr>
          <a:xfrm rot="19103864">
            <a:off x="2874529" y="1953839"/>
            <a:ext cx="995785" cy="253916"/>
          </a:xfrm>
          <a:prstGeom prst="rect">
            <a:avLst/>
          </a:prstGeom>
          <a:noFill/>
        </p:spPr>
        <p:txBody>
          <a:bodyPr wrap="none" rtlCol="0">
            <a:spAutoFit/>
          </a:bodyPr>
          <a:lstStyle/>
          <a:p>
            <a:r>
              <a:rPr lang="en-GB" sz="1050" dirty="0">
                <a:latin typeface="Calibri" panose="020F0502020204030204" pitchFamily="34" charset="0"/>
                <a:cs typeface="Calibri" panose="020F0502020204030204" pitchFamily="34" charset="0"/>
              </a:rPr>
              <a:t>MOD Approval</a:t>
            </a:r>
          </a:p>
        </p:txBody>
      </p:sp>
      <p:sp>
        <p:nvSpPr>
          <p:cNvPr id="59" name="TextBox 58"/>
          <p:cNvSpPr txBox="1"/>
          <p:nvPr/>
        </p:nvSpPr>
        <p:spPr>
          <a:xfrm rot="19103864">
            <a:off x="425045" y="1961244"/>
            <a:ext cx="1005403" cy="253916"/>
          </a:xfrm>
          <a:prstGeom prst="rect">
            <a:avLst/>
          </a:prstGeom>
          <a:noFill/>
        </p:spPr>
        <p:txBody>
          <a:bodyPr wrap="none" rtlCol="0">
            <a:spAutoFit/>
          </a:bodyPr>
          <a:lstStyle/>
          <a:p>
            <a:r>
              <a:rPr lang="en-GB" sz="1050" dirty="0">
                <a:latin typeface="Calibri" panose="020F0502020204030204" pitchFamily="34" charset="0"/>
                <a:cs typeface="Calibri" panose="020F0502020204030204" pitchFamily="34" charset="0"/>
              </a:rPr>
              <a:t>JMDG Decision</a:t>
            </a:r>
          </a:p>
        </p:txBody>
      </p:sp>
    </p:spTree>
    <p:extLst>
      <p:ext uri="{BB962C8B-B14F-4D97-AF65-F5344CB8AC3E}">
        <p14:creationId xmlns:p14="http://schemas.microsoft.com/office/powerpoint/2010/main" val="786323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5425" y="-42360"/>
            <a:ext cx="8688388" cy="723900"/>
          </a:xfrm>
        </p:spPr>
        <p:txBody>
          <a:bodyPr/>
          <a:lstStyle/>
          <a:p>
            <a:r>
              <a:rPr lang="en-GB" dirty="0"/>
              <a:t>27  Domestic M-Number Helpline [Gas]</a:t>
            </a:r>
          </a:p>
        </p:txBody>
      </p:sp>
      <p:sp>
        <p:nvSpPr>
          <p:cNvPr id="5" name="Rectangle 4"/>
          <p:cNvSpPr/>
          <p:nvPr/>
        </p:nvSpPr>
        <p:spPr bwMode="auto">
          <a:xfrm>
            <a:off x="179513" y="119658"/>
            <a:ext cx="530151" cy="398755"/>
          </a:xfrm>
          <a:prstGeom prst="rect">
            <a:avLst/>
          </a:prstGeom>
          <a:noFill/>
          <a:ln w="28575" cap="flat" cmpd="sng" algn="ctr">
            <a:solidFill>
              <a:srgbClr val="003054"/>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6" name="Rectangle 5"/>
          <p:cNvSpPr/>
          <p:nvPr/>
        </p:nvSpPr>
        <p:spPr>
          <a:xfrm>
            <a:off x="367106" y="3654192"/>
            <a:ext cx="8473111" cy="753763"/>
          </a:xfrm>
          <a:prstGeom prst="rect">
            <a:avLst/>
          </a:prstGeom>
          <a:solidFill>
            <a:schemeClr val="accent1">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GB" sz="1050" dirty="0">
              <a:solidFill>
                <a:schemeClr val="tx1"/>
              </a:solidFill>
              <a:latin typeface="Calibri" panose="020F0502020204030204" pitchFamily="34" charset="0"/>
              <a:cs typeface="Calibri" panose="020F0502020204030204" pitchFamily="34" charset="0"/>
            </a:endParaRPr>
          </a:p>
        </p:txBody>
      </p:sp>
      <p:sp>
        <p:nvSpPr>
          <p:cNvPr id="7" name="TextBox 6"/>
          <p:cNvSpPr txBox="1"/>
          <p:nvPr/>
        </p:nvSpPr>
        <p:spPr>
          <a:xfrm>
            <a:off x="329534" y="3663730"/>
            <a:ext cx="4098451" cy="415498"/>
          </a:xfrm>
          <a:prstGeom prst="rect">
            <a:avLst/>
          </a:prstGeom>
          <a:noFill/>
        </p:spPr>
        <p:txBody>
          <a:bodyPr wrap="square" rtlCol="0">
            <a:spAutoFit/>
          </a:bodyPr>
          <a:lstStyle/>
          <a:p>
            <a:r>
              <a:rPr lang="en-GB" sz="1050" b="1" u="sng" dirty="0">
                <a:latin typeface="Calibri" panose="020F0502020204030204" pitchFamily="34" charset="0"/>
                <a:cs typeface="Calibri" panose="020F0502020204030204" pitchFamily="34" charset="0"/>
              </a:rPr>
              <a:t>Solution overview</a:t>
            </a:r>
          </a:p>
          <a:p>
            <a:pPr marL="171450" indent="-171450">
              <a:buFont typeface="Arial" panose="020B0604020202020204" pitchFamily="34" charset="0"/>
              <a:buChar char="•"/>
            </a:pPr>
            <a:endParaRPr lang="en-GB" sz="1050" dirty="0">
              <a:latin typeface="Calibri" panose="020F0502020204030204" pitchFamily="34" charset="0"/>
              <a:cs typeface="Calibri" panose="020F0502020204030204" pitchFamily="34" charset="0"/>
            </a:endParaRPr>
          </a:p>
        </p:txBody>
      </p:sp>
      <p:sp>
        <p:nvSpPr>
          <p:cNvPr id="8" name="Rectangle 7"/>
          <p:cNvSpPr/>
          <p:nvPr/>
        </p:nvSpPr>
        <p:spPr>
          <a:xfrm>
            <a:off x="367105" y="2632386"/>
            <a:ext cx="8473111" cy="425419"/>
          </a:xfrm>
          <a:prstGeom prst="rect">
            <a:avLst/>
          </a:prstGeom>
          <a:solidFill>
            <a:schemeClr val="accent1">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50" b="1" u="sng" dirty="0">
                <a:solidFill>
                  <a:schemeClr val="tx1"/>
                </a:solidFill>
                <a:latin typeface="Calibri" panose="020F0502020204030204" pitchFamily="34" charset="0"/>
                <a:cs typeface="Calibri" panose="020F0502020204030204" pitchFamily="34" charset="0"/>
              </a:rPr>
              <a:t>Use case overview</a:t>
            </a:r>
          </a:p>
          <a:p>
            <a:pPr marL="285750" indent="-285750">
              <a:buFont typeface="Arial" panose="020B0604020202020204" pitchFamily="34" charset="0"/>
              <a:buChar char="•"/>
            </a:pPr>
            <a:r>
              <a:rPr lang="en-GB" sz="1050" dirty="0">
                <a:solidFill>
                  <a:schemeClr val="tx1"/>
                </a:solidFill>
                <a:latin typeface="Calibri" panose="020F0502020204030204" pitchFamily="34" charset="0"/>
                <a:cs typeface="Calibri" panose="020F0502020204030204" pitchFamily="34" charset="0"/>
              </a:rPr>
              <a:t>Replace the existing method of providing this service with an online solution</a:t>
            </a:r>
          </a:p>
          <a:p>
            <a:pPr marL="285750" indent="-285750">
              <a:buFont typeface="Arial" panose="020B0604020202020204" pitchFamily="34" charset="0"/>
              <a:buChar char="•"/>
            </a:pPr>
            <a:r>
              <a:rPr lang="en-GB" sz="1050" dirty="0">
                <a:solidFill>
                  <a:schemeClr val="tx1"/>
                </a:solidFill>
                <a:latin typeface="Calibri" panose="020F0502020204030204" pitchFamily="34" charset="0"/>
                <a:cs typeface="Calibri" panose="020F0502020204030204" pitchFamily="34" charset="0"/>
              </a:rPr>
              <a:t>500k calls per year, used by domestic consumers</a:t>
            </a:r>
          </a:p>
        </p:txBody>
      </p:sp>
      <p:sp>
        <p:nvSpPr>
          <p:cNvPr id="9" name="Rectangle 8">
            <a:extLst>
              <a:ext uri="{FF2B5EF4-FFF2-40B4-BE49-F238E27FC236}">
                <a16:creationId xmlns:a16="http://schemas.microsoft.com/office/drawing/2014/main" xmlns="" id="{1E53C0B5-28C1-4F03-8238-1E6DEC9194EC}"/>
              </a:ext>
            </a:extLst>
          </p:cNvPr>
          <p:cNvSpPr/>
          <p:nvPr/>
        </p:nvSpPr>
        <p:spPr>
          <a:xfrm>
            <a:off x="367106" y="3135763"/>
            <a:ext cx="8473111" cy="410416"/>
          </a:xfrm>
          <a:prstGeom prst="rect">
            <a:avLst/>
          </a:prstGeom>
          <a:solidFill>
            <a:schemeClr val="accent1">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50" b="1" u="sng" dirty="0">
                <a:solidFill>
                  <a:schemeClr val="tx1"/>
                </a:solidFill>
                <a:latin typeface="Calibri" panose="020F0502020204030204" pitchFamily="34" charset="0"/>
                <a:cs typeface="Calibri" panose="020F0502020204030204" pitchFamily="34" charset="0"/>
              </a:rPr>
              <a:t>JMDG progression</a:t>
            </a:r>
          </a:p>
          <a:p>
            <a:r>
              <a:rPr lang="en-GB" sz="1050" dirty="0">
                <a:solidFill>
                  <a:schemeClr val="tx1"/>
                </a:solidFill>
                <a:latin typeface="Calibri" panose="020F0502020204030204" pitchFamily="34" charset="0"/>
                <a:cs typeface="Calibri" panose="020F0502020204030204" pitchFamily="34" charset="0"/>
              </a:rPr>
              <a:t>Assessed, prioritised and requested project team to provide solution. </a:t>
            </a:r>
          </a:p>
        </p:txBody>
      </p:sp>
      <p:sp>
        <p:nvSpPr>
          <p:cNvPr id="10" name="TextBox 9"/>
          <p:cNvSpPr txBox="1"/>
          <p:nvPr/>
        </p:nvSpPr>
        <p:spPr>
          <a:xfrm>
            <a:off x="367105" y="3830874"/>
            <a:ext cx="8465530" cy="1061829"/>
          </a:xfrm>
          <a:prstGeom prst="rect">
            <a:avLst/>
          </a:prstGeom>
          <a:solidFill>
            <a:schemeClr val="accent1">
              <a:lumMod val="40000"/>
              <a:lumOff val="60000"/>
            </a:schemeClr>
          </a:solidFill>
        </p:spPr>
        <p:txBody>
          <a:bodyPr wrap="square" rtlCol="0">
            <a:spAutoFit/>
          </a:bodyPr>
          <a:lstStyle/>
          <a:p>
            <a:r>
              <a:rPr lang="en-GB" sz="1050" b="1" dirty="0">
                <a:latin typeface="Calibri" panose="020F0502020204030204" pitchFamily="34" charset="0"/>
                <a:cs typeface="Calibri" panose="020F0502020204030204" pitchFamily="34" charset="0"/>
              </a:rPr>
              <a:t>Phase 1</a:t>
            </a:r>
            <a:r>
              <a:rPr lang="en-GB" sz="1050" dirty="0">
                <a:latin typeface="Calibri" panose="020F0502020204030204" pitchFamily="34" charset="0"/>
                <a:cs typeface="Calibri" panose="020F0502020204030204" pitchFamily="34" charset="0"/>
              </a:rPr>
              <a:t> – Web Portal to be developed for gas consumers. Will be able to obtain MPRN, Gas Supplier and Transporter name </a:t>
            </a:r>
            <a:endParaRPr lang="en-GB" sz="1050" b="1" dirty="0">
              <a:latin typeface="Calibri" panose="020F0502020204030204" pitchFamily="34" charset="0"/>
              <a:cs typeface="Calibri" panose="020F0502020204030204" pitchFamily="34" charset="0"/>
            </a:endParaRPr>
          </a:p>
          <a:p>
            <a:r>
              <a:rPr lang="en-GB" sz="1050" b="1" dirty="0">
                <a:latin typeface="Calibri" panose="020F0502020204030204" pitchFamily="34" charset="0"/>
                <a:cs typeface="Calibri" panose="020F0502020204030204" pitchFamily="34" charset="0"/>
              </a:rPr>
              <a:t>Phase 2 – </a:t>
            </a:r>
            <a:r>
              <a:rPr lang="en-GB" sz="1050" dirty="0">
                <a:latin typeface="Calibri" panose="020F0502020204030204" pitchFamily="34" charset="0"/>
                <a:cs typeface="Calibri" panose="020F0502020204030204" pitchFamily="34" charset="0"/>
              </a:rPr>
              <a:t>Migration of helpline to an enhanced Web Portal</a:t>
            </a:r>
          </a:p>
          <a:p>
            <a:endParaRPr lang="en-GB" sz="1050" dirty="0">
              <a:latin typeface="Calibri" panose="020F0502020204030204" pitchFamily="34" charset="0"/>
              <a:cs typeface="Calibri" panose="020F0502020204030204" pitchFamily="34" charset="0"/>
            </a:endParaRPr>
          </a:p>
          <a:p>
            <a:r>
              <a:rPr lang="en-GB" sz="1050" b="1" u="sng" dirty="0">
                <a:latin typeface="Calibri" panose="020F0502020204030204" pitchFamily="34" charset="0"/>
                <a:cs typeface="Calibri" panose="020F0502020204030204" pitchFamily="34" charset="0"/>
              </a:rPr>
              <a:t>Plan</a:t>
            </a:r>
          </a:p>
          <a:p>
            <a:r>
              <a:rPr lang="en-GB" sz="1050" dirty="0">
                <a:latin typeface="Calibri" panose="020F0502020204030204" pitchFamily="34" charset="0"/>
                <a:cs typeface="Calibri" panose="020F0502020204030204" pitchFamily="34" charset="0"/>
              </a:rPr>
              <a:t>Phase 1 was delivered in September 2018. Phase 2 has commenced and is on track to launch in June</a:t>
            </a:r>
          </a:p>
          <a:p>
            <a:endParaRPr lang="en-GB" sz="1050" b="1" u="sng" dirty="0">
              <a:latin typeface="Calibri" panose="020F0502020204030204" pitchFamily="34" charset="0"/>
              <a:cs typeface="Calibri" panose="020F0502020204030204" pitchFamily="34" charset="0"/>
            </a:endParaRPr>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264" y="579283"/>
            <a:ext cx="8964736" cy="966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3" name="Straight Connector 12"/>
          <p:cNvCxnSpPr>
            <a:stCxn id="12" idx="3"/>
            <a:endCxn id="16" idx="2"/>
          </p:cNvCxnSpPr>
          <p:nvPr/>
        </p:nvCxnSpPr>
        <p:spPr bwMode="auto">
          <a:xfrm flipV="1">
            <a:off x="467544" y="1735178"/>
            <a:ext cx="1584176" cy="2037"/>
          </a:xfrm>
          <a:prstGeom prst="line">
            <a:avLst/>
          </a:prstGeom>
          <a:solidFill>
            <a:schemeClr val="accent1">
              <a:alpha val="50000"/>
            </a:schemeClr>
          </a:solidFill>
          <a:ln w="762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Rectangle 16"/>
          <p:cNvSpPr/>
          <p:nvPr/>
        </p:nvSpPr>
        <p:spPr bwMode="auto">
          <a:xfrm>
            <a:off x="1493658" y="1656206"/>
            <a:ext cx="198022" cy="162018"/>
          </a:xfrm>
          <a:prstGeom prst="rect">
            <a:avLst/>
          </a:prstGeom>
          <a:solidFill>
            <a:schemeClr val="tx1"/>
          </a:solidFill>
          <a:ln w="76200"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rgbClr val="00B0F0"/>
              </a:solidFill>
              <a:effectLst/>
              <a:latin typeface="Arial" charset="0"/>
            </a:endParaRPr>
          </a:p>
        </p:txBody>
      </p:sp>
      <p:sp>
        <p:nvSpPr>
          <p:cNvPr id="19" name="TextBox 18"/>
          <p:cNvSpPr txBox="1"/>
          <p:nvPr/>
        </p:nvSpPr>
        <p:spPr>
          <a:xfrm rot="19103864">
            <a:off x="1172008" y="1904993"/>
            <a:ext cx="580608" cy="253916"/>
          </a:xfrm>
          <a:prstGeom prst="rect">
            <a:avLst/>
          </a:prstGeom>
          <a:noFill/>
        </p:spPr>
        <p:txBody>
          <a:bodyPr wrap="none" rtlCol="0">
            <a:spAutoFit/>
          </a:bodyPr>
          <a:lstStyle/>
          <a:p>
            <a:r>
              <a:rPr lang="en-GB" sz="1050" dirty="0">
                <a:latin typeface="Calibri" panose="020F0502020204030204" pitchFamily="34" charset="0"/>
                <a:cs typeface="Calibri" panose="020F0502020204030204" pitchFamily="34" charset="0"/>
              </a:rPr>
              <a:t>Testing</a:t>
            </a:r>
          </a:p>
        </p:txBody>
      </p:sp>
      <p:sp>
        <p:nvSpPr>
          <p:cNvPr id="29" name="TextBox 28"/>
          <p:cNvSpPr txBox="1"/>
          <p:nvPr/>
        </p:nvSpPr>
        <p:spPr>
          <a:xfrm rot="19103864">
            <a:off x="1645245" y="1917945"/>
            <a:ext cx="615874" cy="253916"/>
          </a:xfrm>
          <a:prstGeom prst="rect">
            <a:avLst/>
          </a:prstGeom>
          <a:noFill/>
        </p:spPr>
        <p:txBody>
          <a:bodyPr wrap="none" rtlCol="0">
            <a:spAutoFit/>
          </a:bodyPr>
          <a:lstStyle/>
          <a:p>
            <a:r>
              <a:rPr lang="en-GB" sz="1050" b="1" dirty="0">
                <a:latin typeface="Calibri" panose="020F0502020204030204" pitchFamily="34" charset="0"/>
                <a:cs typeface="Calibri" panose="020F0502020204030204" pitchFamily="34" charset="0"/>
              </a:rPr>
              <a:t>Phase 1</a:t>
            </a:r>
          </a:p>
        </p:txBody>
      </p:sp>
      <p:sp>
        <p:nvSpPr>
          <p:cNvPr id="42" name="Oval 41"/>
          <p:cNvSpPr/>
          <p:nvPr/>
        </p:nvSpPr>
        <p:spPr bwMode="auto">
          <a:xfrm>
            <a:off x="8688619" y="1634842"/>
            <a:ext cx="288032" cy="216024"/>
          </a:xfrm>
          <a:prstGeom prst="ellipse">
            <a:avLst/>
          </a:prstGeom>
          <a:noFill/>
          <a:ln w="57150" cap="flat" cmpd="sng" algn="ctr">
            <a:solidFill>
              <a:srgbClr val="92D05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43" name="TextBox 42"/>
          <p:cNvSpPr txBox="1"/>
          <p:nvPr/>
        </p:nvSpPr>
        <p:spPr>
          <a:xfrm rot="19103864">
            <a:off x="8341990" y="1896212"/>
            <a:ext cx="615874" cy="253916"/>
          </a:xfrm>
          <a:prstGeom prst="rect">
            <a:avLst/>
          </a:prstGeom>
          <a:noFill/>
        </p:spPr>
        <p:txBody>
          <a:bodyPr wrap="none" rtlCol="0">
            <a:spAutoFit/>
          </a:bodyPr>
          <a:lstStyle/>
          <a:p>
            <a:r>
              <a:rPr lang="en-GB" sz="1050" b="1" dirty="0">
                <a:latin typeface="Calibri" panose="020F0502020204030204" pitchFamily="34" charset="0"/>
                <a:cs typeface="Calibri" panose="020F0502020204030204" pitchFamily="34" charset="0"/>
              </a:rPr>
              <a:t>Phase 2</a:t>
            </a:r>
          </a:p>
        </p:txBody>
      </p:sp>
      <p:sp>
        <p:nvSpPr>
          <p:cNvPr id="47" name="Rectangle 46"/>
          <p:cNvSpPr/>
          <p:nvPr/>
        </p:nvSpPr>
        <p:spPr bwMode="auto">
          <a:xfrm>
            <a:off x="5291329" y="1653648"/>
            <a:ext cx="198022" cy="162018"/>
          </a:xfrm>
          <a:prstGeom prst="rect">
            <a:avLst/>
          </a:prstGeom>
          <a:solidFill>
            <a:srgbClr val="68AEE0"/>
          </a:solidFill>
          <a:ln w="3175" cap="flat" cmpd="sng" algn="ctr">
            <a:solidFill>
              <a:srgbClr val="68AEE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rgbClr val="00B0F0"/>
              </a:solidFill>
              <a:effectLst/>
              <a:latin typeface="Arial" charset="0"/>
            </a:endParaRPr>
          </a:p>
        </p:txBody>
      </p:sp>
      <p:sp>
        <p:nvSpPr>
          <p:cNvPr id="48" name="TextBox 47"/>
          <p:cNvSpPr txBox="1"/>
          <p:nvPr/>
        </p:nvSpPr>
        <p:spPr>
          <a:xfrm rot="19103864">
            <a:off x="4663772" y="1890345"/>
            <a:ext cx="984565" cy="415498"/>
          </a:xfrm>
          <a:prstGeom prst="rect">
            <a:avLst/>
          </a:prstGeom>
          <a:noFill/>
        </p:spPr>
        <p:txBody>
          <a:bodyPr wrap="none" rtlCol="0">
            <a:spAutoFit/>
          </a:bodyPr>
          <a:lstStyle/>
          <a:p>
            <a:r>
              <a:rPr lang="en-GB" sz="1050" dirty="0">
                <a:latin typeface="Calibri" panose="020F0502020204030204" pitchFamily="34" charset="0"/>
                <a:cs typeface="Calibri" panose="020F0502020204030204" pitchFamily="34" charset="0"/>
              </a:rPr>
              <a:t>Requirements </a:t>
            </a:r>
          </a:p>
          <a:p>
            <a:r>
              <a:rPr lang="en-GB" sz="1050" dirty="0">
                <a:latin typeface="Calibri" panose="020F0502020204030204" pitchFamily="34" charset="0"/>
                <a:cs typeface="Calibri" panose="020F0502020204030204" pitchFamily="34" charset="0"/>
              </a:rPr>
              <a:t>Gathering</a:t>
            </a:r>
          </a:p>
        </p:txBody>
      </p:sp>
      <p:cxnSp>
        <p:nvCxnSpPr>
          <p:cNvPr id="22" name="Straight Connector 21"/>
          <p:cNvCxnSpPr/>
          <p:nvPr/>
        </p:nvCxnSpPr>
        <p:spPr bwMode="auto">
          <a:xfrm flipV="1">
            <a:off x="5489352" y="1737214"/>
            <a:ext cx="3187105" cy="11279"/>
          </a:xfrm>
          <a:prstGeom prst="line">
            <a:avLst/>
          </a:prstGeom>
          <a:solidFill>
            <a:schemeClr val="accent1">
              <a:alpha val="50000"/>
            </a:schemeClr>
          </a:solidFill>
          <a:ln w="76200" cap="flat" cmpd="sng" algn="ctr">
            <a:solidFill>
              <a:srgbClr val="92D05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Connector 23"/>
          <p:cNvCxnSpPr>
            <a:stCxn id="16" idx="6"/>
            <a:endCxn id="47" idx="1"/>
          </p:cNvCxnSpPr>
          <p:nvPr/>
        </p:nvCxnSpPr>
        <p:spPr bwMode="auto">
          <a:xfrm flipV="1">
            <a:off x="2339753" y="1734657"/>
            <a:ext cx="2951577" cy="521"/>
          </a:xfrm>
          <a:prstGeom prst="line">
            <a:avLst/>
          </a:prstGeom>
          <a:solidFill>
            <a:schemeClr val="accent1">
              <a:alpha val="50000"/>
            </a:schemeClr>
          </a:solidFill>
          <a:ln w="76200" cap="flat" cmpd="sng" algn="ctr">
            <a:solidFill>
              <a:srgbClr val="68AEE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Oval 15"/>
          <p:cNvSpPr/>
          <p:nvPr/>
        </p:nvSpPr>
        <p:spPr bwMode="auto">
          <a:xfrm>
            <a:off x="2051720" y="1627166"/>
            <a:ext cx="288032" cy="216024"/>
          </a:xfrm>
          <a:prstGeom prst="ellipse">
            <a:avLst/>
          </a:prstGeom>
          <a:noFill/>
          <a:ln w="57150"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12" name="Rectangle 11"/>
          <p:cNvSpPr/>
          <p:nvPr/>
        </p:nvSpPr>
        <p:spPr bwMode="auto">
          <a:xfrm>
            <a:off x="179512" y="1629203"/>
            <a:ext cx="288032" cy="216024"/>
          </a:xfrm>
          <a:prstGeom prst="rect">
            <a:avLst/>
          </a:prstGeom>
          <a:noFill/>
          <a:ln w="57150" cap="flat" cmpd="sng" algn="ctr">
            <a:solidFill>
              <a:srgbClr val="92D05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200" b="1" dirty="0">
                <a:latin typeface="Calibri" panose="020F0502020204030204" pitchFamily="34" charset="0"/>
                <a:cs typeface="Calibri" panose="020F0502020204030204" pitchFamily="34" charset="0"/>
              </a:rPr>
              <a:t>2</a:t>
            </a:r>
            <a:r>
              <a:rPr kumimoji="0" lang="en-GB" sz="12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7</a:t>
            </a:r>
          </a:p>
        </p:txBody>
      </p:sp>
    </p:spTree>
    <p:extLst>
      <p:ext uri="{BB962C8B-B14F-4D97-AF65-F5344CB8AC3E}">
        <p14:creationId xmlns:p14="http://schemas.microsoft.com/office/powerpoint/2010/main" val="30969949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67106" y="3654192"/>
            <a:ext cx="8473111" cy="753763"/>
          </a:xfrm>
          <a:prstGeom prst="rect">
            <a:avLst/>
          </a:prstGeom>
          <a:solidFill>
            <a:schemeClr val="accent1">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GB" sz="1050" dirty="0">
              <a:solidFill>
                <a:schemeClr val="tx1"/>
              </a:solidFill>
              <a:latin typeface="Calibri" panose="020F0502020204030204" pitchFamily="34" charset="0"/>
              <a:cs typeface="Calibri" panose="020F0502020204030204" pitchFamily="34" charset="0"/>
            </a:endParaRPr>
          </a:p>
        </p:txBody>
      </p:sp>
      <p:sp>
        <p:nvSpPr>
          <p:cNvPr id="7" name="TextBox 6"/>
          <p:cNvSpPr txBox="1"/>
          <p:nvPr/>
        </p:nvSpPr>
        <p:spPr>
          <a:xfrm>
            <a:off x="329534" y="3663730"/>
            <a:ext cx="4098451" cy="415498"/>
          </a:xfrm>
          <a:prstGeom prst="rect">
            <a:avLst/>
          </a:prstGeom>
          <a:noFill/>
        </p:spPr>
        <p:txBody>
          <a:bodyPr wrap="square" rtlCol="0">
            <a:spAutoFit/>
          </a:bodyPr>
          <a:lstStyle/>
          <a:p>
            <a:r>
              <a:rPr lang="en-GB" sz="1050" b="1" u="sng" dirty="0">
                <a:latin typeface="Calibri" panose="020F0502020204030204" pitchFamily="34" charset="0"/>
                <a:cs typeface="Calibri" panose="020F0502020204030204" pitchFamily="34" charset="0"/>
              </a:rPr>
              <a:t>Solution overview</a:t>
            </a:r>
          </a:p>
          <a:p>
            <a:pPr marL="171450" indent="-171450">
              <a:buFont typeface="Arial" panose="020B0604020202020204" pitchFamily="34" charset="0"/>
              <a:buChar char="•"/>
            </a:pPr>
            <a:endParaRPr lang="en-GB" sz="1050" dirty="0">
              <a:latin typeface="Calibri" panose="020F0502020204030204" pitchFamily="34" charset="0"/>
              <a:cs typeface="Calibri" panose="020F0502020204030204" pitchFamily="34" charset="0"/>
            </a:endParaRPr>
          </a:p>
        </p:txBody>
      </p:sp>
      <p:sp>
        <p:nvSpPr>
          <p:cNvPr id="8" name="Rectangle 7"/>
          <p:cNvSpPr/>
          <p:nvPr/>
        </p:nvSpPr>
        <p:spPr>
          <a:xfrm>
            <a:off x="367105" y="2632386"/>
            <a:ext cx="8473111" cy="425419"/>
          </a:xfrm>
          <a:prstGeom prst="rect">
            <a:avLst/>
          </a:prstGeom>
          <a:solidFill>
            <a:schemeClr val="accent1">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50" b="1" u="sng" dirty="0">
                <a:solidFill>
                  <a:schemeClr val="tx1"/>
                </a:solidFill>
                <a:latin typeface="Calibri" panose="020F0502020204030204" pitchFamily="34" charset="0"/>
                <a:cs typeface="Calibri" panose="020F0502020204030204" pitchFamily="34" charset="0"/>
              </a:rPr>
              <a:t>Use case overview</a:t>
            </a:r>
          </a:p>
          <a:p>
            <a:pPr marL="285750" indent="-285750">
              <a:buFont typeface="Arial" panose="020B0604020202020204" pitchFamily="34" charset="0"/>
              <a:buChar char="•"/>
            </a:pPr>
            <a:r>
              <a:rPr lang="en-US" sz="1050" dirty="0">
                <a:solidFill>
                  <a:schemeClr val="tx1"/>
                </a:solidFill>
                <a:latin typeface="Calibri" panose="020F0502020204030204" pitchFamily="34" charset="0"/>
                <a:cs typeface="Calibri" panose="020F0502020204030204" pitchFamily="34" charset="0"/>
              </a:rPr>
              <a:t>Meter asset data on UK Link is not correctly maintained by industry participants</a:t>
            </a:r>
          </a:p>
          <a:p>
            <a:pPr marL="285750" indent="-285750">
              <a:buFont typeface="Arial" panose="020B0604020202020204" pitchFamily="34" charset="0"/>
              <a:buChar char="•"/>
            </a:pPr>
            <a:r>
              <a:rPr lang="en-US" sz="1050" dirty="0">
                <a:solidFill>
                  <a:schemeClr val="tx1"/>
                </a:solidFill>
                <a:latin typeface="Calibri" panose="020F0502020204030204" pitchFamily="34" charset="0"/>
                <a:cs typeface="Calibri" panose="020F0502020204030204" pitchFamily="34" charset="0"/>
              </a:rPr>
              <a:t>A reporting service will be provided to compare the MAM / MAP meter point reference number and meter serial number to that held on UK Link</a:t>
            </a:r>
            <a:endParaRPr lang="en-GB" sz="1050" dirty="0">
              <a:solidFill>
                <a:schemeClr val="tx1"/>
              </a:solidFill>
              <a:latin typeface="Calibri" panose="020F0502020204030204" pitchFamily="34" charset="0"/>
              <a:cs typeface="Calibri" panose="020F0502020204030204" pitchFamily="34" charset="0"/>
            </a:endParaRPr>
          </a:p>
        </p:txBody>
      </p:sp>
      <p:sp>
        <p:nvSpPr>
          <p:cNvPr id="10" name="Rectangle 9">
            <a:extLst>
              <a:ext uri="{FF2B5EF4-FFF2-40B4-BE49-F238E27FC236}">
                <a16:creationId xmlns:a16="http://schemas.microsoft.com/office/drawing/2014/main" xmlns="" id="{1E53C0B5-28C1-4F03-8238-1E6DEC9194EC}"/>
              </a:ext>
            </a:extLst>
          </p:cNvPr>
          <p:cNvSpPr/>
          <p:nvPr/>
        </p:nvSpPr>
        <p:spPr>
          <a:xfrm>
            <a:off x="367106" y="3135763"/>
            <a:ext cx="8473111" cy="410416"/>
          </a:xfrm>
          <a:prstGeom prst="rect">
            <a:avLst/>
          </a:prstGeom>
          <a:solidFill>
            <a:schemeClr val="accent1">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50" b="1" u="sng" dirty="0">
                <a:solidFill>
                  <a:schemeClr val="tx1"/>
                </a:solidFill>
                <a:latin typeface="Calibri" panose="020F0502020204030204" pitchFamily="34" charset="0"/>
                <a:cs typeface="Calibri" panose="020F0502020204030204" pitchFamily="34" charset="0"/>
              </a:rPr>
              <a:t>JMDG progression</a:t>
            </a:r>
          </a:p>
          <a:p>
            <a:r>
              <a:rPr lang="en-GB" sz="1050" dirty="0">
                <a:solidFill>
                  <a:schemeClr val="tx1"/>
                </a:solidFill>
                <a:latin typeface="Calibri" panose="020F0502020204030204" pitchFamily="34" charset="0"/>
                <a:cs typeface="Calibri" panose="020F0502020204030204" pitchFamily="34" charset="0"/>
              </a:rPr>
              <a:t>Assessed, prioritised, requested project team to analyse  requirements with MAPs</a:t>
            </a:r>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264" y="579283"/>
            <a:ext cx="8964736" cy="966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bwMode="auto">
          <a:xfrm>
            <a:off x="179512" y="1628682"/>
            <a:ext cx="288032" cy="216024"/>
          </a:xfrm>
          <a:prstGeom prst="rect">
            <a:avLst/>
          </a:prstGeom>
          <a:noFill/>
          <a:ln w="57150"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06</a:t>
            </a:r>
          </a:p>
        </p:txBody>
      </p:sp>
      <p:cxnSp>
        <p:nvCxnSpPr>
          <p:cNvPr id="13" name="Straight Connector 12"/>
          <p:cNvCxnSpPr>
            <a:stCxn id="12" idx="3"/>
          </p:cNvCxnSpPr>
          <p:nvPr/>
        </p:nvCxnSpPr>
        <p:spPr bwMode="auto">
          <a:xfrm>
            <a:off x="467544" y="1736694"/>
            <a:ext cx="1152128" cy="0"/>
          </a:xfrm>
          <a:prstGeom prst="line">
            <a:avLst/>
          </a:prstGeom>
          <a:solidFill>
            <a:schemeClr val="accent1">
              <a:alpha val="50000"/>
            </a:schemeClr>
          </a:solidFill>
          <a:ln w="762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a:stCxn id="14" idx="3"/>
            <a:endCxn id="16" idx="2"/>
          </p:cNvCxnSpPr>
          <p:nvPr/>
        </p:nvCxnSpPr>
        <p:spPr bwMode="auto">
          <a:xfrm flipV="1">
            <a:off x="1979712" y="1734657"/>
            <a:ext cx="2594726" cy="2037"/>
          </a:xfrm>
          <a:prstGeom prst="line">
            <a:avLst/>
          </a:prstGeom>
          <a:solidFill>
            <a:schemeClr val="accent1">
              <a:alpha val="50000"/>
            </a:schemeClr>
          </a:solidFill>
          <a:ln w="571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Rectangle 18"/>
          <p:cNvSpPr/>
          <p:nvPr/>
        </p:nvSpPr>
        <p:spPr bwMode="auto">
          <a:xfrm>
            <a:off x="773578" y="1655685"/>
            <a:ext cx="198022" cy="162018"/>
          </a:xfrm>
          <a:prstGeom prst="rect">
            <a:avLst/>
          </a:prstGeom>
          <a:solidFill>
            <a:schemeClr val="tx1"/>
          </a:solidFill>
          <a:ln w="76200"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rgbClr val="00B0F0"/>
              </a:solidFill>
              <a:effectLst/>
              <a:latin typeface="Arial" charset="0"/>
            </a:endParaRPr>
          </a:p>
        </p:txBody>
      </p:sp>
      <p:sp>
        <p:nvSpPr>
          <p:cNvPr id="20" name="Rectangle 19"/>
          <p:cNvSpPr/>
          <p:nvPr/>
        </p:nvSpPr>
        <p:spPr bwMode="auto">
          <a:xfrm>
            <a:off x="1277634" y="1653648"/>
            <a:ext cx="198022" cy="162018"/>
          </a:xfrm>
          <a:prstGeom prst="rect">
            <a:avLst/>
          </a:prstGeom>
          <a:solidFill>
            <a:schemeClr val="tx1"/>
          </a:solidFill>
          <a:ln w="76200"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rgbClr val="00B0F0"/>
              </a:solidFill>
              <a:effectLst/>
              <a:latin typeface="Arial" charset="0"/>
            </a:endParaRPr>
          </a:p>
        </p:txBody>
      </p:sp>
      <p:sp>
        <p:nvSpPr>
          <p:cNvPr id="22" name="TextBox 21"/>
          <p:cNvSpPr txBox="1"/>
          <p:nvPr/>
        </p:nvSpPr>
        <p:spPr>
          <a:xfrm rot="19103864">
            <a:off x="116379" y="1953206"/>
            <a:ext cx="914033" cy="253916"/>
          </a:xfrm>
          <a:prstGeom prst="rect">
            <a:avLst/>
          </a:prstGeom>
          <a:noFill/>
        </p:spPr>
        <p:txBody>
          <a:bodyPr wrap="none" rtlCol="0">
            <a:spAutoFit/>
          </a:bodyPr>
          <a:lstStyle/>
          <a:p>
            <a:r>
              <a:rPr lang="en-GB" sz="1050" dirty="0">
                <a:latin typeface="Calibri" panose="020F0502020204030204" pitchFamily="34" charset="0"/>
                <a:cs typeface="Calibri" panose="020F0502020204030204" pitchFamily="34" charset="0"/>
              </a:rPr>
              <a:t>Engage Maps</a:t>
            </a:r>
          </a:p>
        </p:txBody>
      </p:sp>
      <p:sp>
        <p:nvSpPr>
          <p:cNvPr id="23" name="TextBox 22"/>
          <p:cNvSpPr txBox="1"/>
          <p:nvPr/>
        </p:nvSpPr>
        <p:spPr>
          <a:xfrm rot="19103864">
            <a:off x="850332" y="1863883"/>
            <a:ext cx="659155" cy="415498"/>
          </a:xfrm>
          <a:prstGeom prst="rect">
            <a:avLst/>
          </a:prstGeom>
          <a:noFill/>
        </p:spPr>
        <p:txBody>
          <a:bodyPr wrap="none" rtlCol="0">
            <a:spAutoFit/>
          </a:bodyPr>
          <a:lstStyle/>
          <a:p>
            <a:r>
              <a:rPr lang="en-GB" sz="1050" dirty="0">
                <a:latin typeface="Calibri" panose="020F0502020204030204" pitchFamily="34" charset="0"/>
                <a:cs typeface="Calibri" panose="020F0502020204030204" pitchFamily="34" charset="0"/>
              </a:rPr>
              <a:t>Portfolio</a:t>
            </a:r>
          </a:p>
          <a:p>
            <a:r>
              <a:rPr lang="en-GB" sz="1050" dirty="0">
                <a:latin typeface="Calibri" panose="020F0502020204030204" pitchFamily="34" charset="0"/>
                <a:cs typeface="Calibri" panose="020F0502020204030204" pitchFamily="34" charset="0"/>
              </a:rPr>
              <a:t>Analysis</a:t>
            </a:r>
          </a:p>
        </p:txBody>
      </p:sp>
      <p:sp>
        <p:nvSpPr>
          <p:cNvPr id="26" name="Title 1"/>
          <p:cNvSpPr>
            <a:spLocks noGrp="1"/>
          </p:cNvSpPr>
          <p:nvPr>
            <p:ph type="title"/>
          </p:nvPr>
        </p:nvSpPr>
        <p:spPr>
          <a:xfrm>
            <a:off x="225425" y="-42360"/>
            <a:ext cx="8688388" cy="723900"/>
          </a:xfrm>
        </p:spPr>
        <p:txBody>
          <a:bodyPr/>
          <a:lstStyle/>
          <a:p>
            <a:r>
              <a:rPr lang="en-GB" dirty="0"/>
              <a:t>06  MAPs - Meter Asset Details [Gas]</a:t>
            </a:r>
          </a:p>
        </p:txBody>
      </p:sp>
      <p:sp>
        <p:nvSpPr>
          <p:cNvPr id="27" name="Rectangle 26"/>
          <p:cNvSpPr/>
          <p:nvPr/>
        </p:nvSpPr>
        <p:spPr bwMode="auto">
          <a:xfrm>
            <a:off x="179513" y="119658"/>
            <a:ext cx="530151" cy="398755"/>
          </a:xfrm>
          <a:prstGeom prst="rect">
            <a:avLst/>
          </a:prstGeom>
          <a:noFill/>
          <a:ln w="28575" cap="flat" cmpd="sng" algn="ctr">
            <a:solidFill>
              <a:srgbClr val="003054"/>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cxnSp>
        <p:nvCxnSpPr>
          <p:cNvPr id="29" name="Straight Connector 28"/>
          <p:cNvCxnSpPr>
            <a:stCxn id="16" idx="6"/>
            <a:endCxn id="32" idx="2"/>
          </p:cNvCxnSpPr>
          <p:nvPr/>
        </p:nvCxnSpPr>
        <p:spPr bwMode="auto">
          <a:xfrm>
            <a:off x="4862470" y="1734657"/>
            <a:ext cx="3453946" cy="0"/>
          </a:xfrm>
          <a:prstGeom prst="line">
            <a:avLst/>
          </a:prstGeom>
          <a:solidFill>
            <a:schemeClr val="accent1">
              <a:alpha val="50000"/>
            </a:schemeClr>
          </a:solidFill>
          <a:ln w="57150" cap="flat" cmpd="sng" algn="ctr">
            <a:solidFill>
              <a:srgbClr val="92D05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Oval 31"/>
          <p:cNvSpPr/>
          <p:nvPr/>
        </p:nvSpPr>
        <p:spPr bwMode="auto">
          <a:xfrm>
            <a:off x="8316416" y="1626645"/>
            <a:ext cx="288032" cy="216024"/>
          </a:xfrm>
          <a:prstGeom prst="ellipse">
            <a:avLst/>
          </a:prstGeom>
          <a:noFill/>
          <a:ln w="57150" cap="flat" cmpd="sng" algn="ctr">
            <a:solidFill>
              <a:srgbClr val="92D05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38" name="Rectangle 37"/>
          <p:cNvSpPr/>
          <p:nvPr/>
        </p:nvSpPr>
        <p:spPr bwMode="auto">
          <a:xfrm>
            <a:off x="2357754" y="1655685"/>
            <a:ext cx="198022" cy="162018"/>
          </a:xfrm>
          <a:prstGeom prst="rect">
            <a:avLst/>
          </a:prstGeom>
          <a:solidFill>
            <a:schemeClr val="tx1"/>
          </a:solidFill>
          <a:ln w="76200"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rgbClr val="00B0F0"/>
              </a:solidFill>
              <a:effectLst/>
              <a:latin typeface="Arial" charset="0"/>
            </a:endParaRPr>
          </a:p>
        </p:txBody>
      </p:sp>
      <p:sp>
        <p:nvSpPr>
          <p:cNvPr id="39" name="Rectangle 38"/>
          <p:cNvSpPr/>
          <p:nvPr/>
        </p:nvSpPr>
        <p:spPr bwMode="auto">
          <a:xfrm>
            <a:off x="3079053" y="1653648"/>
            <a:ext cx="198022" cy="162018"/>
          </a:xfrm>
          <a:prstGeom prst="rect">
            <a:avLst/>
          </a:prstGeom>
          <a:solidFill>
            <a:schemeClr val="tx1"/>
          </a:solidFill>
          <a:ln w="76200"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rgbClr val="00B0F0"/>
              </a:solidFill>
              <a:effectLst/>
              <a:latin typeface="Arial" charset="0"/>
            </a:endParaRPr>
          </a:p>
        </p:txBody>
      </p:sp>
      <p:sp>
        <p:nvSpPr>
          <p:cNvPr id="40" name="Rectangle 39"/>
          <p:cNvSpPr/>
          <p:nvPr/>
        </p:nvSpPr>
        <p:spPr bwMode="auto">
          <a:xfrm>
            <a:off x="3851920" y="1654667"/>
            <a:ext cx="198022" cy="162018"/>
          </a:xfrm>
          <a:prstGeom prst="rect">
            <a:avLst/>
          </a:prstGeom>
          <a:solidFill>
            <a:schemeClr val="tx1"/>
          </a:solidFill>
          <a:ln w="76200"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rgbClr val="00B0F0"/>
              </a:solidFill>
              <a:effectLst/>
              <a:latin typeface="Arial" charset="0"/>
            </a:endParaRPr>
          </a:p>
        </p:txBody>
      </p:sp>
      <p:sp>
        <p:nvSpPr>
          <p:cNvPr id="41" name="TextBox 40"/>
          <p:cNvSpPr txBox="1"/>
          <p:nvPr/>
        </p:nvSpPr>
        <p:spPr>
          <a:xfrm>
            <a:off x="367106" y="3830874"/>
            <a:ext cx="8021319" cy="577081"/>
          </a:xfrm>
          <a:prstGeom prst="rect">
            <a:avLst/>
          </a:prstGeom>
          <a:solidFill>
            <a:schemeClr val="accent1">
              <a:lumMod val="40000"/>
              <a:lumOff val="60000"/>
            </a:schemeClr>
          </a:solidFill>
        </p:spPr>
        <p:txBody>
          <a:bodyPr wrap="square" rtlCol="0">
            <a:spAutoFit/>
          </a:bodyPr>
          <a:lstStyle/>
          <a:p>
            <a:r>
              <a:rPr lang="en-GB" sz="1050" b="1" dirty="0">
                <a:latin typeface="Calibri" panose="020F0502020204030204" pitchFamily="34" charset="0"/>
                <a:cs typeface="Calibri" panose="020F0502020204030204" pitchFamily="34" charset="0"/>
              </a:rPr>
              <a:t>Phase 1</a:t>
            </a:r>
            <a:r>
              <a:rPr lang="en-GB" sz="1050" dirty="0">
                <a:latin typeface="Calibri" panose="020F0502020204030204" pitchFamily="34" charset="0"/>
                <a:cs typeface="Calibri" panose="020F0502020204030204" pitchFamily="34" charset="0"/>
              </a:rPr>
              <a:t> – MAPs  to UKLink meter asset comparison service </a:t>
            </a:r>
            <a:r>
              <a:rPr lang="en-GB" sz="1050" b="1" dirty="0">
                <a:latin typeface="Calibri" panose="020F0502020204030204" pitchFamily="34" charset="0"/>
                <a:cs typeface="Calibri" panose="020F0502020204030204" pitchFamily="34" charset="0"/>
              </a:rPr>
              <a:t>(Dec ’18) - Completed</a:t>
            </a:r>
          </a:p>
          <a:p>
            <a:r>
              <a:rPr lang="en-GB" sz="1050" b="1" dirty="0">
                <a:latin typeface="Calibri" panose="020F0502020204030204" pitchFamily="34" charset="0"/>
                <a:cs typeface="Calibri" panose="020F0502020204030204" pitchFamily="34" charset="0"/>
              </a:rPr>
              <a:t>Phase 2 – </a:t>
            </a:r>
            <a:r>
              <a:rPr lang="en-GB" sz="1050" dirty="0">
                <a:latin typeface="Calibri" panose="020F0502020204030204" pitchFamily="34" charset="0"/>
                <a:cs typeface="Calibri" panose="020F0502020204030204" pitchFamily="34" charset="0"/>
              </a:rPr>
              <a:t>MAP to MAP meter asset comparison service </a:t>
            </a:r>
            <a:r>
              <a:rPr lang="en-GB" sz="1050" b="1" dirty="0">
                <a:latin typeface="Calibri" panose="020F0502020204030204" pitchFamily="34" charset="0"/>
                <a:cs typeface="Calibri" panose="020F0502020204030204" pitchFamily="34" charset="0"/>
              </a:rPr>
              <a:t>(May ‘19) – In Progress</a:t>
            </a:r>
          </a:p>
          <a:p>
            <a:r>
              <a:rPr lang="en-GB" sz="1050" b="1" dirty="0">
                <a:latin typeface="Calibri" panose="020F0502020204030204" pitchFamily="34" charset="0"/>
                <a:cs typeface="Calibri" panose="020F0502020204030204" pitchFamily="34" charset="0"/>
              </a:rPr>
              <a:t>Phase 3 – </a:t>
            </a:r>
            <a:r>
              <a:rPr lang="en-GB" sz="1050" dirty="0">
                <a:latin typeface="Calibri" panose="020F0502020204030204" pitchFamily="34" charset="0"/>
                <a:cs typeface="Calibri" panose="020F0502020204030204" pitchFamily="34" charset="0"/>
              </a:rPr>
              <a:t>Introduction of MAP ID into UKLink (CSSC) – Enduring solution  </a:t>
            </a:r>
            <a:r>
              <a:rPr lang="en-GB" sz="1050" b="1" dirty="0">
                <a:latin typeface="Calibri" panose="020F0502020204030204" pitchFamily="34" charset="0"/>
                <a:cs typeface="Calibri" panose="020F0502020204030204" pitchFamily="34" charset="0"/>
              </a:rPr>
              <a:t>(TBC – would be linked to a UKLink Release schedule)</a:t>
            </a:r>
          </a:p>
        </p:txBody>
      </p:sp>
      <p:sp>
        <p:nvSpPr>
          <p:cNvPr id="42" name="TextBox 41"/>
          <p:cNvSpPr txBox="1"/>
          <p:nvPr/>
        </p:nvSpPr>
        <p:spPr>
          <a:xfrm rot="19103864">
            <a:off x="1856714" y="1834542"/>
            <a:ext cx="870751" cy="415498"/>
          </a:xfrm>
          <a:prstGeom prst="rect">
            <a:avLst/>
          </a:prstGeom>
          <a:noFill/>
        </p:spPr>
        <p:txBody>
          <a:bodyPr wrap="none" rtlCol="0">
            <a:spAutoFit/>
          </a:bodyPr>
          <a:lstStyle/>
          <a:p>
            <a:r>
              <a:rPr lang="en-GB" sz="1050" dirty="0">
                <a:latin typeface="Calibri" panose="020F0502020204030204" pitchFamily="34" charset="0"/>
                <a:cs typeface="Calibri" panose="020F0502020204030204" pitchFamily="34" charset="0"/>
              </a:rPr>
              <a:t>MAP</a:t>
            </a:r>
          </a:p>
          <a:p>
            <a:r>
              <a:rPr lang="en-GB" sz="1050" dirty="0">
                <a:latin typeface="Calibri" panose="020F0502020204030204" pitchFamily="34" charset="0"/>
                <a:cs typeface="Calibri" panose="020F0502020204030204" pitchFamily="34" charset="0"/>
              </a:rPr>
              <a:t>Engagement</a:t>
            </a:r>
          </a:p>
        </p:txBody>
      </p:sp>
      <p:sp>
        <p:nvSpPr>
          <p:cNvPr id="43" name="TextBox 42"/>
          <p:cNvSpPr txBox="1"/>
          <p:nvPr/>
        </p:nvSpPr>
        <p:spPr>
          <a:xfrm rot="19103864">
            <a:off x="2712078" y="1848588"/>
            <a:ext cx="734496" cy="415498"/>
          </a:xfrm>
          <a:prstGeom prst="rect">
            <a:avLst/>
          </a:prstGeom>
          <a:noFill/>
        </p:spPr>
        <p:txBody>
          <a:bodyPr wrap="none" rtlCol="0">
            <a:spAutoFit/>
          </a:bodyPr>
          <a:lstStyle/>
          <a:p>
            <a:r>
              <a:rPr lang="en-GB" sz="1050" dirty="0">
                <a:latin typeface="Calibri" panose="020F0502020204030204" pitchFamily="34" charset="0"/>
                <a:cs typeface="Calibri" panose="020F0502020204030204" pitchFamily="34" charset="0"/>
              </a:rPr>
              <a:t>Process</a:t>
            </a:r>
          </a:p>
          <a:p>
            <a:r>
              <a:rPr lang="en-GB" sz="1050" dirty="0">
                <a:latin typeface="Calibri" panose="020F0502020204030204" pitchFamily="34" charset="0"/>
                <a:cs typeface="Calibri" panose="020F0502020204030204" pitchFamily="34" charset="0"/>
              </a:rPr>
              <a:t>Modelling</a:t>
            </a:r>
          </a:p>
        </p:txBody>
      </p:sp>
      <p:sp>
        <p:nvSpPr>
          <p:cNvPr id="44" name="TextBox 43"/>
          <p:cNvSpPr txBox="1"/>
          <p:nvPr/>
        </p:nvSpPr>
        <p:spPr>
          <a:xfrm rot="19103864">
            <a:off x="3553158" y="1875776"/>
            <a:ext cx="607859" cy="415498"/>
          </a:xfrm>
          <a:prstGeom prst="rect">
            <a:avLst/>
          </a:prstGeom>
          <a:noFill/>
        </p:spPr>
        <p:txBody>
          <a:bodyPr wrap="none" rtlCol="0">
            <a:spAutoFit/>
          </a:bodyPr>
          <a:lstStyle/>
          <a:p>
            <a:r>
              <a:rPr lang="en-GB" sz="1050" dirty="0">
                <a:latin typeface="Calibri" panose="020F0502020204030204" pitchFamily="34" charset="0"/>
                <a:cs typeface="Calibri" panose="020F0502020204030204" pitchFamily="34" charset="0"/>
              </a:rPr>
              <a:t>Service </a:t>
            </a:r>
          </a:p>
          <a:p>
            <a:r>
              <a:rPr lang="en-GB" sz="1050" dirty="0">
                <a:latin typeface="Calibri" panose="020F0502020204030204" pitchFamily="34" charset="0"/>
                <a:cs typeface="Calibri" panose="020F0502020204030204" pitchFamily="34" charset="0"/>
              </a:rPr>
              <a:t>Set-up</a:t>
            </a:r>
          </a:p>
        </p:txBody>
      </p:sp>
      <p:sp>
        <p:nvSpPr>
          <p:cNvPr id="45" name="TextBox 44"/>
          <p:cNvSpPr txBox="1"/>
          <p:nvPr/>
        </p:nvSpPr>
        <p:spPr>
          <a:xfrm rot="19103864">
            <a:off x="1445064" y="1956567"/>
            <a:ext cx="518091" cy="253916"/>
          </a:xfrm>
          <a:prstGeom prst="rect">
            <a:avLst/>
          </a:prstGeom>
          <a:noFill/>
        </p:spPr>
        <p:txBody>
          <a:bodyPr wrap="none" rtlCol="0">
            <a:spAutoFit/>
          </a:bodyPr>
          <a:lstStyle/>
          <a:p>
            <a:r>
              <a:rPr lang="en-GB" sz="1050" b="1" dirty="0">
                <a:latin typeface="Calibri" panose="020F0502020204030204" pitchFamily="34" charset="0"/>
                <a:cs typeface="Calibri" panose="020F0502020204030204" pitchFamily="34" charset="0"/>
              </a:rPr>
              <a:t>JMDG</a:t>
            </a:r>
          </a:p>
        </p:txBody>
      </p:sp>
      <p:sp>
        <p:nvSpPr>
          <p:cNvPr id="46" name="TextBox 45"/>
          <p:cNvSpPr txBox="1"/>
          <p:nvPr/>
        </p:nvSpPr>
        <p:spPr>
          <a:xfrm rot="19103864">
            <a:off x="4347829" y="1944948"/>
            <a:ext cx="615874" cy="253916"/>
          </a:xfrm>
          <a:prstGeom prst="rect">
            <a:avLst/>
          </a:prstGeom>
          <a:noFill/>
        </p:spPr>
        <p:txBody>
          <a:bodyPr wrap="none" rtlCol="0">
            <a:spAutoFit/>
          </a:bodyPr>
          <a:lstStyle/>
          <a:p>
            <a:r>
              <a:rPr lang="en-GB" sz="1050" b="1" dirty="0">
                <a:latin typeface="Calibri" panose="020F0502020204030204" pitchFamily="34" charset="0"/>
                <a:cs typeface="Calibri" panose="020F0502020204030204" pitchFamily="34" charset="0"/>
              </a:rPr>
              <a:t>Phase 1</a:t>
            </a:r>
          </a:p>
        </p:txBody>
      </p:sp>
      <p:sp>
        <p:nvSpPr>
          <p:cNvPr id="47" name="TextBox 46"/>
          <p:cNvSpPr txBox="1"/>
          <p:nvPr/>
        </p:nvSpPr>
        <p:spPr>
          <a:xfrm rot="19103864">
            <a:off x="8035009" y="1950218"/>
            <a:ext cx="615874" cy="253916"/>
          </a:xfrm>
          <a:prstGeom prst="rect">
            <a:avLst/>
          </a:prstGeom>
          <a:noFill/>
        </p:spPr>
        <p:txBody>
          <a:bodyPr wrap="none" rtlCol="0">
            <a:spAutoFit/>
          </a:bodyPr>
          <a:lstStyle/>
          <a:p>
            <a:r>
              <a:rPr lang="en-GB" sz="1050" b="1" dirty="0">
                <a:latin typeface="Calibri" panose="020F0502020204030204" pitchFamily="34" charset="0"/>
                <a:cs typeface="Calibri" panose="020F0502020204030204" pitchFamily="34" charset="0"/>
              </a:rPr>
              <a:t>Phase 2</a:t>
            </a:r>
          </a:p>
        </p:txBody>
      </p:sp>
      <p:sp>
        <p:nvSpPr>
          <p:cNvPr id="48" name="Rectangle 47"/>
          <p:cNvSpPr/>
          <p:nvPr/>
        </p:nvSpPr>
        <p:spPr bwMode="auto">
          <a:xfrm>
            <a:off x="7038274" y="1653648"/>
            <a:ext cx="198022" cy="162018"/>
          </a:xfrm>
          <a:prstGeom prst="rect">
            <a:avLst/>
          </a:prstGeom>
          <a:solidFill>
            <a:srgbClr val="92D050"/>
          </a:solidFill>
          <a:ln w="76200"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rgbClr val="00B0F0"/>
              </a:solidFill>
              <a:effectLst/>
              <a:latin typeface="Arial" charset="0"/>
            </a:endParaRPr>
          </a:p>
        </p:txBody>
      </p:sp>
      <p:sp>
        <p:nvSpPr>
          <p:cNvPr id="49" name="Rectangle 48"/>
          <p:cNvSpPr/>
          <p:nvPr/>
        </p:nvSpPr>
        <p:spPr bwMode="auto">
          <a:xfrm>
            <a:off x="6228184" y="1653648"/>
            <a:ext cx="198022" cy="162018"/>
          </a:xfrm>
          <a:prstGeom prst="rect">
            <a:avLst/>
          </a:prstGeom>
          <a:solidFill>
            <a:srgbClr val="92D050"/>
          </a:solidFill>
          <a:ln w="76200"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rgbClr val="00B0F0"/>
              </a:solidFill>
              <a:effectLst/>
              <a:latin typeface="Arial" charset="0"/>
            </a:endParaRPr>
          </a:p>
        </p:txBody>
      </p:sp>
      <p:sp>
        <p:nvSpPr>
          <p:cNvPr id="51" name="TextBox 50"/>
          <p:cNvSpPr txBox="1"/>
          <p:nvPr/>
        </p:nvSpPr>
        <p:spPr>
          <a:xfrm rot="19103864">
            <a:off x="5733343" y="1830987"/>
            <a:ext cx="902811" cy="415498"/>
          </a:xfrm>
          <a:prstGeom prst="rect">
            <a:avLst/>
          </a:prstGeom>
          <a:noFill/>
        </p:spPr>
        <p:txBody>
          <a:bodyPr wrap="none" rtlCol="0">
            <a:spAutoFit/>
          </a:bodyPr>
          <a:lstStyle/>
          <a:p>
            <a:r>
              <a:rPr lang="en-GB" sz="1050" dirty="0">
                <a:latin typeface="Calibri" panose="020F0502020204030204" pitchFamily="34" charset="0"/>
                <a:cs typeface="Calibri" panose="020F0502020204030204" pitchFamily="34" charset="0"/>
              </a:rPr>
              <a:t>Design /</a:t>
            </a:r>
          </a:p>
          <a:p>
            <a:r>
              <a:rPr lang="en-GB" sz="1050" dirty="0">
                <a:latin typeface="Calibri" panose="020F0502020204030204" pitchFamily="34" charset="0"/>
                <a:cs typeface="Calibri" panose="020F0502020204030204" pitchFamily="34" charset="0"/>
              </a:rPr>
              <a:t>Procurement</a:t>
            </a:r>
          </a:p>
        </p:txBody>
      </p:sp>
      <p:sp>
        <p:nvSpPr>
          <p:cNvPr id="52" name="TextBox 51"/>
          <p:cNvSpPr txBox="1"/>
          <p:nvPr/>
        </p:nvSpPr>
        <p:spPr>
          <a:xfrm rot="19103864">
            <a:off x="6415444" y="1936278"/>
            <a:ext cx="925253" cy="253916"/>
          </a:xfrm>
          <a:prstGeom prst="rect">
            <a:avLst/>
          </a:prstGeom>
          <a:noFill/>
        </p:spPr>
        <p:txBody>
          <a:bodyPr wrap="none" rtlCol="0">
            <a:spAutoFit/>
          </a:bodyPr>
          <a:lstStyle/>
          <a:p>
            <a:r>
              <a:rPr lang="en-GB" sz="1050" dirty="0">
                <a:latin typeface="Calibri" panose="020F0502020204030204" pitchFamily="34" charset="0"/>
                <a:cs typeface="Calibri" panose="020F0502020204030204" pitchFamily="34" charset="0"/>
              </a:rPr>
              <a:t>Development</a:t>
            </a:r>
          </a:p>
        </p:txBody>
      </p:sp>
      <p:sp>
        <p:nvSpPr>
          <p:cNvPr id="16" name="Oval 15"/>
          <p:cNvSpPr/>
          <p:nvPr/>
        </p:nvSpPr>
        <p:spPr bwMode="auto">
          <a:xfrm>
            <a:off x="4574438" y="1626645"/>
            <a:ext cx="288032" cy="216024"/>
          </a:xfrm>
          <a:prstGeom prst="ellipse">
            <a:avLst/>
          </a:prstGeom>
          <a:noFill/>
          <a:ln w="57150"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14" name="Diamond 13"/>
          <p:cNvSpPr/>
          <p:nvPr/>
        </p:nvSpPr>
        <p:spPr bwMode="auto">
          <a:xfrm>
            <a:off x="1619672" y="1601679"/>
            <a:ext cx="360040" cy="270030"/>
          </a:xfrm>
          <a:prstGeom prst="diamond">
            <a:avLst/>
          </a:prstGeom>
          <a:noFill/>
          <a:ln w="57150"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42457306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7106" y="3570568"/>
            <a:ext cx="8473111" cy="753763"/>
          </a:xfrm>
          <a:prstGeom prst="rect">
            <a:avLst/>
          </a:prstGeom>
          <a:solidFill>
            <a:schemeClr val="accent1">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GB" sz="1050" dirty="0">
              <a:solidFill>
                <a:srgbClr val="000000"/>
              </a:solidFill>
              <a:latin typeface="Calibri" panose="020F0502020204030204" pitchFamily="34" charset="0"/>
              <a:cs typeface="Calibri" panose="020F0502020204030204" pitchFamily="34" charset="0"/>
            </a:endParaRPr>
          </a:p>
        </p:txBody>
      </p:sp>
      <p:sp>
        <p:nvSpPr>
          <p:cNvPr id="5" name="TextBox 4"/>
          <p:cNvSpPr txBox="1"/>
          <p:nvPr/>
        </p:nvSpPr>
        <p:spPr>
          <a:xfrm>
            <a:off x="329534" y="3580107"/>
            <a:ext cx="4098451" cy="415498"/>
          </a:xfrm>
          <a:prstGeom prst="rect">
            <a:avLst/>
          </a:prstGeom>
          <a:noFill/>
        </p:spPr>
        <p:txBody>
          <a:bodyPr wrap="square" rtlCol="0">
            <a:spAutoFit/>
          </a:bodyPr>
          <a:lstStyle/>
          <a:p>
            <a:r>
              <a:rPr lang="en-GB" sz="1050" b="1" u="sng" dirty="0">
                <a:solidFill>
                  <a:srgbClr val="000000"/>
                </a:solidFill>
                <a:latin typeface="Calibri" panose="020F0502020204030204" pitchFamily="34" charset="0"/>
                <a:cs typeface="Calibri" panose="020F0502020204030204" pitchFamily="34" charset="0"/>
              </a:rPr>
              <a:t>Overview</a:t>
            </a:r>
          </a:p>
          <a:p>
            <a:pPr marL="171450" indent="-171450">
              <a:buFont typeface="Arial" panose="020B0604020202020204" pitchFamily="34" charset="0"/>
              <a:buChar char="•"/>
            </a:pPr>
            <a:endParaRPr lang="en-GB" sz="1050" dirty="0">
              <a:solidFill>
                <a:srgbClr val="000000"/>
              </a:solidFill>
              <a:latin typeface="Calibri" panose="020F0502020204030204" pitchFamily="34" charset="0"/>
              <a:cs typeface="Calibri" panose="020F0502020204030204" pitchFamily="34" charset="0"/>
            </a:endParaRPr>
          </a:p>
        </p:txBody>
      </p:sp>
      <p:sp>
        <p:nvSpPr>
          <p:cNvPr id="6" name="Rectangle 5"/>
          <p:cNvSpPr/>
          <p:nvPr/>
        </p:nvSpPr>
        <p:spPr>
          <a:xfrm>
            <a:off x="367105" y="2632386"/>
            <a:ext cx="8473111" cy="425419"/>
          </a:xfrm>
          <a:prstGeom prst="rect">
            <a:avLst/>
          </a:prstGeom>
          <a:solidFill>
            <a:schemeClr val="accent1">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50" b="1" u="sng" dirty="0">
                <a:solidFill>
                  <a:srgbClr val="000000"/>
                </a:solidFill>
                <a:latin typeface="Calibri" panose="020F0502020204030204" pitchFamily="34" charset="0"/>
                <a:cs typeface="Calibri" panose="020F0502020204030204" pitchFamily="34" charset="0"/>
              </a:rPr>
              <a:t>Use case overview</a:t>
            </a:r>
          </a:p>
          <a:p>
            <a:pPr marL="285750" indent="-285750">
              <a:buFont typeface="Arial" panose="020B0604020202020204" pitchFamily="34" charset="0"/>
              <a:buChar char="•"/>
            </a:pPr>
            <a:r>
              <a:rPr lang="en-GB" sz="1050" dirty="0">
                <a:solidFill>
                  <a:srgbClr val="000000"/>
                </a:solidFill>
                <a:latin typeface="Calibri" panose="020F0502020204030204" pitchFamily="34" charset="0"/>
                <a:cs typeface="Calibri" panose="020F0502020204030204" pitchFamily="34" charset="0"/>
              </a:rPr>
              <a:t>Provide data services to Third Parties</a:t>
            </a:r>
          </a:p>
        </p:txBody>
      </p:sp>
      <p:sp>
        <p:nvSpPr>
          <p:cNvPr id="7" name="Rectangle 6">
            <a:extLst>
              <a:ext uri="{FF2B5EF4-FFF2-40B4-BE49-F238E27FC236}">
                <a16:creationId xmlns:a16="http://schemas.microsoft.com/office/drawing/2014/main" xmlns="" id="{1E53C0B5-28C1-4F03-8238-1E6DEC9194EC}"/>
              </a:ext>
            </a:extLst>
          </p:cNvPr>
          <p:cNvSpPr/>
          <p:nvPr/>
        </p:nvSpPr>
        <p:spPr>
          <a:xfrm>
            <a:off x="367106" y="3111810"/>
            <a:ext cx="8473111" cy="410416"/>
          </a:xfrm>
          <a:prstGeom prst="rect">
            <a:avLst/>
          </a:prstGeom>
          <a:solidFill>
            <a:schemeClr val="accent1">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50" b="1" u="sng" dirty="0">
                <a:solidFill>
                  <a:srgbClr val="000000"/>
                </a:solidFill>
                <a:latin typeface="Calibri" panose="020F0502020204030204" pitchFamily="34" charset="0"/>
                <a:cs typeface="Calibri" panose="020F0502020204030204" pitchFamily="34" charset="0"/>
              </a:rPr>
              <a:t>JMDG progression</a:t>
            </a:r>
          </a:p>
          <a:p>
            <a:r>
              <a:rPr lang="en-GB" sz="1050" dirty="0">
                <a:solidFill>
                  <a:srgbClr val="000000"/>
                </a:solidFill>
                <a:latin typeface="Calibri" panose="020F0502020204030204" pitchFamily="34" charset="0"/>
                <a:cs typeface="Calibri" panose="020F0502020204030204" pitchFamily="34" charset="0"/>
              </a:rPr>
              <a:t>Assessed, prioritised, requested project team to conduct initial analysis</a:t>
            </a: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264" y="579283"/>
            <a:ext cx="8964736" cy="966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bwMode="auto">
          <a:xfrm>
            <a:off x="179512" y="1628682"/>
            <a:ext cx="288032" cy="216024"/>
          </a:xfrm>
          <a:prstGeom prst="rect">
            <a:avLst/>
          </a:prstGeom>
          <a:noFill/>
          <a:ln w="57150" cap="flat" cmpd="sng" algn="ctr">
            <a:solidFill>
              <a:srgbClr val="00B0F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r>
              <a:rPr lang="en-GB" sz="1200" b="1" dirty="0">
                <a:solidFill>
                  <a:srgbClr val="000000"/>
                </a:solidFill>
                <a:latin typeface="Calibri" panose="020F0502020204030204" pitchFamily="34" charset="0"/>
                <a:cs typeface="Calibri" panose="020F0502020204030204" pitchFamily="34" charset="0"/>
              </a:rPr>
              <a:t>23</a:t>
            </a:r>
          </a:p>
        </p:txBody>
      </p:sp>
      <p:cxnSp>
        <p:nvCxnSpPr>
          <p:cNvPr id="10" name="Straight Connector 9"/>
          <p:cNvCxnSpPr>
            <a:stCxn id="9" idx="3"/>
            <a:endCxn id="11" idx="1"/>
          </p:cNvCxnSpPr>
          <p:nvPr/>
        </p:nvCxnSpPr>
        <p:spPr bwMode="auto">
          <a:xfrm>
            <a:off x="467544" y="1736694"/>
            <a:ext cx="6768752" cy="18608"/>
          </a:xfrm>
          <a:prstGeom prst="line">
            <a:avLst/>
          </a:prstGeom>
          <a:solidFill>
            <a:schemeClr val="accent1">
              <a:alpha val="50000"/>
            </a:schemeClr>
          </a:solidFill>
          <a:ln w="76200" cap="flat" cmpd="sng" algn="ctr">
            <a:solidFill>
              <a:srgbClr val="00B0F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Diamond 10"/>
          <p:cNvSpPr/>
          <p:nvPr/>
        </p:nvSpPr>
        <p:spPr bwMode="auto">
          <a:xfrm>
            <a:off x="7236296" y="1620287"/>
            <a:ext cx="360040" cy="270030"/>
          </a:xfrm>
          <a:prstGeom prst="diamond">
            <a:avLst/>
          </a:prstGeom>
          <a:noFill/>
          <a:ln w="57150" cap="flat" cmpd="sng" algn="ctr">
            <a:solidFill>
              <a:srgbClr val="00B0F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endParaRPr lang="en-GB" sz="2400">
              <a:solidFill>
                <a:srgbClr val="000000"/>
              </a:solidFill>
            </a:endParaRPr>
          </a:p>
        </p:txBody>
      </p:sp>
      <p:sp>
        <p:nvSpPr>
          <p:cNvPr id="12" name="Rectangle 11"/>
          <p:cNvSpPr/>
          <p:nvPr/>
        </p:nvSpPr>
        <p:spPr bwMode="auto">
          <a:xfrm>
            <a:off x="773578" y="1655685"/>
            <a:ext cx="198022" cy="162018"/>
          </a:xfrm>
          <a:prstGeom prst="rect">
            <a:avLst/>
          </a:prstGeom>
          <a:solidFill>
            <a:schemeClr val="tx1"/>
          </a:solidFill>
          <a:ln w="76200"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endParaRPr lang="en-GB" sz="2400">
              <a:solidFill>
                <a:srgbClr val="00B0F0"/>
              </a:solidFill>
            </a:endParaRPr>
          </a:p>
        </p:txBody>
      </p:sp>
      <p:sp>
        <p:nvSpPr>
          <p:cNvPr id="13" name="Rectangle 12"/>
          <p:cNvSpPr/>
          <p:nvPr/>
        </p:nvSpPr>
        <p:spPr bwMode="auto">
          <a:xfrm>
            <a:off x="1349642" y="1653648"/>
            <a:ext cx="198022" cy="162018"/>
          </a:xfrm>
          <a:prstGeom prst="rect">
            <a:avLst/>
          </a:prstGeom>
          <a:solidFill>
            <a:schemeClr val="tx1"/>
          </a:solidFill>
          <a:ln w="76200"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endParaRPr lang="en-GB" sz="2400">
              <a:solidFill>
                <a:srgbClr val="00B0F0"/>
              </a:solidFill>
            </a:endParaRPr>
          </a:p>
        </p:txBody>
      </p:sp>
      <p:sp>
        <p:nvSpPr>
          <p:cNvPr id="14" name="TextBox 13"/>
          <p:cNvSpPr txBox="1"/>
          <p:nvPr/>
        </p:nvSpPr>
        <p:spPr>
          <a:xfrm rot="19103864">
            <a:off x="280250" y="1886028"/>
            <a:ext cx="865943" cy="415498"/>
          </a:xfrm>
          <a:prstGeom prst="rect">
            <a:avLst/>
          </a:prstGeom>
          <a:noFill/>
        </p:spPr>
        <p:txBody>
          <a:bodyPr wrap="none" rtlCol="0">
            <a:spAutoFit/>
          </a:bodyPr>
          <a:lstStyle/>
          <a:p>
            <a:r>
              <a:rPr lang="en-GB" sz="1050" dirty="0">
                <a:solidFill>
                  <a:srgbClr val="000000"/>
                </a:solidFill>
                <a:latin typeface="Calibri" panose="020F0502020204030204" pitchFamily="34" charset="0"/>
                <a:cs typeface="Calibri" panose="020F0502020204030204" pitchFamily="34" charset="0"/>
              </a:rPr>
              <a:t>Permissions </a:t>
            </a:r>
          </a:p>
          <a:p>
            <a:r>
              <a:rPr lang="en-GB" sz="1050" dirty="0">
                <a:solidFill>
                  <a:srgbClr val="000000"/>
                </a:solidFill>
                <a:latin typeface="Calibri" panose="020F0502020204030204" pitchFamily="34" charset="0"/>
                <a:cs typeface="Calibri" panose="020F0502020204030204" pitchFamily="34" charset="0"/>
              </a:rPr>
              <a:t>Workshop</a:t>
            </a:r>
          </a:p>
        </p:txBody>
      </p:sp>
      <p:sp>
        <p:nvSpPr>
          <p:cNvPr id="15" name="TextBox 14"/>
          <p:cNvSpPr txBox="1"/>
          <p:nvPr/>
        </p:nvSpPr>
        <p:spPr>
          <a:xfrm rot="19103864">
            <a:off x="634194" y="1947674"/>
            <a:ext cx="1059906" cy="253916"/>
          </a:xfrm>
          <a:prstGeom prst="rect">
            <a:avLst/>
          </a:prstGeom>
          <a:noFill/>
        </p:spPr>
        <p:txBody>
          <a:bodyPr wrap="none" rtlCol="0">
            <a:spAutoFit/>
          </a:bodyPr>
          <a:lstStyle/>
          <a:p>
            <a:r>
              <a:rPr lang="en-GB" sz="1050" dirty="0">
                <a:solidFill>
                  <a:srgbClr val="000000"/>
                </a:solidFill>
                <a:latin typeface="Calibri" panose="020F0502020204030204" pitchFamily="34" charset="0"/>
                <a:cs typeface="Calibri" panose="020F0502020204030204" pitchFamily="34" charset="0"/>
              </a:rPr>
              <a:t>Raise MOD 649 </a:t>
            </a:r>
          </a:p>
        </p:txBody>
      </p:sp>
      <p:sp>
        <p:nvSpPr>
          <p:cNvPr id="16" name="Title 1"/>
          <p:cNvSpPr>
            <a:spLocks noGrp="1"/>
          </p:cNvSpPr>
          <p:nvPr>
            <p:ph type="title"/>
          </p:nvPr>
        </p:nvSpPr>
        <p:spPr>
          <a:xfrm>
            <a:off x="225425" y="-42360"/>
            <a:ext cx="8688388" cy="723900"/>
          </a:xfrm>
        </p:spPr>
        <p:txBody>
          <a:bodyPr/>
          <a:lstStyle/>
          <a:p>
            <a:r>
              <a:rPr lang="en-GB" dirty="0"/>
              <a:t>33  Third Party Services [Twin]</a:t>
            </a:r>
          </a:p>
        </p:txBody>
      </p:sp>
      <p:sp>
        <p:nvSpPr>
          <p:cNvPr id="17" name="Rectangle 16"/>
          <p:cNvSpPr/>
          <p:nvPr/>
        </p:nvSpPr>
        <p:spPr bwMode="auto">
          <a:xfrm>
            <a:off x="179513" y="119658"/>
            <a:ext cx="530151" cy="398755"/>
          </a:xfrm>
          <a:prstGeom prst="rect">
            <a:avLst/>
          </a:prstGeom>
          <a:noFill/>
          <a:ln w="28575" cap="flat" cmpd="sng" algn="ctr">
            <a:solidFill>
              <a:srgbClr val="003054"/>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endParaRPr lang="en-GB" sz="2400">
              <a:solidFill>
                <a:srgbClr val="000000"/>
              </a:solidFill>
            </a:endParaRPr>
          </a:p>
        </p:txBody>
      </p:sp>
      <p:sp>
        <p:nvSpPr>
          <p:cNvPr id="18" name="TextBox 17"/>
          <p:cNvSpPr txBox="1"/>
          <p:nvPr/>
        </p:nvSpPr>
        <p:spPr>
          <a:xfrm>
            <a:off x="367105" y="3747250"/>
            <a:ext cx="8473110" cy="1223412"/>
          </a:xfrm>
          <a:prstGeom prst="rect">
            <a:avLst/>
          </a:prstGeom>
          <a:solidFill>
            <a:schemeClr val="accent1">
              <a:lumMod val="40000"/>
              <a:lumOff val="60000"/>
            </a:schemeClr>
          </a:solidFill>
        </p:spPr>
        <p:txBody>
          <a:bodyPr wrap="square" rtlCol="0">
            <a:spAutoFit/>
          </a:bodyPr>
          <a:lstStyle/>
          <a:p>
            <a:pPr marL="171450" indent="-171450">
              <a:buFont typeface="Arial" panose="020B0604020202020204" pitchFamily="34" charset="0"/>
              <a:buChar char="•"/>
            </a:pPr>
            <a:r>
              <a:rPr lang="en-GB" sz="1050" dirty="0">
                <a:solidFill>
                  <a:srgbClr val="000000"/>
                </a:solidFill>
                <a:latin typeface="Calibri" panose="020F0502020204030204" pitchFamily="34" charset="0"/>
                <a:cs typeface="Calibri" panose="020F0502020204030204" pitchFamily="34" charset="0"/>
              </a:rPr>
              <a:t>A gas data permissions matrix has been created detailing current industry participants permissions to data</a:t>
            </a:r>
          </a:p>
          <a:p>
            <a:pPr marL="628650" lvl="1" indent="-171450">
              <a:buFont typeface="Arial" panose="020B0604020202020204" pitchFamily="34" charset="0"/>
              <a:buChar char="•"/>
            </a:pPr>
            <a:r>
              <a:rPr lang="en-GB" sz="1050" dirty="0">
                <a:solidFill>
                  <a:srgbClr val="000000"/>
                </a:solidFill>
                <a:latin typeface="Calibri" panose="020F0502020204030204" pitchFamily="34" charset="0"/>
                <a:cs typeface="Calibri" panose="020F0502020204030204" pitchFamily="34" charset="0"/>
              </a:rPr>
              <a:t>This has been included as part of MOD 649 which aims to move the approval decision making powers from UNC to DSC Contract Management Committee.</a:t>
            </a:r>
          </a:p>
          <a:p>
            <a:pPr marL="171450" indent="-171450">
              <a:buFont typeface="Arial" panose="020B0604020202020204" pitchFamily="34" charset="0"/>
              <a:buChar char="•"/>
            </a:pPr>
            <a:r>
              <a:rPr lang="en-GB" sz="1050" dirty="0">
                <a:solidFill>
                  <a:srgbClr val="000000"/>
                </a:solidFill>
                <a:latin typeface="Calibri" panose="020F0502020204030204" pitchFamily="34" charset="0"/>
                <a:cs typeface="Calibri" panose="020F0502020204030204" pitchFamily="34" charset="0"/>
              </a:rPr>
              <a:t>The data permissions matrix will help highlight potential API services. MOD 649 will help expedite the governance process to provision data new data services to industry participants while still providing a robust approval process</a:t>
            </a:r>
          </a:p>
          <a:p>
            <a:pPr marL="171450" indent="-171450">
              <a:buFont typeface="Arial" panose="020B0604020202020204" pitchFamily="34" charset="0"/>
              <a:buChar char="•"/>
            </a:pPr>
            <a:r>
              <a:rPr lang="en-GB" sz="1050" dirty="0" err="1">
                <a:solidFill>
                  <a:srgbClr val="000000"/>
                </a:solidFill>
                <a:latin typeface="Calibri" panose="020F0502020204030204" pitchFamily="34" charset="0"/>
                <a:cs typeface="Calibri" panose="020F0502020204030204" pitchFamily="34" charset="0"/>
              </a:rPr>
              <a:t>MRASCo</a:t>
            </a:r>
            <a:r>
              <a:rPr lang="en-GB" sz="1050" dirty="0">
                <a:solidFill>
                  <a:srgbClr val="000000"/>
                </a:solidFill>
                <a:latin typeface="Calibri" panose="020F0502020204030204" pitchFamily="34" charset="0"/>
                <a:cs typeface="Calibri" panose="020F0502020204030204" pitchFamily="34" charset="0"/>
              </a:rPr>
              <a:t> Board has been establishing precedents for third party access approach, which can supplement the gas matrix</a:t>
            </a:r>
          </a:p>
          <a:p>
            <a:pPr marL="171450" indent="-171450">
              <a:buFont typeface="Arial" panose="020B0604020202020204" pitchFamily="34" charset="0"/>
              <a:buChar char="•"/>
            </a:pPr>
            <a:r>
              <a:rPr lang="en-GB" sz="1050" dirty="0">
                <a:solidFill>
                  <a:srgbClr val="000000"/>
                </a:solidFill>
                <a:latin typeface="Calibri" panose="020F0502020204030204" pitchFamily="34" charset="0"/>
                <a:cs typeface="Calibri" panose="020F0502020204030204" pitchFamily="34" charset="0"/>
              </a:rPr>
              <a:t>A Third Party industry engagement approach will then be created to seek requirements for services</a:t>
            </a:r>
          </a:p>
        </p:txBody>
      </p:sp>
      <p:sp>
        <p:nvSpPr>
          <p:cNvPr id="22" name="Rectangle 21"/>
          <p:cNvSpPr/>
          <p:nvPr/>
        </p:nvSpPr>
        <p:spPr bwMode="auto">
          <a:xfrm>
            <a:off x="1925706" y="1653648"/>
            <a:ext cx="198022" cy="162018"/>
          </a:xfrm>
          <a:prstGeom prst="rect">
            <a:avLst/>
          </a:prstGeom>
          <a:solidFill>
            <a:schemeClr val="tx1"/>
          </a:solidFill>
          <a:ln w="76200"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endParaRPr lang="en-GB" sz="2400">
              <a:solidFill>
                <a:srgbClr val="00B0F0"/>
              </a:solidFill>
            </a:endParaRPr>
          </a:p>
        </p:txBody>
      </p:sp>
      <p:sp>
        <p:nvSpPr>
          <p:cNvPr id="24" name="TextBox 23"/>
          <p:cNvSpPr txBox="1"/>
          <p:nvPr/>
        </p:nvSpPr>
        <p:spPr>
          <a:xfrm rot="19103864">
            <a:off x="1307732" y="2041233"/>
            <a:ext cx="753732" cy="253916"/>
          </a:xfrm>
          <a:prstGeom prst="rect">
            <a:avLst/>
          </a:prstGeom>
          <a:noFill/>
        </p:spPr>
        <p:txBody>
          <a:bodyPr wrap="none" rtlCol="0">
            <a:spAutoFit/>
          </a:bodyPr>
          <a:lstStyle/>
          <a:p>
            <a:r>
              <a:rPr lang="en-GB" sz="1050" dirty="0">
                <a:solidFill>
                  <a:srgbClr val="000000"/>
                </a:solidFill>
                <a:latin typeface="Calibri" panose="020F0502020204030204" pitchFamily="34" charset="0"/>
                <a:cs typeface="Calibri" panose="020F0502020204030204" pitchFamily="34" charset="0"/>
              </a:rPr>
              <a:t>workshop </a:t>
            </a:r>
          </a:p>
        </p:txBody>
      </p:sp>
      <p:sp>
        <p:nvSpPr>
          <p:cNvPr id="25" name="TextBox 24"/>
          <p:cNvSpPr txBox="1"/>
          <p:nvPr/>
        </p:nvSpPr>
        <p:spPr>
          <a:xfrm rot="19103864">
            <a:off x="4369109" y="2036927"/>
            <a:ext cx="1135247" cy="253916"/>
          </a:xfrm>
          <a:prstGeom prst="rect">
            <a:avLst/>
          </a:prstGeom>
          <a:noFill/>
        </p:spPr>
        <p:txBody>
          <a:bodyPr wrap="none" rtlCol="0">
            <a:spAutoFit/>
          </a:bodyPr>
          <a:lstStyle/>
          <a:p>
            <a:r>
              <a:rPr lang="en-GB" sz="1050" dirty="0">
                <a:solidFill>
                  <a:srgbClr val="000000"/>
                </a:solidFill>
                <a:latin typeface="Calibri" panose="020F0502020204030204" pitchFamily="34" charset="0"/>
                <a:cs typeface="Calibri" panose="020F0502020204030204" pitchFamily="34" charset="0"/>
              </a:rPr>
              <a:t>Engagement Plan</a:t>
            </a:r>
          </a:p>
        </p:txBody>
      </p:sp>
      <p:sp>
        <p:nvSpPr>
          <p:cNvPr id="26" name="Rectangle 25"/>
          <p:cNvSpPr/>
          <p:nvPr/>
        </p:nvSpPr>
        <p:spPr bwMode="auto">
          <a:xfrm>
            <a:off x="5940152" y="1674293"/>
            <a:ext cx="198022" cy="162018"/>
          </a:xfrm>
          <a:prstGeom prst="rect">
            <a:avLst/>
          </a:prstGeom>
          <a:solidFill>
            <a:srgbClr val="00B0F0"/>
          </a:solidFill>
          <a:ln w="76200"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endParaRPr lang="en-GB" sz="2400">
              <a:solidFill>
                <a:srgbClr val="00B0F0"/>
              </a:solidFill>
            </a:endParaRPr>
          </a:p>
        </p:txBody>
      </p:sp>
      <p:sp>
        <p:nvSpPr>
          <p:cNvPr id="28" name="TextBox 27"/>
          <p:cNvSpPr txBox="1"/>
          <p:nvPr/>
        </p:nvSpPr>
        <p:spPr>
          <a:xfrm rot="19103864">
            <a:off x="5126599" y="2010984"/>
            <a:ext cx="1164101" cy="253916"/>
          </a:xfrm>
          <a:prstGeom prst="rect">
            <a:avLst/>
          </a:prstGeom>
          <a:noFill/>
        </p:spPr>
        <p:txBody>
          <a:bodyPr wrap="none" rtlCol="0">
            <a:spAutoFit/>
          </a:bodyPr>
          <a:lstStyle/>
          <a:p>
            <a:r>
              <a:rPr lang="en-GB" sz="1050" dirty="0">
                <a:solidFill>
                  <a:srgbClr val="000000"/>
                </a:solidFill>
                <a:latin typeface="Calibri" panose="020F0502020204030204" pitchFamily="34" charset="0"/>
                <a:cs typeface="Calibri" panose="020F0502020204030204" pitchFamily="34" charset="0"/>
              </a:rPr>
              <a:t>Start Engagement</a:t>
            </a:r>
          </a:p>
        </p:txBody>
      </p:sp>
      <p:sp>
        <p:nvSpPr>
          <p:cNvPr id="30" name="Rectangle 29"/>
          <p:cNvSpPr/>
          <p:nvPr/>
        </p:nvSpPr>
        <p:spPr bwMode="auto">
          <a:xfrm>
            <a:off x="3707904" y="1668168"/>
            <a:ext cx="198022" cy="162018"/>
          </a:xfrm>
          <a:prstGeom prst="rect">
            <a:avLst/>
          </a:prstGeom>
          <a:solidFill>
            <a:schemeClr val="tx1"/>
          </a:solidFill>
          <a:ln w="76200"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endParaRPr lang="en-GB" sz="2400">
              <a:solidFill>
                <a:srgbClr val="00B0F0"/>
              </a:solidFill>
            </a:endParaRPr>
          </a:p>
        </p:txBody>
      </p:sp>
      <p:sp>
        <p:nvSpPr>
          <p:cNvPr id="31" name="TextBox 30"/>
          <p:cNvSpPr txBox="1"/>
          <p:nvPr/>
        </p:nvSpPr>
        <p:spPr>
          <a:xfrm rot="19103864">
            <a:off x="2759771" y="2010984"/>
            <a:ext cx="1263487" cy="253916"/>
          </a:xfrm>
          <a:prstGeom prst="rect">
            <a:avLst/>
          </a:prstGeom>
          <a:noFill/>
        </p:spPr>
        <p:txBody>
          <a:bodyPr wrap="none" rtlCol="0">
            <a:spAutoFit/>
          </a:bodyPr>
          <a:lstStyle/>
          <a:p>
            <a:r>
              <a:rPr lang="en-GB" sz="1050" dirty="0">
                <a:solidFill>
                  <a:srgbClr val="000000"/>
                </a:solidFill>
                <a:latin typeface="Calibri" panose="020F0502020204030204" pitchFamily="34" charset="0"/>
                <a:cs typeface="Calibri" panose="020F0502020204030204" pitchFamily="34" charset="0"/>
              </a:rPr>
              <a:t>MOD 649 Approval </a:t>
            </a:r>
          </a:p>
        </p:txBody>
      </p:sp>
      <p:sp>
        <p:nvSpPr>
          <p:cNvPr id="33" name="TextBox 32"/>
          <p:cNvSpPr txBox="1"/>
          <p:nvPr/>
        </p:nvSpPr>
        <p:spPr>
          <a:xfrm rot="19103864">
            <a:off x="7039229" y="1947673"/>
            <a:ext cx="518091" cy="253916"/>
          </a:xfrm>
          <a:prstGeom prst="rect">
            <a:avLst/>
          </a:prstGeom>
          <a:noFill/>
        </p:spPr>
        <p:txBody>
          <a:bodyPr wrap="none" rtlCol="0">
            <a:spAutoFit/>
          </a:bodyPr>
          <a:lstStyle/>
          <a:p>
            <a:r>
              <a:rPr lang="en-GB" sz="1050" b="1" dirty="0">
                <a:solidFill>
                  <a:srgbClr val="000000"/>
                </a:solidFill>
                <a:latin typeface="Calibri" panose="020F0502020204030204" pitchFamily="34" charset="0"/>
                <a:cs typeface="Calibri" panose="020F0502020204030204" pitchFamily="34" charset="0"/>
              </a:rPr>
              <a:t>JMDG</a:t>
            </a:r>
          </a:p>
        </p:txBody>
      </p:sp>
      <p:sp>
        <p:nvSpPr>
          <p:cNvPr id="34" name="Rectangle 33"/>
          <p:cNvSpPr/>
          <p:nvPr/>
        </p:nvSpPr>
        <p:spPr bwMode="auto">
          <a:xfrm>
            <a:off x="5238074" y="1669653"/>
            <a:ext cx="198022" cy="162018"/>
          </a:xfrm>
          <a:prstGeom prst="rect">
            <a:avLst/>
          </a:prstGeom>
          <a:solidFill>
            <a:srgbClr val="00B0F0"/>
          </a:solidFill>
          <a:ln w="76200"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endParaRPr lang="en-GB" sz="2400">
              <a:solidFill>
                <a:srgbClr val="00B0F0"/>
              </a:solidFill>
            </a:endParaRPr>
          </a:p>
        </p:txBody>
      </p:sp>
    </p:spTree>
    <p:extLst>
      <p:ext uri="{BB962C8B-B14F-4D97-AF65-F5344CB8AC3E}">
        <p14:creationId xmlns:p14="http://schemas.microsoft.com/office/powerpoint/2010/main" val="30704038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5425" y="-42360"/>
            <a:ext cx="8688388" cy="723900"/>
          </a:xfrm>
        </p:spPr>
        <p:txBody>
          <a:bodyPr/>
          <a:lstStyle/>
          <a:p>
            <a:r>
              <a:rPr lang="en-GB" dirty="0"/>
              <a:t>47 &amp; 09 ASC and CT / VT Ratio (Electricity)</a:t>
            </a:r>
          </a:p>
        </p:txBody>
      </p:sp>
      <p:sp>
        <p:nvSpPr>
          <p:cNvPr id="6" name="Rectangle 5"/>
          <p:cNvSpPr/>
          <p:nvPr/>
        </p:nvSpPr>
        <p:spPr>
          <a:xfrm>
            <a:off x="340416" y="3796787"/>
            <a:ext cx="8474051" cy="905808"/>
          </a:xfrm>
          <a:prstGeom prst="rect">
            <a:avLst/>
          </a:prstGeom>
          <a:solidFill>
            <a:schemeClr val="accent1">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fontAlgn="auto">
              <a:spcBef>
                <a:spcPts val="0"/>
              </a:spcBef>
              <a:spcAft>
                <a:spcPts val="0"/>
              </a:spcAft>
            </a:pPr>
            <a:endParaRPr lang="en-GB" sz="800" dirty="0">
              <a:solidFill>
                <a:srgbClr val="000000"/>
              </a:solidFill>
            </a:endParaRPr>
          </a:p>
        </p:txBody>
      </p:sp>
      <p:sp>
        <p:nvSpPr>
          <p:cNvPr id="7" name="TextBox 6"/>
          <p:cNvSpPr txBox="1"/>
          <p:nvPr/>
        </p:nvSpPr>
        <p:spPr>
          <a:xfrm>
            <a:off x="329534" y="3796786"/>
            <a:ext cx="4098451" cy="400110"/>
          </a:xfrm>
          <a:prstGeom prst="rect">
            <a:avLst/>
          </a:prstGeom>
          <a:noFill/>
        </p:spPr>
        <p:txBody>
          <a:bodyPr wrap="square" rtlCol="0">
            <a:spAutoFit/>
          </a:bodyPr>
          <a:lstStyle/>
          <a:p>
            <a:pPr defTabSz="914400" fontAlgn="auto">
              <a:spcBef>
                <a:spcPts val="0"/>
              </a:spcBef>
              <a:spcAft>
                <a:spcPts val="0"/>
              </a:spcAft>
            </a:pPr>
            <a:r>
              <a:rPr lang="en-GB" sz="1000" b="1" u="sng" dirty="0">
                <a:solidFill>
                  <a:srgbClr val="000000"/>
                </a:solidFill>
                <a:latin typeface="Arial"/>
                <a:ea typeface="+mn-ea"/>
              </a:rPr>
              <a:t>Solution overview</a:t>
            </a:r>
          </a:p>
          <a:p>
            <a:pPr marL="171450" indent="-171450" defTabSz="914400" fontAlgn="auto">
              <a:spcBef>
                <a:spcPts val="0"/>
              </a:spcBef>
              <a:spcAft>
                <a:spcPts val="0"/>
              </a:spcAft>
              <a:buFont typeface="Arial" panose="020B0604020202020204" pitchFamily="34" charset="0"/>
              <a:buChar char="•"/>
            </a:pPr>
            <a:endParaRPr lang="en-GB" sz="1000" dirty="0">
              <a:solidFill>
                <a:srgbClr val="000000"/>
              </a:solidFill>
              <a:latin typeface="Arial"/>
              <a:ea typeface="+mn-ea"/>
            </a:endParaRPr>
          </a:p>
        </p:txBody>
      </p:sp>
      <p:sp>
        <p:nvSpPr>
          <p:cNvPr id="8" name="Rectangle 7"/>
          <p:cNvSpPr/>
          <p:nvPr/>
        </p:nvSpPr>
        <p:spPr>
          <a:xfrm>
            <a:off x="360160" y="2338824"/>
            <a:ext cx="8480056" cy="850838"/>
          </a:xfrm>
          <a:prstGeom prst="rect">
            <a:avLst/>
          </a:prstGeom>
          <a:solidFill>
            <a:schemeClr val="accent1">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fontAlgn="auto">
              <a:spcBef>
                <a:spcPts val="0"/>
              </a:spcBef>
              <a:spcAft>
                <a:spcPts val="0"/>
              </a:spcAft>
            </a:pPr>
            <a:r>
              <a:rPr lang="en-GB" sz="1000" b="1" u="sng" dirty="0">
                <a:solidFill>
                  <a:srgbClr val="000000"/>
                </a:solidFill>
              </a:rPr>
              <a:t>Use case overview</a:t>
            </a:r>
          </a:p>
          <a:p>
            <a:pPr defTabSz="914400" fontAlgn="auto">
              <a:spcBef>
                <a:spcPts val="0"/>
              </a:spcBef>
              <a:spcAft>
                <a:spcPts val="0"/>
              </a:spcAft>
            </a:pPr>
            <a:r>
              <a:rPr lang="en-GB" sz="1000" dirty="0">
                <a:solidFill>
                  <a:srgbClr val="000000"/>
                </a:solidFill>
                <a:latin typeface="Calibri" panose="020F0502020204030204" pitchFamily="34" charset="0"/>
              </a:rPr>
              <a:t>Two linked cases involving DNO data:</a:t>
            </a:r>
          </a:p>
          <a:p>
            <a:pPr defTabSz="914400" fontAlgn="auto">
              <a:spcBef>
                <a:spcPts val="0"/>
              </a:spcBef>
              <a:spcAft>
                <a:spcPts val="0"/>
              </a:spcAft>
            </a:pPr>
            <a:endParaRPr lang="en-GB" sz="1000" dirty="0">
              <a:solidFill>
                <a:srgbClr val="000000"/>
              </a:solidFill>
              <a:latin typeface="Calibri" panose="020F0502020204030204" pitchFamily="34" charset="0"/>
            </a:endParaRPr>
          </a:p>
          <a:p>
            <a:pPr defTabSz="914400" fontAlgn="auto">
              <a:spcBef>
                <a:spcPts val="0"/>
              </a:spcBef>
              <a:spcAft>
                <a:spcPts val="0"/>
              </a:spcAft>
            </a:pPr>
            <a:r>
              <a:rPr lang="en-GB" sz="1000" dirty="0">
                <a:solidFill>
                  <a:srgbClr val="000000"/>
                </a:solidFill>
                <a:latin typeface="Calibri" panose="020F0502020204030204" pitchFamily="34" charset="0"/>
              </a:rPr>
              <a:t>047: The MIS could also facilitate access to Current/Voltage Transformer (CT/VT) ratio. The ratios would be populated initially by the distribution network operator and can be queried by Parties should discrepancies be identified as part of meter installation, or commissioning and proving tests.</a:t>
            </a:r>
          </a:p>
          <a:p>
            <a:pPr defTabSz="914400" fontAlgn="auto">
              <a:spcBef>
                <a:spcPts val="0"/>
              </a:spcBef>
              <a:spcAft>
                <a:spcPts val="0"/>
              </a:spcAft>
            </a:pPr>
            <a:r>
              <a:rPr lang="en-GB" sz="1000" dirty="0">
                <a:solidFill>
                  <a:srgbClr val="000000"/>
                </a:solidFill>
                <a:latin typeface="Calibri" panose="020F0502020204030204" pitchFamily="34" charset="0"/>
              </a:rPr>
              <a:t>009: Proposed making EAC available to quoting suppliers, and mentioned inclusion of ASC</a:t>
            </a:r>
            <a:endParaRPr lang="en-GB" sz="1000" dirty="0">
              <a:solidFill>
                <a:srgbClr val="000000"/>
              </a:solidFill>
            </a:endParaRPr>
          </a:p>
        </p:txBody>
      </p:sp>
      <p:sp>
        <p:nvSpPr>
          <p:cNvPr id="9" name="TextBox 8"/>
          <p:cNvSpPr txBox="1"/>
          <p:nvPr/>
        </p:nvSpPr>
        <p:spPr>
          <a:xfrm>
            <a:off x="360161" y="3962638"/>
            <a:ext cx="8093327" cy="877163"/>
          </a:xfrm>
          <a:prstGeom prst="rect">
            <a:avLst/>
          </a:prstGeom>
          <a:solidFill>
            <a:schemeClr val="accent1">
              <a:lumMod val="40000"/>
              <a:lumOff val="60000"/>
            </a:schemeClr>
          </a:solidFill>
        </p:spPr>
        <p:txBody>
          <a:bodyPr wrap="square" rtlCol="0">
            <a:spAutoFit/>
          </a:bodyPr>
          <a:lstStyle/>
          <a:p>
            <a:pPr defTabSz="914400" fontAlgn="auto">
              <a:spcBef>
                <a:spcPts val="0"/>
              </a:spcBef>
              <a:spcAft>
                <a:spcPts val="0"/>
              </a:spcAft>
            </a:pPr>
            <a:r>
              <a:rPr lang="en-GB" sz="1000" dirty="0">
                <a:solidFill>
                  <a:srgbClr val="000000"/>
                </a:solidFill>
                <a:latin typeface="Calibri" panose="020F0502020204030204" pitchFamily="34" charset="0"/>
                <a:ea typeface="+mn-ea"/>
                <a:cs typeface="Calibri" panose="020F0502020204030204" pitchFamily="34" charset="0"/>
              </a:rPr>
              <a:t>Initial discussions suggest data will be available but DNOs not keen on multiple access to their databases. </a:t>
            </a:r>
          </a:p>
          <a:p>
            <a:pPr defTabSz="914400" fontAlgn="auto">
              <a:spcBef>
                <a:spcPts val="0"/>
              </a:spcBef>
              <a:spcAft>
                <a:spcPts val="0"/>
              </a:spcAft>
            </a:pPr>
            <a:r>
              <a:rPr lang="en-GB" sz="1000" dirty="0">
                <a:solidFill>
                  <a:srgbClr val="000000"/>
                </a:solidFill>
                <a:latin typeface="Calibri" panose="020F0502020204030204" pitchFamily="34" charset="0"/>
                <a:ea typeface="+mn-ea"/>
                <a:cs typeface="Calibri" panose="020F0502020204030204" pitchFamily="34" charset="0"/>
              </a:rPr>
              <a:t>Possibility of ASC access via aggregator model with one authorised API gaining access. This also means less development time. </a:t>
            </a:r>
          </a:p>
          <a:p>
            <a:pPr defTabSz="914400" fontAlgn="auto">
              <a:spcBef>
                <a:spcPts val="0"/>
              </a:spcBef>
              <a:spcAft>
                <a:spcPts val="0"/>
              </a:spcAft>
            </a:pPr>
            <a:endParaRPr lang="en-GB" sz="1000" dirty="0">
              <a:solidFill>
                <a:srgbClr val="000000"/>
              </a:solidFill>
              <a:latin typeface="Calibri" panose="020F0502020204030204" pitchFamily="34" charset="0"/>
              <a:ea typeface="+mn-ea"/>
              <a:cs typeface="Calibri" panose="020F0502020204030204" pitchFamily="34" charset="0"/>
            </a:endParaRPr>
          </a:p>
          <a:p>
            <a:pPr defTabSz="914400" fontAlgn="auto">
              <a:spcBef>
                <a:spcPts val="0"/>
              </a:spcBef>
              <a:spcAft>
                <a:spcPts val="0"/>
              </a:spcAft>
            </a:pPr>
            <a:r>
              <a:rPr lang="en-GB" sz="1000" dirty="0">
                <a:solidFill>
                  <a:srgbClr val="000000"/>
                </a:solidFill>
                <a:latin typeface="Calibri" panose="020F0502020204030204" pitchFamily="34" charset="0"/>
                <a:ea typeface="+mn-ea"/>
                <a:cs typeface="Calibri" panose="020F0502020204030204" pitchFamily="34" charset="0"/>
              </a:rPr>
              <a:t>Timescales: Specification work 3 months. Solution development (subject to BSC for CT/VT) 3 months. Testing I month</a:t>
            </a:r>
            <a:r>
              <a:rPr lang="en-GB" sz="1000" dirty="0" smtClean="0">
                <a:solidFill>
                  <a:srgbClr val="000000"/>
                </a:solidFill>
                <a:latin typeface="Calibri" panose="020F0502020204030204" pitchFamily="34" charset="0"/>
                <a:ea typeface="+mn-ea"/>
                <a:cs typeface="Calibri" panose="020F0502020204030204" pitchFamily="34" charset="0"/>
              </a:rPr>
              <a:t>. Go live May to August 2019.</a:t>
            </a:r>
            <a:endParaRPr lang="en-GB" sz="1000" dirty="0">
              <a:solidFill>
                <a:srgbClr val="000000"/>
              </a:solidFill>
              <a:latin typeface="Calibri" panose="020F0502020204030204" pitchFamily="34" charset="0"/>
              <a:ea typeface="+mn-ea"/>
              <a:cs typeface="Calibri" panose="020F0502020204030204" pitchFamily="34" charset="0"/>
            </a:endParaRPr>
          </a:p>
          <a:p>
            <a:pPr defTabSz="914400" fontAlgn="auto">
              <a:spcBef>
                <a:spcPts val="0"/>
              </a:spcBef>
              <a:spcAft>
                <a:spcPts val="0"/>
              </a:spcAft>
            </a:pPr>
            <a:endParaRPr lang="en-GB" sz="1100" b="1" dirty="0">
              <a:solidFill>
                <a:srgbClr val="000000"/>
              </a:solidFill>
              <a:latin typeface="Calibri" panose="020F0502020204030204" pitchFamily="34" charset="0"/>
              <a:ea typeface="+mn-ea"/>
              <a:cs typeface="Calibri" panose="020F0502020204030204" pitchFamily="34" charset="0"/>
            </a:endParaRPr>
          </a:p>
        </p:txBody>
      </p:sp>
      <p:sp>
        <p:nvSpPr>
          <p:cNvPr id="10" name="Rectangle 9">
            <a:extLst>
              <a:ext uri="{FF2B5EF4-FFF2-40B4-BE49-F238E27FC236}">
                <a16:creationId xmlns:a16="http://schemas.microsoft.com/office/drawing/2014/main" xmlns="" id="{1E53C0B5-28C1-4F03-8238-1E6DEC9194EC}"/>
              </a:ext>
            </a:extLst>
          </p:cNvPr>
          <p:cNvSpPr/>
          <p:nvPr/>
        </p:nvSpPr>
        <p:spPr>
          <a:xfrm>
            <a:off x="334410" y="3261309"/>
            <a:ext cx="8480056" cy="434570"/>
          </a:xfrm>
          <a:prstGeom prst="rect">
            <a:avLst/>
          </a:prstGeom>
          <a:solidFill>
            <a:schemeClr val="accent1">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fontAlgn="auto">
              <a:spcBef>
                <a:spcPts val="0"/>
              </a:spcBef>
              <a:spcAft>
                <a:spcPts val="0"/>
              </a:spcAft>
            </a:pPr>
            <a:r>
              <a:rPr lang="en-GB" sz="1000" b="1" u="sng" dirty="0">
                <a:solidFill>
                  <a:srgbClr val="000000"/>
                </a:solidFill>
              </a:rPr>
              <a:t>JMDG progression</a:t>
            </a:r>
          </a:p>
          <a:p>
            <a:pPr defTabSz="914400" fontAlgn="auto">
              <a:spcBef>
                <a:spcPts val="0"/>
              </a:spcBef>
              <a:spcAft>
                <a:spcPts val="0"/>
              </a:spcAft>
            </a:pPr>
            <a:r>
              <a:rPr lang="en-GB" sz="1000" dirty="0">
                <a:solidFill>
                  <a:srgbClr val="000000"/>
                </a:solidFill>
                <a:latin typeface="Calibri" panose="020F0502020204030204" pitchFamily="34" charset="0"/>
                <a:cs typeface="Calibri" panose="020F0502020204030204" pitchFamily="34" charset="0"/>
              </a:rPr>
              <a:t>Indicative costs received from ECOES service provider. JMDG decided to progress to full solution design. MIS project team prioritised EAC use case for February meeting. Will refocus on this for March’s meeting.</a:t>
            </a:r>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264" y="579283"/>
            <a:ext cx="8964736" cy="966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bwMode="auto">
          <a:xfrm>
            <a:off x="179512" y="1636397"/>
            <a:ext cx="288032" cy="216024"/>
          </a:xfrm>
          <a:prstGeom prst="rect">
            <a:avLst/>
          </a:prstGeom>
          <a:noFill/>
          <a:ln w="57150" cap="flat" cmpd="sng" algn="ctr">
            <a:solidFill>
              <a:srgbClr val="00B0F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r>
              <a:rPr lang="en-GB" sz="1200" b="1" dirty="0">
                <a:solidFill>
                  <a:srgbClr val="000000"/>
                </a:solidFill>
                <a:latin typeface="Calibri" panose="020F0502020204030204" pitchFamily="34" charset="0"/>
                <a:ea typeface="+mn-ea"/>
                <a:cs typeface="Calibri" panose="020F0502020204030204" pitchFamily="34" charset="0"/>
              </a:rPr>
              <a:t>47</a:t>
            </a:r>
          </a:p>
        </p:txBody>
      </p:sp>
      <p:cxnSp>
        <p:nvCxnSpPr>
          <p:cNvPr id="13" name="Straight Connector 12"/>
          <p:cNvCxnSpPr>
            <a:cxnSpLocks/>
            <a:stCxn id="12" idx="3"/>
            <a:endCxn id="14" idx="1"/>
          </p:cNvCxnSpPr>
          <p:nvPr/>
        </p:nvCxnSpPr>
        <p:spPr bwMode="auto">
          <a:xfrm flipV="1">
            <a:off x="467544" y="1734767"/>
            <a:ext cx="6912768" cy="9642"/>
          </a:xfrm>
          <a:prstGeom prst="line">
            <a:avLst/>
          </a:prstGeom>
          <a:solidFill>
            <a:schemeClr val="accent1">
              <a:alpha val="50000"/>
            </a:schemeClr>
          </a:solidFill>
          <a:ln w="76200" cap="flat" cmpd="sng" algn="ctr">
            <a:solidFill>
              <a:srgbClr val="00B0F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a:cxnSpLocks/>
            <a:stCxn id="14" idx="3"/>
            <a:endCxn id="16" idx="2"/>
          </p:cNvCxnSpPr>
          <p:nvPr/>
        </p:nvCxnSpPr>
        <p:spPr bwMode="auto">
          <a:xfrm flipV="1">
            <a:off x="7740353" y="1724595"/>
            <a:ext cx="1029445" cy="10172"/>
          </a:xfrm>
          <a:prstGeom prst="line">
            <a:avLst/>
          </a:prstGeom>
          <a:solidFill>
            <a:schemeClr val="accent1">
              <a:alpha val="50000"/>
            </a:schemeClr>
          </a:solidFill>
          <a:ln w="57150" cap="flat" cmpd="sng" algn="ctr">
            <a:solidFill>
              <a:schemeClr val="bg1">
                <a:lumMod val="7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Oval 15"/>
          <p:cNvSpPr/>
          <p:nvPr/>
        </p:nvSpPr>
        <p:spPr bwMode="auto">
          <a:xfrm>
            <a:off x="8769797" y="1616582"/>
            <a:ext cx="288032" cy="216024"/>
          </a:xfrm>
          <a:prstGeom prst="ellipse">
            <a:avLst/>
          </a:prstGeom>
          <a:noFill/>
          <a:ln w="57150" cap="flat" cmpd="sng" algn="ctr">
            <a:solidFill>
              <a:schemeClr val="bg1">
                <a:lumMod val="75000"/>
              </a:schemeClr>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endParaRPr lang="en-GB" sz="2400">
              <a:solidFill>
                <a:srgbClr val="000000"/>
              </a:solidFill>
              <a:ea typeface="+mn-ea"/>
            </a:endParaRPr>
          </a:p>
        </p:txBody>
      </p:sp>
      <p:sp>
        <p:nvSpPr>
          <p:cNvPr id="24" name="TextBox 23"/>
          <p:cNvSpPr txBox="1"/>
          <p:nvPr/>
        </p:nvSpPr>
        <p:spPr>
          <a:xfrm rot="19103864">
            <a:off x="6927609" y="1732832"/>
            <a:ext cx="723221" cy="646331"/>
          </a:xfrm>
          <a:prstGeom prst="rect">
            <a:avLst/>
          </a:prstGeom>
          <a:noFill/>
        </p:spPr>
        <p:txBody>
          <a:bodyPr wrap="square" rtlCol="0">
            <a:spAutoFit/>
          </a:bodyPr>
          <a:lstStyle/>
          <a:p>
            <a:pPr defTabSz="914400" fontAlgn="auto">
              <a:spcBef>
                <a:spcPts val="0"/>
              </a:spcBef>
              <a:spcAft>
                <a:spcPts val="0"/>
              </a:spcAft>
            </a:pPr>
            <a:r>
              <a:rPr lang="en-GB" sz="1200" dirty="0">
                <a:solidFill>
                  <a:srgbClr val="000000"/>
                </a:solidFill>
                <a:latin typeface="Calibri" panose="020F0502020204030204" pitchFamily="34" charset="0"/>
                <a:ea typeface="+mn-ea"/>
                <a:cs typeface="Calibri" panose="020F0502020204030204" pitchFamily="34" charset="0"/>
              </a:rPr>
              <a:t>Progress to Full Solution</a:t>
            </a:r>
          </a:p>
        </p:txBody>
      </p:sp>
      <p:sp>
        <p:nvSpPr>
          <p:cNvPr id="25" name="Rectangle 24"/>
          <p:cNvSpPr/>
          <p:nvPr/>
        </p:nvSpPr>
        <p:spPr bwMode="auto">
          <a:xfrm>
            <a:off x="179512" y="119658"/>
            <a:ext cx="1440160" cy="398755"/>
          </a:xfrm>
          <a:prstGeom prst="rect">
            <a:avLst/>
          </a:prstGeom>
          <a:noFill/>
          <a:ln w="28575" cap="flat" cmpd="sng" algn="ctr">
            <a:solidFill>
              <a:srgbClr val="003054"/>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endParaRPr lang="en-GB" sz="2400">
              <a:solidFill>
                <a:srgbClr val="000000"/>
              </a:solidFill>
              <a:ea typeface="+mn-ea"/>
            </a:endParaRPr>
          </a:p>
        </p:txBody>
      </p:sp>
      <p:sp>
        <p:nvSpPr>
          <p:cNvPr id="14" name="Diamond 13"/>
          <p:cNvSpPr/>
          <p:nvPr/>
        </p:nvSpPr>
        <p:spPr bwMode="auto">
          <a:xfrm>
            <a:off x="7380312" y="1599752"/>
            <a:ext cx="360040" cy="270030"/>
          </a:xfrm>
          <a:prstGeom prst="diamond">
            <a:avLst/>
          </a:prstGeom>
          <a:noFill/>
          <a:ln w="57150" cap="flat" cmpd="sng" algn="ctr">
            <a:solidFill>
              <a:srgbClr val="00B0F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endParaRPr lang="en-GB" sz="2400">
              <a:solidFill>
                <a:srgbClr val="000000"/>
              </a:solidFill>
              <a:ea typeface="+mn-ea"/>
            </a:endParaRPr>
          </a:p>
        </p:txBody>
      </p:sp>
    </p:spTree>
    <p:extLst>
      <p:ext uri="{BB962C8B-B14F-4D97-AF65-F5344CB8AC3E}">
        <p14:creationId xmlns:p14="http://schemas.microsoft.com/office/powerpoint/2010/main" val="41512581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7106" y="3654192"/>
            <a:ext cx="8473111" cy="753763"/>
          </a:xfrm>
          <a:prstGeom prst="rect">
            <a:avLst/>
          </a:prstGeom>
          <a:solidFill>
            <a:schemeClr val="accent1">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fontAlgn="auto">
              <a:spcBef>
                <a:spcPts val="0"/>
              </a:spcBef>
              <a:spcAft>
                <a:spcPts val="0"/>
              </a:spcAft>
            </a:pPr>
            <a:endParaRPr lang="en-GB" sz="1050" dirty="0">
              <a:solidFill>
                <a:srgbClr val="000000"/>
              </a:solidFill>
              <a:latin typeface="Calibri" panose="020F0502020204030204" pitchFamily="34" charset="0"/>
              <a:cs typeface="Calibri" panose="020F0502020204030204" pitchFamily="34" charset="0"/>
            </a:endParaRPr>
          </a:p>
        </p:txBody>
      </p:sp>
      <p:sp>
        <p:nvSpPr>
          <p:cNvPr id="5" name="TextBox 4"/>
          <p:cNvSpPr txBox="1"/>
          <p:nvPr/>
        </p:nvSpPr>
        <p:spPr>
          <a:xfrm>
            <a:off x="329534" y="3663730"/>
            <a:ext cx="4098451" cy="415498"/>
          </a:xfrm>
          <a:prstGeom prst="rect">
            <a:avLst/>
          </a:prstGeom>
          <a:noFill/>
        </p:spPr>
        <p:txBody>
          <a:bodyPr wrap="square" rtlCol="0">
            <a:spAutoFit/>
          </a:bodyPr>
          <a:lstStyle/>
          <a:p>
            <a:pPr defTabSz="914400" fontAlgn="auto">
              <a:spcBef>
                <a:spcPts val="0"/>
              </a:spcBef>
              <a:spcAft>
                <a:spcPts val="0"/>
              </a:spcAft>
            </a:pPr>
            <a:r>
              <a:rPr lang="en-GB" sz="1050" b="1" u="sng" dirty="0">
                <a:solidFill>
                  <a:srgbClr val="000000"/>
                </a:solidFill>
                <a:latin typeface="Calibri" panose="020F0502020204030204" pitchFamily="34" charset="0"/>
                <a:ea typeface="+mn-ea"/>
                <a:cs typeface="Calibri" panose="020F0502020204030204" pitchFamily="34" charset="0"/>
              </a:rPr>
              <a:t>Overview</a:t>
            </a:r>
          </a:p>
          <a:p>
            <a:pPr marL="171450" indent="-171450" defTabSz="914400" fontAlgn="auto">
              <a:spcBef>
                <a:spcPts val="0"/>
              </a:spcBef>
              <a:spcAft>
                <a:spcPts val="0"/>
              </a:spcAft>
              <a:buFont typeface="Arial" panose="020B0604020202020204" pitchFamily="34" charset="0"/>
              <a:buChar char="•"/>
            </a:pPr>
            <a:endParaRPr lang="en-GB" sz="1050" dirty="0">
              <a:solidFill>
                <a:srgbClr val="000000"/>
              </a:solidFill>
              <a:latin typeface="Calibri" panose="020F0502020204030204" pitchFamily="34" charset="0"/>
              <a:ea typeface="+mn-ea"/>
              <a:cs typeface="Calibri" panose="020F0502020204030204" pitchFamily="34" charset="0"/>
            </a:endParaRPr>
          </a:p>
        </p:txBody>
      </p:sp>
      <p:sp>
        <p:nvSpPr>
          <p:cNvPr id="6" name="Rectangle 5"/>
          <p:cNvSpPr/>
          <p:nvPr/>
        </p:nvSpPr>
        <p:spPr>
          <a:xfrm>
            <a:off x="367105" y="2632386"/>
            <a:ext cx="8473111" cy="425419"/>
          </a:xfrm>
          <a:prstGeom prst="rect">
            <a:avLst/>
          </a:prstGeom>
          <a:solidFill>
            <a:schemeClr val="accent1">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fontAlgn="auto">
              <a:spcBef>
                <a:spcPts val="0"/>
              </a:spcBef>
              <a:spcAft>
                <a:spcPts val="0"/>
              </a:spcAft>
            </a:pPr>
            <a:r>
              <a:rPr lang="en-GB" sz="1050" b="1" u="sng" dirty="0">
                <a:solidFill>
                  <a:srgbClr val="000000"/>
                </a:solidFill>
                <a:latin typeface="Calibri" panose="020F0502020204030204" pitchFamily="34" charset="0"/>
                <a:cs typeface="Calibri" panose="020F0502020204030204" pitchFamily="34" charset="0"/>
              </a:rPr>
              <a:t>Use case overview</a:t>
            </a:r>
          </a:p>
          <a:p>
            <a:pPr marL="171450" indent="-171450" defTabSz="914400" fontAlgn="auto">
              <a:spcBef>
                <a:spcPts val="0"/>
              </a:spcBef>
              <a:spcAft>
                <a:spcPts val="0"/>
              </a:spcAft>
              <a:buFont typeface="Arial" panose="020B0604020202020204" pitchFamily="34" charset="0"/>
              <a:buChar char="•"/>
            </a:pPr>
            <a:r>
              <a:rPr lang="en-GB" sz="1050" dirty="0">
                <a:solidFill>
                  <a:srgbClr val="000000"/>
                </a:solidFill>
                <a:latin typeface="Calibri" panose="020F0502020204030204" pitchFamily="34" charset="0"/>
                <a:cs typeface="Calibri" panose="020F0502020204030204" pitchFamily="34" charset="0"/>
              </a:rPr>
              <a:t>Central repository for industry contact details to underpin industry processes</a:t>
            </a:r>
          </a:p>
        </p:txBody>
      </p:sp>
      <p:sp>
        <p:nvSpPr>
          <p:cNvPr id="7" name="Rectangle 6">
            <a:extLst>
              <a:ext uri="{FF2B5EF4-FFF2-40B4-BE49-F238E27FC236}">
                <a16:creationId xmlns:a16="http://schemas.microsoft.com/office/drawing/2014/main" xmlns="" id="{1E53C0B5-28C1-4F03-8238-1E6DEC9194EC}"/>
              </a:ext>
            </a:extLst>
          </p:cNvPr>
          <p:cNvSpPr/>
          <p:nvPr/>
        </p:nvSpPr>
        <p:spPr>
          <a:xfrm>
            <a:off x="367106" y="3135763"/>
            <a:ext cx="8473111" cy="410416"/>
          </a:xfrm>
          <a:prstGeom prst="rect">
            <a:avLst/>
          </a:prstGeom>
          <a:solidFill>
            <a:schemeClr val="accent1">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fontAlgn="auto">
              <a:spcBef>
                <a:spcPts val="0"/>
              </a:spcBef>
              <a:spcAft>
                <a:spcPts val="0"/>
              </a:spcAft>
            </a:pPr>
            <a:r>
              <a:rPr lang="en-GB" sz="1050" b="1" u="sng" dirty="0">
                <a:solidFill>
                  <a:srgbClr val="000000"/>
                </a:solidFill>
                <a:latin typeface="Calibri" panose="020F0502020204030204" pitchFamily="34" charset="0"/>
                <a:cs typeface="Calibri" panose="020F0502020204030204" pitchFamily="34" charset="0"/>
              </a:rPr>
              <a:t>JMDG progression</a:t>
            </a:r>
          </a:p>
          <a:p>
            <a:pPr defTabSz="914400" fontAlgn="auto">
              <a:spcBef>
                <a:spcPts val="0"/>
              </a:spcBef>
              <a:spcAft>
                <a:spcPts val="0"/>
              </a:spcAft>
            </a:pPr>
            <a:r>
              <a:rPr lang="en-GB" sz="1050" dirty="0">
                <a:solidFill>
                  <a:srgbClr val="000000"/>
                </a:solidFill>
                <a:latin typeface="Calibri" panose="020F0502020204030204" pitchFamily="34" charset="0"/>
                <a:cs typeface="Calibri" panose="020F0502020204030204" pitchFamily="34" charset="0"/>
              </a:rPr>
              <a:t>Assessed, prioritised, requested project team to conduct initial analysis</a:t>
            </a: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264" y="579283"/>
            <a:ext cx="8964736" cy="966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bwMode="auto">
          <a:xfrm>
            <a:off x="179512" y="1643078"/>
            <a:ext cx="288032" cy="216024"/>
          </a:xfrm>
          <a:prstGeom prst="rect">
            <a:avLst/>
          </a:prstGeom>
          <a:noFill/>
          <a:ln w="57150" cap="flat" cmpd="sng" algn="ctr">
            <a:solidFill>
              <a:srgbClr val="00B0F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r>
              <a:rPr lang="en-GB" sz="1200" b="1" dirty="0">
                <a:solidFill>
                  <a:srgbClr val="000000"/>
                </a:solidFill>
                <a:latin typeface="Calibri" panose="020F0502020204030204" pitchFamily="34" charset="0"/>
                <a:ea typeface="+mn-ea"/>
                <a:cs typeface="Calibri" panose="020F0502020204030204" pitchFamily="34" charset="0"/>
              </a:rPr>
              <a:t>09</a:t>
            </a:r>
          </a:p>
        </p:txBody>
      </p:sp>
      <p:sp>
        <p:nvSpPr>
          <p:cNvPr id="16" name="Title 1"/>
          <p:cNvSpPr>
            <a:spLocks noGrp="1"/>
          </p:cNvSpPr>
          <p:nvPr>
            <p:ph type="title"/>
          </p:nvPr>
        </p:nvSpPr>
        <p:spPr>
          <a:xfrm>
            <a:off x="225425" y="-42360"/>
            <a:ext cx="8688388" cy="723900"/>
          </a:xfrm>
        </p:spPr>
        <p:txBody>
          <a:bodyPr>
            <a:normAutofit fontScale="90000"/>
          </a:bodyPr>
          <a:lstStyle/>
          <a:p>
            <a:r>
              <a:rPr lang="en-GB" dirty="0"/>
              <a:t>01 &amp; 57  Central industry contact database and Industry Escalation Process</a:t>
            </a:r>
          </a:p>
        </p:txBody>
      </p:sp>
      <p:sp>
        <p:nvSpPr>
          <p:cNvPr id="17" name="Rectangle 16"/>
          <p:cNvSpPr/>
          <p:nvPr/>
        </p:nvSpPr>
        <p:spPr bwMode="auto">
          <a:xfrm>
            <a:off x="179512" y="0"/>
            <a:ext cx="1533034" cy="321625"/>
          </a:xfrm>
          <a:prstGeom prst="rect">
            <a:avLst/>
          </a:prstGeom>
          <a:noFill/>
          <a:ln w="28575" cap="flat" cmpd="sng" algn="ctr">
            <a:solidFill>
              <a:srgbClr val="003054"/>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endParaRPr lang="en-GB" sz="2400">
              <a:solidFill>
                <a:srgbClr val="000000"/>
              </a:solidFill>
              <a:ea typeface="+mn-ea"/>
            </a:endParaRPr>
          </a:p>
        </p:txBody>
      </p:sp>
      <p:sp>
        <p:nvSpPr>
          <p:cNvPr id="18" name="TextBox 17"/>
          <p:cNvSpPr txBox="1"/>
          <p:nvPr/>
        </p:nvSpPr>
        <p:spPr>
          <a:xfrm>
            <a:off x="367105" y="3830873"/>
            <a:ext cx="8473110" cy="900246"/>
          </a:xfrm>
          <a:prstGeom prst="rect">
            <a:avLst/>
          </a:prstGeom>
          <a:solidFill>
            <a:schemeClr val="accent1">
              <a:lumMod val="40000"/>
              <a:lumOff val="60000"/>
            </a:schemeClr>
          </a:solidFill>
        </p:spPr>
        <p:txBody>
          <a:bodyPr wrap="square" rtlCol="0">
            <a:spAutoFit/>
          </a:bodyPr>
          <a:lstStyle/>
          <a:p>
            <a:pPr defTabSz="914400" fontAlgn="auto">
              <a:spcBef>
                <a:spcPts val="0"/>
              </a:spcBef>
              <a:spcAft>
                <a:spcPts val="0"/>
              </a:spcAft>
            </a:pPr>
            <a:r>
              <a:rPr lang="en-GB" sz="1050" dirty="0">
                <a:solidFill>
                  <a:srgbClr val="000000"/>
                </a:solidFill>
                <a:latin typeface="Calibri" panose="020F0502020204030204" pitchFamily="34" charset="0"/>
                <a:ea typeface="+mn-ea"/>
                <a:cs typeface="Calibri" panose="020F0502020204030204" pitchFamily="34" charset="0"/>
              </a:rPr>
              <a:t>Both cases can use the same information contained within current code processes. Initial discussions suggest data available but code administrators generally not willing to co-operate so may need changes to code to enforce compliance.</a:t>
            </a:r>
          </a:p>
          <a:p>
            <a:pPr defTabSz="914400" fontAlgn="auto">
              <a:spcBef>
                <a:spcPts val="0"/>
              </a:spcBef>
              <a:spcAft>
                <a:spcPts val="0"/>
              </a:spcAft>
            </a:pPr>
            <a:r>
              <a:rPr lang="en-GB" sz="1050" dirty="0">
                <a:solidFill>
                  <a:srgbClr val="000000"/>
                </a:solidFill>
                <a:latin typeface="Calibri" panose="020F0502020204030204" pitchFamily="34" charset="0"/>
                <a:ea typeface="+mn-ea"/>
                <a:cs typeface="Calibri" panose="020F0502020204030204" pitchFamily="34" charset="0"/>
              </a:rPr>
              <a:t>Timescales: Specification 3 months. Possible modification processes 3-9 months. Solution development 3 months. Testing I month. Go live may be incremental Feb 2019 to November 2019.</a:t>
            </a:r>
          </a:p>
          <a:p>
            <a:pPr marL="171450" indent="-171450" defTabSz="914400" fontAlgn="auto">
              <a:spcBef>
                <a:spcPts val="0"/>
              </a:spcBef>
              <a:spcAft>
                <a:spcPts val="0"/>
              </a:spcAft>
              <a:buFont typeface="Arial" panose="020B0604020202020204" pitchFamily="34" charset="0"/>
              <a:buChar char="•"/>
            </a:pPr>
            <a:endParaRPr lang="en-GB" sz="1050" dirty="0">
              <a:solidFill>
                <a:srgbClr val="000000"/>
              </a:solidFill>
              <a:latin typeface="Calibri" panose="020F0502020204030204" pitchFamily="34" charset="0"/>
              <a:ea typeface="+mn-ea"/>
              <a:cs typeface="Calibri" panose="020F0502020204030204" pitchFamily="34" charset="0"/>
            </a:endParaRPr>
          </a:p>
        </p:txBody>
      </p:sp>
      <p:sp>
        <p:nvSpPr>
          <p:cNvPr id="31" name="TextBox 30"/>
          <p:cNvSpPr txBox="1"/>
          <p:nvPr/>
        </p:nvSpPr>
        <p:spPr>
          <a:xfrm rot="19103864">
            <a:off x="5091307" y="1930193"/>
            <a:ext cx="1063112" cy="415498"/>
          </a:xfrm>
          <a:prstGeom prst="rect">
            <a:avLst/>
          </a:prstGeom>
          <a:noFill/>
        </p:spPr>
        <p:txBody>
          <a:bodyPr wrap="none" rtlCol="0">
            <a:spAutoFit/>
          </a:bodyPr>
          <a:lstStyle/>
          <a:p>
            <a:pPr defTabSz="914400" fontAlgn="auto">
              <a:spcBef>
                <a:spcPts val="0"/>
              </a:spcBef>
              <a:spcAft>
                <a:spcPts val="0"/>
              </a:spcAft>
            </a:pPr>
            <a:r>
              <a:rPr lang="en-GB" sz="1050" dirty="0">
                <a:solidFill>
                  <a:srgbClr val="000000"/>
                </a:solidFill>
                <a:latin typeface="Calibri" panose="020F0502020204030204" pitchFamily="34" charset="0"/>
                <a:ea typeface="+mn-ea"/>
                <a:cs typeface="Calibri" panose="020F0502020204030204" pitchFamily="34" charset="0"/>
              </a:rPr>
              <a:t>JMDG and MPB</a:t>
            </a:r>
          </a:p>
          <a:p>
            <a:pPr defTabSz="914400" fontAlgn="auto">
              <a:spcBef>
                <a:spcPts val="0"/>
              </a:spcBef>
              <a:spcAft>
                <a:spcPts val="0"/>
              </a:spcAft>
            </a:pPr>
            <a:r>
              <a:rPr lang="en-GB" sz="1050" dirty="0">
                <a:solidFill>
                  <a:srgbClr val="000000"/>
                </a:solidFill>
                <a:latin typeface="Calibri" panose="020F0502020204030204" pitchFamily="34" charset="0"/>
                <a:ea typeface="+mn-ea"/>
                <a:cs typeface="Calibri" panose="020F0502020204030204" pitchFamily="34" charset="0"/>
              </a:rPr>
              <a:t>decision making</a:t>
            </a:r>
          </a:p>
        </p:txBody>
      </p:sp>
      <p:sp>
        <p:nvSpPr>
          <p:cNvPr id="35" name="TextBox 34"/>
          <p:cNvSpPr txBox="1"/>
          <p:nvPr/>
        </p:nvSpPr>
        <p:spPr>
          <a:xfrm rot="19103864">
            <a:off x="7166521" y="1934830"/>
            <a:ext cx="1322798" cy="415498"/>
          </a:xfrm>
          <a:prstGeom prst="rect">
            <a:avLst/>
          </a:prstGeom>
          <a:noFill/>
        </p:spPr>
        <p:txBody>
          <a:bodyPr wrap="none" rtlCol="0">
            <a:spAutoFit/>
          </a:bodyPr>
          <a:lstStyle/>
          <a:p>
            <a:pPr defTabSz="914400" fontAlgn="auto">
              <a:spcBef>
                <a:spcPts val="0"/>
              </a:spcBef>
              <a:spcAft>
                <a:spcPts val="0"/>
              </a:spcAft>
            </a:pPr>
            <a:r>
              <a:rPr lang="en-GB" sz="1050" dirty="0">
                <a:solidFill>
                  <a:srgbClr val="000000"/>
                </a:solidFill>
                <a:latin typeface="Calibri" panose="020F0502020204030204" pitchFamily="34" charset="0"/>
                <a:ea typeface="+mn-ea"/>
                <a:cs typeface="Calibri" panose="020F0502020204030204" pitchFamily="34" charset="0"/>
              </a:rPr>
              <a:t>Governance changes</a:t>
            </a:r>
          </a:p>
          <a:p>
            <a:pPr defTabSz="914400" fontAlgn="auto">
              <a:spcBef>
                <a:spcPts val="0"/>
              </a:spcBef>
              <a:spcAft>
                <a:spcPts val="0"/>
              </a:spcAft>
            </a:pPr>
            <a:r>
              <a:rPr lang="en-GB" sz="1050" dirty="0">
                <a:solidFill>
                  <a:srgbClr val="000000"/>
                </a:solidFill>
                <a:latin typeface="Calibri" panose="020F0502020204030204" pitchFamily="34" charset="0"/>
                <a:ea typeface="+mn-ea"/>
                <a:cs typeface="Calibri" panose="020F0502020204030204" pitchFamily="34" charset="0"/>
              </a:rPr>
              <a:t>and development</a:t>
            </a:r>
          </a:p>
        </p:txBody>
      </p:sp>
      <p:cxnSp>
        <p:nvCxnSpPr>
          <p:cNvPr id="29" name="Straight Connector 28">
            <a:extLst>
              <a:ext uri="{FF2B5EF4-FFF2-40B4-BE49-F238E27FC236}">
                <a16:creationId xmlns:a16="http://schemas.microsoft.com/office/drawing/2014/main" xmlns="" id="{6A9B4217-9EF0-4645-BD75-58A122E4F0AC}"/>
              </a:ext>
            </a:extLst>
          </p:cNvPr>
          <p:cNvCxnSpPr>
            <a:cxnSpLocks/>
            <a:endCxn id="37" idx="1"/>
          </p:cNvCxnSpPr>
          <p:nvPr/>
        </p:nvCxnSpPr>
        <p:spPr bwMode="auto">
          <a:xfrm>
            <a:off x="467544" y="1746232"/>
            <a:ext cx="5328592" cy="4858"/>
          </a:xfrm>
          <a:prstGeom prst="line">
            <a:avLst/>
          </a:prstGeom>
          <a:solidFill>
            <a:schemeClr val="accent1">
              <a:alpha val="50000"/>
            </a:schemeClr>
          </a:solidFill>
          <a:ln w="76200" cap="flat" cmpd="sng" algn="ctr">
            <a:solidFill>
              <a:srgbClr val="00B0F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Connector 37">
            <a:extLst>
              <a:ext uri="{FF2B5EF4-FFF2-40B4-BE49-F238E27FC236}">
                <a16:creationId xmlns:a16="http://schemas.microsoft.com/office/drawing/2014/main" xmlns="" id="{4A0304B4-3D21-46DE-AB9E-D635CAB481D5}"/>
              </a:ext>
            </a:extLst>
          </p:cNvPr>
          <p:cNvCxnSpPr>
            <a:cxnSpLocks/>
            <a:stCxn id="37" idx="3"/>
          </p:cNvCxnSpPr>
          <p:nvPr/>
        </p:nvCxnSpPr>
        <p:spPr bwMode="auto">
          <a:xfrm flipV="1">
            <a:off x="6156177" y="1738876"/>
            <a:ext cx="2757637" cy="12214"/>
          </a:xfrm>
          <a:prstGeom prst="line">
            <a:avLst/>
          </a:prstGeom>
          <a:solidFill>
            <a:schemeClr val="accent1">
              <a:alpha val="50000"/>
            </a:schemeClr>
          </a:solidFill>
          <a:ln w="57150" cap="flat" cmpd="sng" algn="ctr">
            <a:solidFill>
              <a:schemeClr val="bg1">
                <a:lumMod val="7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Diamond 36">
            <a:extLst>
              <a:ext uri="{FF2B5EF4-FFF2-40B4-BE49-F238E27FC236}">
                <a16:creationId xmlns:a16="http://schemas.microsoft.com/office/drawing/2014/main" xmlns="" id="{0B708764-B617-4385-A5A9-BDCC1D07111F}"/>
              </a:ext>
            </a:extLst>
          </p:cNvPr>
          <p:cNvSpPr/>
          <p:nvPr/>
        </p:nvSpPr>
        <p:spPr bwMode="auto">
          <a:xfrm>
            <a:off x="5796136" y="1616075"/>
            <a:ext cx="360040" cy="270030"/>
          </a:xfrm>
          <a:prstGeom prst="diamond">
            <a:avLst/>
          </a:prstGeom>
          <a:noFill/>
          <a:ln w="57150" cap="flat" cmpd="sng" algn="ctr">
            <a:solidFill>
              <a:srgbClr val="00B0F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endParaRPr lang="en-GB" sz="2400">
              <a:solidFill>
                <a:srgbClr val="000000"/>
              </a:solidFill>
              <a:ea typeface="+mn-ea"/>
            </a:endParaRPr>
          </a:p>
        </p:txBody>
      </p:sp>
    </p:spTree>
    <p:extLst>
      <p:ext uri="{BB962C8B-B14F-4D97-AF65-F5344CB8AC3E}">
        <p14:creationId xmlns:p14="http://schemas.microsoft.com/office/powerpoint/2010/main" val="17394171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7106" y="3654192"/>
            <a:ext cx="8473111" cy="753763"/>
          </a:xfrm>
          <a:prstGeom prst="rect">
            <a:avLst/>
          </a:prstGeom>
          <a:solidFill>
            <a:schemeClr val="accent1">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fontAlgn="auto">
              <a:spcBef>
                <a:spcPts val="0"/>
              </a:spcBef>
              <a:spcAft>
                <a:spcPts val="0"/>
              </a:spcAft>
            </a:pPr>
            <a:endParaRPr lang="en-GB" sz="1050" dirty="0">
              <a:solidFill>
                <a:srgbClr val="000000"/>
              </a:solidFill>
              <a:latin typeface="Calibri" panose="020F0502020204030204" pitchFamily="34" charset="0"/>
              <a:cs typeface="Calibri" panose="020F0502020204030204" pitchFamily="34" charset="0"/>
            </a:endParaRPr>
          </a:p>
        </p:txBody>
      </p:sp>
      <p:sp>
        <p:nvSpPr>
          <p:cNvPr id="5" name="TextBox 4"/>
          <p:cNvSpPr txBox="1"/>
          <p:nvPr/>
        </p:nvSpPr>
        <p:spPr>
          <a:xfrm>
            <a:off x="329534" y="3663730"/>
            <a:ext cx="4098451" cy="415498"/>
          </a:xfrm>
          <a:prstGeom prst="rect">
            <a:avLst/>
          </a:prstGeom>
          <a:noFill/>
        </p:spPr>
        <p:txBody>
          <a:bodyPr wrap="square" rtlCol="0">
            <a:spAutoFit/>
          </a:bodyPr>
          <a:lstStyle/>
          <a:p>
            <a:pPr defTabSz="914400" fontAlgn="auto">
              <a:spcBef>
                <a:spcPts val="0"/>
              </a:spcBef>
              <a:spcAft>
                <a:spcPts val="0"/>
              </a:spcAft>
            </a:pPr>
            <a:r>
              <a:rPr lang="en-GB" sz="1050" b="1" u="sng" dirty="0">
                <a:solidFill>
                  <a:srgbClr val="000000"/>
                </a:solidFill>
                <a:latin typeface="Calibri" panose="020F0502020204030204" pitchFamily="34" charset="0"/>
                <a:ea typeface="+mn-ea"/>
                <a:cs typeface="Calibri" panose="020F0502020204030204" pitchFamily="34" charset="0"/>
              </a:rPr>
              <a:t>Overview</a:t>
            </a:r>
          </a:p>
          <a:p>
            <a:pPr marL="171450" indent="-171450" defTabSz="914400" fontAlgn="auto">
              <a:spcBef>
                <a:spcPts val="0"/>
              </a:spcBef>
              <a:spcAft>
                <a:spcPts val="0"/>
              </a:spcAft>
              <a:buFont typeface="Arial" panose="020B0604020202020204" pitchFamily="34" charset="0"/>
              <a:buChar char="•"/>
            </a:pPr>
            <a:endParaRPr lang="en-GB" sz="1050" dirty="0">
              <a:solidFill>
                <a:srgbClr val="000000"/>
              </a:solidFill>
              <a:latin typeface="Calibri" panose="020F0502020204030204" pitchFamily="34" charset="0"/>
              <a:ea typeface="+mn-ea"/>
              <a:cs typeface="Calibri" panose="020F0502020204030204" pitchFamily="34" charset="0"/>
            </a:endParaRPr>
          </a:p>
        </p:txBody>
      </p:sp>
      <p:sp>
        <p:nvSpPr>
          <p:cNvPr id="6" name="Rectangle 5"/>
          <p:cNvSpPr/>
          <p:nvPr/>
        </p:nvSpPr>
        <p:spPr>
          <a:xfrm>
            <a:off x="367105" y="2632386"/>
            <a:ext cx="8473111" cy="425419"/>
          </a:xfrm>
          <a:prstGeom prst="rect">
            <a:avLst/>
          </a:prstGeom>
          <a:solidFill>
            <a:schemeClr val="accent1">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fontAlgn="auto">
              <a:spcBef>
                <a:spcPts val="0"/>
              </a:spcBef>
              <a:spcAft>
                <a:spcPts val="0"/>
              </a:spcAft>
            </a:pPr>
            <a:r>
              <a:rPr lang="en-GB" sz="1050" b="1" u="sng" dirty="0">
                <a:solidFill>
                  <a:srgbClr val="000000"/>
                </a:solidFill>
                <a:latin typeface="Calibri" panose="020F0502020204030204" pitchFamily="34" charset="0"/>
                <a:cs typeface="Calibri" panose="020F0502020204030204" pitchFamily="34" charset="0"/>
              </a:rPr>
              <a:t>Use case overview</a:t>
            </a:r>
          </a:p>
          <a:p>
            <a:pPr marL="285750" indent="-285750" defTabSz="914400" fontAlgn="auto">
              <a:spcBef>
                <a:spcPts val="0"/>
              </a:spcBef>
              <a:spcAft>
                <a:spcPts val="0"/>
              </a:spcAft>
              <a:buFont typeface="Arial" panose="020B0604020202020204" pitchFamily="34" charset="0"/>
              <a:buChar char="•"/>
            </a:pPr>
            <a:r>
              <a:rPr lang="en-GB" sz="1050" dirty="0">
                <a:solidFill>
                  <a:srgbClr val="000000"/>
                </a:solidFill>
                <a:latin typeface="Calibri" panose="020F0502020204030204" pitchFamily="34" charset="0"/>
                <a:cs typeface="Calibri" panose="020F0502020204030204" pitchFamily="34" charset="0"/>
              </a:rPr>
              <a:t>Make EAC available to quoting supplier</a:t>
            </a:r>
          </a:p>
        </p:txBody>
      </p:sp>
      <p:sp>
        <p:nvSpPr>
          <p:cNvPr id="7" name="Rectangle 6">
            <a:extLst>
              <a:ext uri="{FF2B5EF4-FFF2-40B4-BE49-F238E27FC236}">
                <a16:creationId xmlns:a16="http://schemas.microsoft.com/office/drawing/2014/main" xmlns="" id="{1E53C0B5-28C1-4F03-8238-1E6DEC9194EC}"/>
              </a:ext>
            </a:extLst>
          </p:cNvPr>
          <p:cNvSpPr/>
          <p:nvPr/>
        </p:nvSpPr>
        <p:spPr>
          <a:xfrm>
            <a:off x="367106" y="3135763"/>
            <a:ext cx="8473111" cy="410416"/>
          </a:xfrm>
          <a:prstGeom prst="rect">
            <a:avLst/>
          </a:prstGeom>
          <a:solidFill>
            <a:schemeClr val="accent1">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fontAlgn="auto">
              <a:spcBef>
                <a:spcPts val="0"/>
              </a:spcBef>
              <a:spcAft>
                <a:spcPts val="0"/>
              </a:spcAft>
            </a:pPr>
            <a:r>
              <a:rPr lang="en-GB" sz="1050" b="1" u="sng" dirty="0">
                <a:solidFill>
                  <a:srgbClr val="000000"/>
                </a:solidFill>
                <a:latin typeface="Calibri" panose="020F0502020204030204" pitchFamily="34" charset="0"/>
                <a:cs typeface="Calibri" panose="020F0502020204030204" pitchFamily="34" charset="0"/>
              </a:rPr>
              <a:t>JMDG progression</a:t>
            </a:r>
          </a:p>
          <a:p>
            <a:pPr defTabSz="914400" fontAlgn="auto">
              <a:spcBef>
                <a:spcPts val="0"/>
              </a:spcBef>
              <a:spcAft>
                <a:spcPts val="0"/>
              </a:spcAft>
            </a:pPr>
            <a:r>
              <a:rPr lang="en-GB" sz="1050" dirty="0">
                <a:solidFill>
                  <a:srgbClr val="000000"/>
                </a:solidFill>
                <a:latin typeface="Calibri" panose="020F0502020204030204" pitchFamily="34" charset="0"/>
                <a:cs typeface="Calibri" panose="020F0502020204030204" pitchFamily="34" charset="0"/>
              </a:rPr>
              <a:t>Indicative costs received from ECOES service provider. JMDG to decide on progression to full solution design based on outcomes of EAC workshop held 28/01/2019 – report provided to JMDG in enclosures for February meeting. </a:t>
            </a: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264" y="579283"/>
            <a:ext cx="8964736" cy="966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bwMode="auto">
          <a:xfrm>
            <a:off x="179512" y="1634183"/>
            <a:ext cx="288032" cy="216024"/>
          </a:xfrm>
          <a:prstGeom prst="rect">
            <a:avLst/>
          </a:prstGeom>
          <a:noFill/>
          <a:ln w="57150" cap="flat" cmpd="sng" algn="ctr">
            <a:solidFill>
              <a:srgbClr val="00B0F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r>
              <a:rPr lang="en-GB" sz="1200" b="1" dirty="0">
                <a:solidFill>
                  <a:srgbClr val="000000"/>
                </a:solidFill>
                <a:latin typeface="Calibri" panose="020F0502020204030204" pitchFamily="34" charset="0"/>
                <a:ea typeface="+mn-ea"/>
                <a:cs typeface="Calibri" panose="020F0502020204030204" pitchFamily="34" charset="0"/>
              </a:rPr>
              <a:t>09</a:t>
            </a:r>
          </a:p>
        </p:txBody>
      </p:sp>
      <p:sp>
        <p:nvSpPr>
          <p:cNvPr id="16" name="Title 1"/>
          <p:cNvSpPr>
            <a:spLocks noGrp="1"/>
          </p:cNvSpPr>
          <p:nvPr>
            <p:ph type="title"/>
          </p:nvPr>
        </p:nvSpPr>
        <p:spPr>
          <a:xfrm>
            <a:off x="225425" y="-42360"/>
            <a:ext cx="8688388" cy="723900"/>
          </a:xfrm>
        </p:spPr>
        <p:txBody>
          <a:bodyPr/>
          <a:lstStyle/>
          <a:p>
            <a:r>
              <a:rPr lang="en-GB" dirty="0"/>
              <a:t>09  Estimated Annual Consumption (EAC)</a:t>
            </a:r>
          </a:p>
        </p:txBody>
      </p:sp>
      <p:sp>
        <p:nvSpPr>
          <p:cNvPr id="17" name="Rectangle 16"/>
          <p:cNvSpPr/>
          <p:nvPr/>
        </p:nvSpPr>
        <p:spPr bwMode="auto">
          <a:xfrm>
            <a:off x="179513" y="119658"/>
            <a:ext cx="530151" cy="398755"/>
          </a:xfrm>
          <a:prstGeom prst="rect">
            <a:avLst/>
          </a:prstGeom>
          <a:noFill/>
          <a:ln w="28575" cap="flat" cmpd="sng" algn="ctr">
            <a:solidFill>
              <a:srgbClr val="003054"/>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endParaRPr lang="en-GB" sz="2400">
              <a:solidFill>
                <a:srgbClr val="000000"/>
              </a:solidFill>
              <a:ea typeface="+mn-ea"/>
            </a:endParaRPr>
          </a:p>
        </p:txBody>
      </p:sp>
      <p:sp>
        <p:nvSpPr>
          <p:cNvPr id="18" name="TextBox 17"/>
          <p:cNvSpPr txBox="1"/>
          <p:nvPr/>
        </p:nvSpPr>
        <p:spPr>
          <a:xfrm>
            <a:off x="367105" y="3830874"/>
            <a:ext cx="8473110" cy="577081"/>
          </a:xfrm>
          <a:prstGeom prst="rect">
            <a:avLst/>
          </a:prstGeom>
          <a:solidFill>
            <a:schemeClr val="accent1">
              <a:lumMod val="40000"/>
              <a:lumOff val="60000"/>
            </a:schemeClr>
          </a:solidFill>
        </p:spPr>
        <p:txBody>
          <a:bodyPr wrap="square" rtlCol="0">
            <a:spAutoFit/>
          </a:bodyPr>
          <a:lstStyle/>
          <a:p>
            <a:pPr marL="171450" indent="-171450" defTabSz="914400" fontAlgn="auto">
              <a:spcBef>
                <a:spcPts val="0"/>
              </a:spcBef>
              <a:spcAft>
                <a:spcPts val="0"/>
              </a:spcAft>
              <a:buFont typeface="Arial" panose="020B0604020202020204" pitchFamily="34" charset="0"/>
              <a:buChar char="•"/>
            </a:pPr>
            <a:r>
              <a:rPr lang="en-GB" sz="1050" dirty="0">
                <a:solidFill>
                  <a:srgbClr val="000000"/>
                </a:solidFill>
                <a:latin typeface="Calibri" panose="020F0502020204030204" pitchFamily="34" charset="0"/>
                <a:ea typeface="+mn-ea"/>
                <a:cs typeface="Calibri" panose="020F0502020204030204" pitchFamily="34" charset="0"/>
              </a:rPr>
              <a:t>Workshop held 28</a:t>
            </a:r>
            <a:r>
              <a:rPr lang="en-GB" sz="1050" baseline="30000" dirty="0">
                <a:solidFill>
                  <a:srgbClr val="000000"/>
                </a:solidFill>
                <a:latin typeface="Calibri" panose="020F0502020204030204" pitchFamily="34" charset="0"/>
                <a:ea typeface="+mn-ea"/>
                <a:cs typeface="Calibri" panose="020F0502020204030204" pitchFamily="34" charset="0"/>
              </a:rPr>
              <a:t>th</a:t>
            </a:r>
            <a:r>
              <a:rPr lang="en-GB" sz="1050" dirty="0">
                <a:solidFill>
                  <a:srgbClr val="000000"/>
                </a:solidFill>
                <a:latin typeface="Calibri" panose="020F0502020204030204" pitchFamily="34" charset="0"/>
                <a:ea typeface="+mn-ea"/>
                <a:cs typeface="Calibri" panose="020F0502020204030204" pitchFamily="34" charset="0"/>
              </a:rPr>
              <a:t> January to explore potential sources, formats, frequency of the data</a:t>
            </a:r>
          </a:p>
          <a:p>
            <a:pPr marL="171450" indent="-171450" defTabSz="914400" fontAlgn="auto">
              <a:spcBef>
                <a:spcPts val="0"/>
              </a:spcBef>
              <a:spcAft>
                <a:spcPts val="0"/>
              </a:spcAft>
              <a:buFont typeface="Arial" panose="020B0604020202020204" pitchFamily="34" charset="0"/>
              <a:buChar char="•"/>
            </a:pPr>
            <a:r>
              <a:rPr lang="en-GB" sz="1050" dirty="0">
                <a:solidFill>
                  <a:srgbClr val="000000"/>
                </a:solidFill>
                <a:latin typeface="Calibri" panose="020F0502020204030204" pitchFamily="34" charset="0"/>
                <a:ea typeface="+mn-ea"/>
                <a:cs typeface="Calibri" panose="020F0502020204030204" pitchFamily="34" charset="0"/>
              </a:rPr>
              <a:t>Options assessment being presented to February 2019 JMDG</a:t>
            </a:r>
          </a:p>
          <a:p>
            <a:pPr marL="171450" indent="-171450" defTabSz="914400" fontAlgn="auto">
              <a:spcBef>
                <a:spcPts val="0"/>
              </a:spcBef>
              <a:spcAft>
                <a:spcPts val="0"/>
              </a:spcAft>
              <a:buFont typeface="Arial" panose="020B0604020202020204" pitchFamily="34" charset="0"/>
              <a:buChar char="•"/>
            </a:pPr>
            <a:r>
              <a:rPr lang="en-GB" sz="1050" dirty="0">
                <a:solidFill>
                  <a:srgbClr val="000000"/>
                </a:solidFill>
                <a:latin typeface="Calibri" panose="020F0502020204030204" pitchFamily="34" charset="0"/>
                <a:ea typeface="+mn-ea"/>
                <a:cs typeface="Calibri" panose="020F0502020204030204" pitchFamily="34" charset="0"/>
              </a:rPr>
              <a:t>Followed by impact assessment of preferred option and JMDG progress/don’t progress decision</a:t>
            </a:r>
          </a:p>
        </p:txBody>
      </p:sp>
      <p:sp>
        <p:nvSpPr>
          <p:cNvPr id="24" name="TextBox 23"/>
          <p:cNvSpPr txBox="1"/>
          <p:nvPr/>
        </p:nvSpPr>
        <p:spPr>
          <a:xfrm rot="19103864">
            <a:off x="1718488" y="1959562"/>
            <a:ext cx="982961" cy="415498"/>
          </a:xfrm>
          <a:prstGeom prst="rect">
            <a:avLst/>
          </a:prstGeom>
          <a:noFill/>
        </p:spPr>
        <p:txBody>
          <a:bodyPr wrap="none" rtlCol="0">
            <a:spAutoFit/>
          </a:bodyPr>
          <a:lstStyle/>
          <a:p>
            <a:pPr defTabSz="914400" fontAlgn="auto">
              <a:spcBef>
                <a:spcPts val="0"/>
              </a:spcBef>
              <a:spcAft>
                <a:spcPts val="0"/>
              </a:spcAft>
            </a:pPr>
            <a:r>
              <a:rPr lang="en-GB" sz="1050" dirty="0">
                <a:solidFill>
                  <a:srgbClr val="000000"/>
                </a:solidFill>
                <a:latin typeface="Calibri" panose="020F0502020204030204" pitchFamily="34" charset="0"/>
                <a:ea typeface="+mn-ea"/>
                <a:cs typeface="Calibri" panose="020F0502020204030204" pitchFamily="34" charset="0"/>
              </a:rPr>
              <a:t>JMDG options </a:t>
            </a:r>
          </a:p>
          <a:p>
            <a:pPr defTabSz="914400" fontAlgn="auto">
              <a:spcBef>
                <a:spcPts val="0"/>
              </a:spcBef>
              <a:spcAft>
                <a:spcPts val="0"/>
              </a:spcAft>
            </a:pPr>
            <a:r>
              <a:rPr lang="en-GB" sz="1050" dirty="0">
                <a:solidFill>
                  <a:srgbClr val="000000"/>
                </a:solidFill>
                <a:latin typeface="Calibri" panose="020F0502020204030204" pitchFamily="34" charset="0"/>
                <a:ea typeface="+mn-ea"/>
                <a:cs typeface="Calibri" panose="020F0502020204030204" pitchFamily="34" charset="0"/>
              </a:rPr>
              <a:t>assessment</a:t>
            </a:r>
          </a:p>
        </p:txBody>
      </p:sp>
      <p:sp>
        <p:nvSpPr>
          <p:cNvPr id="28" name="TextBox 27"/>
          <p:cNvSpPr txBox="1"/>
          <p:nvPr/>
        </p:nvSpPr>
        <p:spPr>
          <a:xfrm rot="19103864">
            <a:off x="2991119" y="1989587"/>
            <a:ext cx="1638590" cy="415498"/>
          </a:xfrm>
          <a:prstGeom prst="rect">
            <a:avLst/>
          </a:prstGeom>
          <a:noFill/>
        </p:spPr>
        <p:txBody>
          <a:bodyPr wrap="none" rtlCol="0">
            <a:spAutoFit/>
          </a:bodyPr>
          <a:lstStyle/>
          <a:p>
            <a:pPr defTabSz="914400" fontAlgn="auto">
              <a:spcBef>
                <a:spcPts val="0"/>
              </a:spcBef>
              <a:spcAft>
                <a:spcPts val="0"/>
              </a:spcAft>
            </a:pPr>
            <a:r>
              <a:rPr lang="en-GB" sz="1050" dirty="0">
                <a:solidFill>
                  <a:srgbClr val="000000"/>
                </a:solidFill>
                <a:latin typeface="Calibri" panose="020F0502020204030204" pitchFamily="34" charset="0"/>
                <a:ea typeface="+mn-ea"/>
                <a:cs typeface="Calibri" panose="020F0502020204030204" pitchFamily="34" charset="0"/>
              </a:rPr>
              <a:t>Second order analysis and </a:t>
            </a:r>
          </a:p>
          <a:p>
            <a:pPr defTabSz="914400" fontAlgn="auto">
              <a:spcBef>
                <a:spcPts val="0"/>
              </a:spcBef>
              <a:spcAft>
                <a:spcPts val="0"/>
              </a:spcAft>
            </a:pPr>
            <a:r>
              <a:rPr lang="en-GB" sz="1050" dirty="0">
                <a:solidFill>
                  <a:srgbClr val="000000"/>
                </a:solidFill>
                <a:latin typeface="Calibri" panose="020F0502020204030204" pitchFamily="34" charset="0"/>
                <a:ea typeface="+mn-ea"/>
                <a:cs typeface="Calibri" panose="020F0502020204030204" pitchFamily="34" charset="0"/>
              </a:rPr>
              <a:t>impact assessment</a:t>
            </a:r>
          </a:p>
        </p:txBody>
      </p:sp>
      <p:sp>
        <p:nvSpPr>
          <p:cNvPr id="31" name="TextBox 30"/>
          <p:cNvSpPr txBox="1"/>
          <p:nvPr/>
        </p:nvSpPr>
        <p:spPr>
          <a:xfrm rot="19103864">
            <a:off x="5005806" y="1888698"/>
            <a:ext cx="1063112" cy="415498"/>
          </a:xfrm>
          <a:prstGeom prst="rect">
            <a:avLst/>
          </a:prstGeom>
          <a:noFill/>
        </p:spPr>
        <p:txBody>
          <a:bodyPr wrap="none" rtlCol="0">
            <a:spAutoFit/>
          </a:bodyPr>
          <a:lstStyle/>
          <a:p>
            <a:pPr defTabSz="914400" fontAlgn="auto">
              <a:spcBef>
                <a:spcPts val="0"/>
              </a:spcBef>
              <a:spcAft>
                <a:spcPts val="0"/>
              </a:spcAft>
            </a:pPr>
            <a:r>
              <a:rPr lang="en-GB" sz="1050" dirty="0">
                <a:solidFill>
                  <a:srgbClr val="000000"/>
                </a:solidFill>
                <a:latin typeface="Calibri" panose="020F0502020204030204" pitchFamily="34" charset="0"/>
                <a:ea typeface="+mn-ea"/>
                <a:cs typeface="Calibri" panose="020F0502020204030204" pitchFamily="34" charset="0"/>
              </a:rPr>
              <a:t>JMDG and MPB</a:t>
            </a:r>
          </a:p>
          <a:p>
            <a:pPr defTabSz="914400" fontAlgn="auto">
              <a:spcBef>
                <a:spcPts val="0"/>
              </a:spcBef>
              <a:spcAft>
                <a:spcPts val="0"/>
              </a:spcAft>
            </a:pPr>
            <a:r>
              <a:rPr lang="en-GB" sz="1050" dirty="0">
                <a:solidFill>
                  <a:srgbClr val="000000"/>
                </a:solidFill>
                <a:latin typeface="Calibri" panose="020F0502020204030204" pitchFamily="34" charset="0"/>
                <a:ea typeface="+mn-ea"/>
                <a:cs typeface="Calibri" panose="020F0502020204030204" pitchFamily="34" charset="0"/>
              </a:rPr>
              <a:t>decision making</a:t>
            </a:r>
          </a:p>
        </p:txBody>
      </p:sp>
      <p:sp>
        <p:nvSpPr>
          <p:cNvPr id="35" name="TextBox 34"/>
          <p:cNvSpPr txBox="1"/>
          <p:nvPr/>
        </p:nvSpPr>
        <p:spPr>
          <a:xfrm rot="19103864">
            <a:off x="7546356" y="1947525"/>
            <a:ext cx="1064715" cy="253916"/>
          </a:xfrm>
          <a:prstGeom prst="rect">
            <a:avLst/>
          </a:prstGeom>
          <a:noFill/>
        </p:spPr>
        <p:txBody>
          <a:bodyPr wrap="none" rtlCol="0">
            <a:spAutoFit/>
          </a:bodyPr>
          <a:lstStyle/>
          <a:p>
            <a:pPr defTabSz="914400" fontAlgn="auto">
              <a:spcBef>
                <a:spcPts val="0"/>
              </a:spcBef>
              <a:spcAft>
                <a:spcPts val="0"/>
              </a:spcAft>
            </a:pPr>
            <a:r>
              <a:rPr lang="en-GB" sz="1050" dirty="0">
                <a:solidFill>
                  <a:srgbClr val="000000"/>
                </a:solidFill>
                <a:latin typeface="Calibri" panose="020F0502020204030204" pitchFamily="34" charset="0"/>
                <a:ea typeface="+mn-ea"/>
                <a:cs typeface="Calibri" panose="020F0502020204030204" pitchFamily="34" charset="0"/>
              </a:rPr>
              <a:t>Implementation</a:t>
            </a:r>
          </a:p>
        </p:txBody>
      </p:sp>
      <p:cxnSp>
        <p:nvCxnSpPr>
          <p:cNvPr id="29" name="Straight Connector 28">
            <a:extLst>
              <a:ext uri="{FF2B5EF4-FFF2-40B4-BE49-F238E27FC236}">
                <a16:creationId xmlns:a16="http://schemas.microsoft.com/office/drawing/2014/main" xmlns="" id="{6A9B4217-9EF0-4645-BD75-58A122E4F0AC}"/>
              </a:ext>
            </a:extLst>
          </p:cNvPr>
          <p:cNvCxnSpPr>
            <a:cxnSpLocks/>
            <a:endCxn id="32" idx="1"/>
          </p:cNvCxnSpPr>
          <p:nvPr/>
        </p:nvCxnSpPr>
        <p:spPr bwMode="auto">
          <a:xfrm flipV="1">
            <a:off x="451586" y="1732923"/>
            <a:ext cx="2060462" cy="8450"/>
          </a:xfrm>
          <a:prstGeom prst="line">
            <a:avLst/>
          </a:prstGeom>
          <a:solidFill>
            <a:schemeClr val="accent1">
              <a:alpha val="50000"/>
            </a:schemeClr>
          </a:solidFill>
          <a:ln w="76200" cap="flat" cmpd="sng" algn="ctr">
            <a:solidFill>
              <a:srgbClr val="00B0F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Diamond 31">
            <a:extLst>
              <a:ext uri="{FF2B5EF4-FFF2-40B4-BE49-F238E27FC236}">
                <a16:creationId xmlns:a16="http://schemas.microsoft.com/office/drawing/2014/main" xmlns="" id="{AA448701-3F86-4143-BF52-91E34A92DB5A}"/>
              </a:ext>
            </a:extLst>
          </p:cNvPr>
          <p:cNvSpPr/>
          <p:nvPr/>
        </p:nvSpPr>
        <p:spPr bwMode="auto">
          <a:xfrm>
            <a:off x="2512048" y="1597909"/>
            <a:ext cx="360040" cy="270030"/>
          </a:xfrm>
          <a:prstGeom prst="diamond">
            <a:avLst/>
          </a:prstGeom>
          <a:noFill/>
          <a:ln w="57150" cap="flat" cmpd="sng" algn="ctr">
            <a:solidFill>
              <a:srgbClr val="00B0F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endParaRPr lang="en-GB" sz="2400">
              <a:solidFill>
                <a:srgbClr val="000000"/>
              </a:solidFill>
              <a:ea typeface="+mn-ea"/>
            </a:endParaRPr>
          </a:p>
        </p:txBody>
      </p:sp>
      <p:cxnSp>
        <p:nvCxnSpPr>
          <p:cNvPr id="36" name="Straight Connector 35">
            <a:extLst>
              <a:ext uri="{FF2B5EF4-FFF2-40B4-BE49-F238E27FC236}">
                <a16:creationId xmlns:a16="http://schemas.microsoft.com/office/drawing/2014/main" xmlns="" id="{1E80B074-B3DC-49CF-B496-F6E7C4020710}"/>
              </a:ext>
            </a:extLst>
          </p:cNvPr>
          <p:cNvCxnSpPr>
            <a:cxnSpLocks/>
            <a:stCxn id="32" idx="3"/>
            <a:endCxn id="23" idx="1"/>
          </p:cNvCxnSpPr>
          <p:nvPr/>
        </p:nvCxnSpPr>
        <p:spPr bwMode="auto">
          <a:xfrm>
            <a:off x="2872089" y="1732924"/>
            <a:ext cx="2141011" cy="5261"/>
          </a:xfrm>
          <a:prstGeom prst="line">
            <a:avLst/>
          </a:prstGeom>
          <a:solidFill>
            <a:schemeClr val="accent1">
              <a:alpha val="50000"/>
            </a:schemeClr>
          </a:solidFill>
          <a:ln w="76200" cap="flat" cmpd="sng" algn="ctr">
            <a:solidFill>
              <a:srgbClr val="00B0F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Diamond 36">
            <a:extLst>
              <a:ext uri="{FF2B5EF4-FFF2-40B4-BE49-F238E27FC236}">
                <a16:creationId xmlns:a16="http://schemas.microsoft.com/office/drawing/2014/main" xmlns="" id="{0B708764-B617-4385-A5A9-BDCC1D07111F}"/>
              </a:ext>
            </a:extLst>
          </p:cNvPr>
          <p:cNvSpPr/>
          <p:nvPr/>
        </p:nvSpPr>
        <p:spPr bwMode="auto">
          <a:xfrm>
            <a:off x="5796136" y="1601889"/>
            <a:ext cx="360040" cy="270030"/>
          </a:xfrm>
          <a:prstGeom prst="diamond">
            <a:avLst/>
          </a:prstGeom>
          <a:noFill/>
          <a:ln w="57150" cap="flat" cmpd="sng" algn="ctr">
            <a:solidFill>
              <a:srgbClr val="00B0F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endParaRPr lang="en-GB" sz="2400">
              <a:solidFill>
                <a:srgbClr val="000000"/>
              </a:solidFill>
              <a:ea typeface="+mn-ea"/>
            </a:endParaRPr>
          </a:p>
        </p:txBody>
      </p:sp>
      <p:cxnSp>
        <p:nvCxnSpPr>
          <p:cNvPr id="38" name="Straight Connector 37">
            <a:extLst>
              <a:ext uri="{FF2B5EF4-FFF2-40B4-BE49-F238E27FC236}">
                <a16:creationId xmlns:a16="http://schemas.microsoft.com/office/drawing/2014/main" xmlns="" id="{4A0304B4-3D21-46DE-AB9E-D635CAB481D5}"/>
              </a:ext>
            </a:extLst>
          </p:cNvPr>
          <p:cNvCxnSpPr>
            <a:cxnSpLocks/>
            <a:stCxn id="37" idx="3"/>
            <a:endCxn id="42" idx="2"/>
          </p:cNvCxnSpPr>
          <p:nvPr/>
        </p:nvCxnSpPr>
        <p:spPr bwMode="auto">
          <a:xfrm>
            <a:off x="6156176" y="1736905"/>
            <a:ext cx="2304256" cy="5291"/>
          </a:xfrm>
          <a:prstGeom prst="line">
            <a:avLst/>
          </a:prstGeom>
          <a:solidFill>
            <a:schemeClr val="accent1">
              <a:alpha val="50000"/>
            </a:schemeClr>
          </a:solidFill>
          <a:ln w="57150" cap="flat" cmpd="sng" algn="ctr">
            <a:solidFill>
              <a:schemeClr val="bg1">
                <a:lumMod val="7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Oval 41">
            <a:extLst>
              <a:ext uri="{FF2B5EF4-FFF2-40B4-BE49-F238E27FC236}">
                <a16:creationId xmlns:a16="http://schemas.microsoft.com/office/drawing/2014/main" xmlns="" id="{19EFE457-C684-4695-B6DC-55020DC4363B}"/>
              </a:ext>
            </a:extLst>
          </p:cNvPr>
          <p:cNvSpPr/>
          <p:nvPr/>
        </p:nvSpPr>
        <p:spPr bwMode="auto">
          <a:xfrm>
            <a:off x="8460432" y="1634183"/>
            <a:ext cx="288032" cy="216024"/>
          </a:xfrm>
          <a:prstGeom prst="ellipse">
            <a:avLst/>
          </a:prstGeom>
          <a:noFill/>
          <a:ln w="57150" cap="flat" cmpd="sng" algn="ctr">
            <a:solidFill>
              <a:schemeClr val="bg1">
                <a:lumMod val="75000"/>
              </a:schemeClr>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endParaRPr lang="en-GB" sz="2400">
              <a:solidFill>
                <a:srgbClr val="000000"/>
              </a:solidFill>
              <a:ea typeface="+mn-ea"/>
            </a:endParaRPr>
          </a:p>
        </p:txBody>
      </p:sp>
      <p:sp>
        <p:nvSpPr>
          <p:cNvPr id="23" name="Diamond 22">
            <a:extLst>
              <a:ext uri="{FF2B5EF4-FFF2-40B4-BE49-F238E27FC236}">
                <a16:creationId xmlns:a16="http://schemas.microsoft.com/office/drawing/2014/main" xmlns="" id="{253B5F0F-5317-413A-A6F8-B981127971DB}"/>
              </a:ext>
            </a:extLst>
          </p:cNvPr>
          <p:cNvSpPr/>
          <p:nvPr/>
        </p:nvSpPr>
        <p:spPr bwMode="auto">
          <a:xfrm>
            <a:off x="5013099" y="1603169"/>
            <a:ext cx="360040" cy="270030"/>
          </a:xfrm>
          <a:prstGeom prst="diamond">
            <a:avLst/>
          </a:prstGeom>
          <a:noFill/>
          <a:ln w="57150" cap="flat" cmpd="sng" algn="ctr">
            <a:solidFill>
              <a:srgbClr val="00B0F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endParaRPr lang="en-GB" sz="2400">
              <a:solidFill>
                <a:srgbClr val="000000"/>
              </a:solidFill>
              <a:ea typeface="+mn-ea"/>
            </a:endParaRPr>
          </a:p>
        </p:txBody>
      </p:sp>
      <p:cxnSp>
        <p:nvCxnSpPr>
          <p:cNvPr id="25" name="Straight Connector 24">
            <a:extLst>
              <a:ext uri="{FF2B5EF4-FFF2-40B4-BE49-F238E27FC236}">
                <a16:creationId xmlns:a16="http://schemas.microsoft.com/office/drawing/2014/main" xmlns="" id="{765CC527-F831-4885-A0D3-7E9F90A02169}"/>
              </a:ext>
            </a:extLst>
          </p:cNvPr>
          <p:cNvCxnSpPr>
            <a:cxnSpLocks/>
            <a:stCxn id="23" idx="3"/>
            <a:endCxn id="37" idx="1"/>
          </p:cNvCxnSpPr>
          <p:nvPr/>
        </p:nvCxnSpPr>
        <p:spPr bwMode="auto">
          <a:xfrm flipV="1">
            <a:off x="5373140" y="1736905"/>
            <a:ext cx="422997" cy="1280"/>
          </a:xfrm>
          <a:prstGeom prst="line">
            <a:avLst/>
          </a:prstGeom>
          <a:solidFill>
            <a:schemeClr val="accent1">
              <a:alpha val="50000"/>
            </a:schemeClr>
          </a:solidFill>
          <a:ln w="76200" cap="flat" cmpd="sng" algn="ctr">
            <a:solidFill>
              <a:srgbClr val="00B0F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TextBox 29">
            <a:extLst>
              <a:ext uri="{FF2B5EF4-FFF2-40B4-BE49-F238E27FC236}">
                <a16:creationId xmlns:a16="http://schemas.microsoft.com/office/drawing/2014/main" xmlns="" id="{7793A5A7-6607-4F33-BB0D-D34A5B0C33F7}"/>
              </a:ext>
            </a:extLst>
          </p:cNvPr>
          <p:cNvSpPr txBox="1"/>
          <p:nvPr/>
        </p:nvSpPr>
        <p:spPr>
          <a:xfrm rot="19103864">
            <a:off x="4069735" y="1962300"/>
            <a:ext cx="1277914" cy="415498"/>
          </a:xfrm>
          <a:prstGeom prst="rect">
            <a:avLst/>
          </a:prstGeom>
          <a:noFill/>
        </p:spPr>
        <p:txBody>
          <a:bodyPr wrap="none" rtlCol="0">
            <a:spAutoFit/>
          </a:bodyPr>
          <a:lstStyle/>
          <a:p>
            <a:pPr algn="ctr" defTabSz="914400" fontAlgn="auto">
              <a:spcBef>
                <a:spcPts val="0"/>
              </a:spcBef>
              <a:spcAft>
                <a:spcPts val="0"/>
              </a:spcAft>
            </a:pPr>
            <a:r>
              <a:rPr lang="en-GB" sz="1050" dirty="0">
                <a:solidFill>
                  <a:srgbClr val="000000"/>
                </a:solidFill>
                <a:latin typeface="Calibri" panose="020F0502020204030204" pitchFamily="34" charset="0"/>
                <a:ea typeface="+mn-ea"/>
                <a:cs typeface="Calibri" panose="020F0502020204030204" pitchFamily="34" charset="0"/>
              </a:rPr>
              <a:t>Options assessment</a:t>
            </a:r>
          </a:p>
          <a:p>
            <a:pPr algn="ctr" defTabSz="914400" fontAlgn="auto">
              <a:spcBef>
                <a:spcPts val="0"/>
              </a:spcBef>
              <a:spcAft>
                <a:spcPts val="0"/>
              </a:spcAft>
            </a:pPr>
            <a:r>
              <a:rPr lang="en-GB" sz="1050" dirty="0">
                <a:solidFill>
                  <a:srgbClr val="000000"/>
                </a:solidFill>
                <a:latin typeface="Calibri" panose="020F0502020204030204" pitchFamily="34" charset="0"/>
                <a:ea typeface="+mn-ea"/>
                <a:cs typeface="Calibri" panose="020F0502020204030204" pitchFamily="34" charset="0"/>
              </a:rPr>
              <a:t>workshop</a:t>
            </a:r>
          </a:p>
        </p:txBody>
      </p:sp>
    </p:spTree>
    <p:extLst>
      <p:ext uri="{BB962C8B-B14F-4D97-AF65-F5344CB8AC3E}">
        <p14:creationId xmlns:p14="http://schemas.microsoft.com/office/powerpoint/2010/main" val="4216818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 </a:t>
            </a:r>
            <a:r>
              <a:rPr lang="en-GB" dirty="0"/>
              <a:t>Portfolio Delivery Overview POAP</a:t>
            </a:r>
          </a:p>
        </p:txBody>
      </p:sp>
      <p:sp>
        <p:nvSpPr>
          <p:cNvPr id="3" name="TextBox 2"/>
          <p:cNvSpPr txBox="1"/>
          <p:nvPr/>
        </p:nvSpPr>
        <p:spPr>
          <a:xfrm>
            <a:off x="899592" y="1339418"/>
            <a:ext cx="7128792" cy="2585323"/>
          </a:xfrm>
          <a:prstGeom prst="rect">
            <a:avLst/>
          </a:prstGeom>
          <a:noFill/>
        </p:spPr>
        <p:txBody>
          <a:bodyPr wrap="square" rtlCol="0">
            <a:spAutoFit/>
          </a:bodyPr>
          <a:lstStyle/>
          <a:p>
            <a:r>
              <a:rPr lang="en-GB" dirty="0"/>
              <a:t>The </a:t>
            </a:r>
            <a:r>
              <a:rPr lang="en-GB" dirty="0" smtClean="0"/>
              <a:t>Portfolio POAP is saved in the DSG pages on </a:t>
            </a:r>
            <a:r>
              <a:rPr lang="en-GB" dirty="0" smtClean="0">
                <a:hlinkClick r:id="rId2"/>
              </a:rPr>
              <a:t>xoserve.com</a:t>
            </a:r>
            <a:r>
              <a:rPr lang="en-GB" dirty="0" smtClean="0"/>
              <a:t> listed </a:t>
            </a:r>
            <a:r>
              <a:rPr lang="en-GB" dirty="0"/>
              <a:t>as 4. Portfolio Overview </a:t>
            </a:r>
            <a:r>
              <a:rPr lang="en-GB" dirty="0" err="1" smtClean="0"/>
              <a:t>Poap</a:t>
            </a:r>
            <a:endParaRPr lang="en-GB" dirty="0" smtClean="0"/>
          </a:p>
          <a:p>
            <a:endParaRPr lang="en-GB" dirty="0"/>
          </a:p>
          <a:p>
            <a:r>
              <a:rPr lang="en-GB" dirty="0" smtClean="0"/>
              <a:t>Only 1 change: Data </a:t>
            </a:r>
            <a:r>
              <a:rPr lang="en-GB" dirty="0"/>
              <a:t>line item - Data Decommission XFTM &amp; 3447 - XP1 Decommissioning</a:t>
            </a:r>
          </a:p>
          <a:p>
            <a:endParaRPr lang="en-GB" dirty="0"/>
          </a:p>
          <a:p>
            <a:pPr marL="285750" indent="-285750">
              <a:buFont typeface="Arial" panose="020B0604020202020204" pitchFamily="34" charset="0"/>
              <a:buChar char="•"/>
            </a:pPr>
            <a:r>
              <a:rPr lang="en-GB" dirty="0"/>
              <a:t>Implementation date has slipped from 28/02 to 19/03</a:t>
            </a:r>
          </a:p>
          <a:p>
            <a:pPr marL="285750" indent="-285750">
              <a:buFont typeface="Arial" panose="020B0604020202020204" pitchFamily="34" charset="0"/>
              <a:buChar char="•"/>
            </a:pPr>
            <a:r>
              <a:rPr lang="en-GB" dirty="0"/>
              <a:t>Closedown date has slipped form 29/04 to 31/05</a:t>
            </a:r>
          </a:p>
          <a:p>
            <a:endParaRPr lang="en-GB" dirty="0"/>
          </a:p>
        </p:txBody>
      </p:sp>
    </p:spTree>
    <p:extLst>
      <p:ext uri="{BB962C8B-B14F-4D97-AF65-F5344CB8AC3E}">
        <p14:creationId xmlns:p14="http://schemas.microsoft.com/office/powerpoint/2010/main" val="387806295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1611" y="3805268"/>
            <a:ext cx="8473111" cy="753763"/>
          </a:xfrm>
          <a:prstGeom prst="rect">
            <a:avLst/>
          </a:prstGeom>
          <a:solidFill>
            <a:schemeClr val="accent1">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fontAlgn="auto">
              <a:spcBef>
                <a:spcPts val="0"/>
              </a:spcBef>
              <a:spcAft>
                <a:spcPts val="0"/>
              </a:spcAft>
            </a:pPr>
            <a:endParaRPr lang="en-GB" sz="1050" dirty="0">
              <a:solidFill>
                <a:srgbClr val="000000"/>
              </a:solidFill>
              <a:latin typeface="Calibri" panose="020F0502020204030204" pitchFamily="34" charset="0"/>
              <a:cs typeface="Calibri" panose="020F0502020204030204" pitchFamily="34" charset="0"/>
            </a:endParaRPr>
          </a:p>
        </p:txBody>
      </p:sp>
      <p:sp>
        <p:nvSpPr>
          <p:cNvPr id="5" name="TextBox 4"/>
          <p:cNvSpPr txBox="1"/>
          <p:nvPr/>
        </p:nvSpPr>
        <p:spPr>
          <a:xfrm>
            <a:off x="294039" y="3814806"/>
            <a:ext cx="4098451" cy="415498"/>
          </a:xfrm>
          <a:prstGeom prst="rect">
            <a:avLst/>
          </a:prstGeom>
          <a:noFill/>
        </p:spPr>
        <p:txBody>
          <a:bodyPr wrap="square" rtlCol="0">
            <a:spAutoFit/>
          </a:bodyPr>
          <a:lstStyle/>
          <a:p>
            <a:pPr defTabSz="914400" fontAlgn="auto">
              <a:spcBef>
                <a:spcPts val="0"/>
              </a:spcBef>
              <a:spcAft>
                <a:spcPts val="0"/>
              </a:spcAft>
            </a:pPr>
            <a:r>
              <a:rPr lang="en-GB" sz="1050" b="1" u="sng" dirty="0">
                <a:solidFill>
                  <a:srgbClr val="000000"/>
                </a:solidFill>
                <a:latin typeface="Calibri" panose="020F0502020204030204" pitchFamily="34" charset="0"/>
                <a:ea typeface="+mn-ea"/>
                <a:cs typeface="Calibri" panose="020F0502020204030204" pitchFamily="34" charset="0"/>
              </a:rPr>
              <a:t>Options Overview</a:t>
            </a:r>
          </a:p>
          <a:p>
            <a:pPr marL="171450" indent="-171450" defTabSz="914400" fontAlgn="auto">
              <a:spcBef>
                <a:spcPts val="0"/>
              </a:spcBef>
              <a:spcAft>
                <a:spcPts val="0"/>
              </a:spcAft>
              <a:buFont typeface="Arial" panose="020B0604020202020204" pitchFamily="34" charset="0"/>
              <a:buChar char="•"/>
            </a:pPr>
            <a:endParaRPr lang="en-GB" sz="1050" dirty="0">
              <a:solidFill>
                <a:srgbClr val="000000"/>
              </a:solidFill>
              <a:latin typeface="Calibri" panose="020F0502020204030204" pitchFamily="34" charset="0"/>
              <a:ea typeface="+mn-ea"/>
              <a:cs typeface="Calibri" panose="020F0502020204030204" pitchFamily="34" charset="0"/>
            </a:endParaRPr>
          </a:p>
        </p:txBody>
      </p:sp>
      <p:sp>
        <p:nvSpPr>
          <p:cNvPr id="6" name="Rectangle 5"/>
          <p:cNvSpPr/>
          <p:nvPr/>
        </p:nvSpPr>
        <p:spPr>
          <a:xfrm>
            <a:off x="331610" y="2783462"/>
            <a:ext cx="8473111" cy="500641"/>
          </a:xfrm>
          <a:prstGeom prst="rect">
            <a:avLst/>
          </a:prstGeom>
          <a:solidFill>
            <a:schemeClr val="accent1">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fontAlgn="auto">
              <a:spcBef>
                <a:spcPts val="0"/>
              </a:spcBef>
              <a:spcAft>
                <a:spcPts val="0"/>
              </a:spcAft>
            </a:pPr>
            <a:r>
              <a:rPr lang="en-GB" sz="1050" b="1" u="sng" dirty="0">
                <a:solidFill>
                  <a:srgbClr val="000000"/>
                </a:solidFill>
                <a:latin typeface="Calibri" panose="020F0502020204030204" pitchFamily="34" charset="0"/>
                <a:cs typeface="Calibri" panose="020F0502020204030204" pitchFamily="34" charset="0"/>
              </a:rPr>
              <a:t>Use case overview</a:t>
            </a:r>
          </a:p>
          <a:p>
            <a:pPr marL="171450" indent="-171450" defTabSz="914400" fontAlgn="auto">
              <a:spcBef>
                <a:spcPts val="0"/>
              </a:spcBef>
              <a:spcAft>
                <a:spcPts val="0"/>
              </a:spcAft>
              <a:buFont typeface="Arial" panose="020B0604020202020204" pitchFamily="34" charset="0"/>
              <a:buChar char="•"/>
            </a:pPr>
            <a:r>
              <a:rPr lang="en-GB" sz="1050" dirty="0" err="1">
                <a:solidFill>
                  <a:srgbClr val="000000"/>
                </a:solidFill>
                <a:latin typeface="Calibri" panose="020F0502020204030204" pitchFamily="34" charset="0"/>
                <a:cs typeface="Calibri" panose="020F0502020204030204" pitchFamily="34" charset="0"/>
              </a:rPr>
              <a:t>FiT</a:t>
            </a:r>
            <a:r>
              <a:rPr lang="en-GB" sz="1050" dirty="0">
                <a:solidFill>
                  <a:srgbClr val="000000"/>
                </a:solidFill>
                <a:latin typeface="Calibri" panose="020F0502020204030204" pitchFamily="34" charset="0"/>
                <a:cs typeface="Calibri" panose="020F0502020204030204" pitchFamily="34" charset="0"/>
              </a:rPr>
              <a:t> Licensees would be better able to meet their Supply Licence obligation to administer export payments on metered data whenever possible if a mechanism existed to inform them that a smart meter (which by definition has export metering capability) has been installed on the premises of a </a:t>
            </a:r>
            <a:r>
              <a:rPr lang="en-GB" sz="1050" dirty="0" err="1">
                <a:solidFill>
                  <a:srgbClr val="000000"/>
                </a:solidFill>
                <a:latin typeface="Calibri" panose="020F0502020204030204" pitchFamily="34" charset="0"/>
                <a:cs typeface="Calibri" panose="020F0502020204030204" pitchFamily="34" charset="0"/>
              </a:rPr>
              <a:t>FiT</a:t>
            </a:r>
            <a:r>
              <a:rPr lang="en-GB" sz="1050" dirty="0">
                <a:solidFill>
                  <a:srgbClr val="000000"/>
                </a:solidFill>
                <a:latin typeface="Calibri" panose="020F0502020204030204" pitchFamily="34" charset="0"/>
                <a:cs typeface="Calibri" panose="020F0502020204030204" pitchFamily="34" charset="0"/>
              </a:rPr>
              <a:t> Generator</a:t>
            </a:r>
          </a:p>
        </p:txBody>
      </p:sp>
      <p:sp>
        <p:nvSpPr>
          <p:cNvPr id="7" name="Rectangle 6">
            <a:extLst>
              <a:ext uri="{FF2B5EF4-FFF2-40B4-BE49-F238E27FC236}">
                <a16:creationId xmlns:a16="http://schemas.microsoft.com/office/drawing/2014/main" xmlns="" id="{1E53C0B5-28C1-4F03-8238-1E6DEC9194EC}"/>
              </a:ext>
            </a:extLst>
          </p:cNvPr>
          <p:cNvSpPr/>
          <p:nvPr/>
        </p:nvSpPr>
        <p:spPr>
          <a:xfrm>
            <a:off x="331610" y="3334708"/>
            <a:ext cx="8473111" cy="410416"/>
          </a:xfrm>
          <a:prstGeom prst="rect">
            <a:avLst/>
          </a:prstGeom>
          <a:solidFill>
            <a:schemeClr val="accent1">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fontAlgn="auto">
              <a:spcBef>
                <a:spcPts val="0"/>
              </a:spcBef>
              <a:spcAft>
                <a:spcPts val="0"/>
              </a:spcAft>
            </a:pPr>
            <a:r>
              <a:rPr lang="en-GB" sz="1050" b="1" u="sng" dirty="0">
                <a:solidFill>
                  <a:srgbClr val="000000"/>
                </a:solidFill>
                <a:latin typeface="Calibri" panose="020F0502020204030204" pitchFamily="34" charset="0"/>
                <a:cs typeface="Calibri" panose="020F0502020204030204" pitchFamily="34" charset="0"/>
              </a:rPr>
              <a:t>JMDG progression</a:t>
            </a:r>
          </a:p>
          <a:p>
            <a:pPr defTabSz="914400" fontAlgn="auto">
              <a:spcBef>
                <a:spcPts val="0"/>
              </a:spcBef>
              <a:spcAft>
                <a:spcPts val="0"/>
              </a:spcAft>
            </a:pPr>
            <a:r>
              <a:rPr lang="en-GB" sz="1050" dirty="0">
                <a:solidFill>
                  <a:srgbClr val="000000"/>
                </a:solidFill>
                <a:latin typeface="Calibri" panose="020F0502020204030204" pitchFamily="34" charset="0"/>
                <a:cs typeface="Calibri" panose="020F0502020204030204" pitchFamily="34" charset="0"/>
              </a:rPr>
              <a:t>JMDG agreed high priority progression. Ofgem attending December meeting to participate in discussion on solutions. </a:t>
            </a:r>
            <a:r>
              <a:rPr lang="en-GB" sz="1050" dirty="0" err="1">
                <a:solidFill>
                  <a:srgbClr val="000000"/>
                </a:solidFill>
                <a:latin typeface="Calibri" panose="020F0502020204030204" pitchFamily="34" charset="0"/>
                <a:cs typeface="Calibri" panose="020F0502020204030204" pitchFamily="34" charset="0"/>
              </a:rPr>
              <a:t>Gemserv</a:t>
            </a:r>
            <a:r>
              <a:rPr lang="en-GB" sz="1050" dirty="0">
                <a:solidFill>
                  <a:srgbClr val="000000"/>
                </a:solidFill>
                <a:latin typeface="Calibri" panose="020F0502020204030204" pitchFamily="34" charset="0"/>
                <a:cs typeface="Calibri" panose="020F0502020204030204" pitchFamily="34" charset="0"/>
              </a:rPr>
              <a:t> are impact assessing options for  delivering the requirements JMDG wanted to progress with their service providers. We </a:t>
            </a:r>
            <a:r>
              <a:rPr lang="en-GB" sz="1050">
                <a:solidFill>
                  <a:srgbClr val="000000"/>
                </a:solidFill>
                <a:latin typeface="Calibri" panose="020F0502020204030204" pitchFamily="34" charset="0"/>
                <a:cs typeface="Calibri" panose="020F0502020204030204" pitchFamily="34" charset="0"/>
              </a:rPr>
              <a:t>will report back in March.</a:t>
            </a:r>
            <a:endParaRPr lang="en-GB" sz="1050" dirty="0">
              <a:solidFill>
                <a:srgbClr val="000000"/>
              </a:solidFill>
              <a:latin typeface="Calibri" panose="020F0502020204030204" pitchFamily="34" charset="0"/>
              <a:cs typeface="Calibri" panose="020F0502020204030204" pitchFamily="34" charset="0"/>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768" y="730360"/>
            <a:ext cx="8964736" cy="966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bwMode="auto">
          <a:xfrm>
            <a:off x="2588288" y="1792212"/>
            <a:ext cx="288032" cy="216024"/>
          </a:xfrm>
          <a:prstGeom prst="rect">
            <a:avLst/>
          </a:prstGeom>
          <a:noFill/>
          <a:ln w="57150" cap="flat" cmpd="sng" algn="ctr">
            <a:solidFill>
              <a:srgbClr val="00B0F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r>
              <a:rPr lang="en-GB" sz="1200" b="1" dirty="0">
                <a:solidFill>
                  <a:srgbClr val="000000"/>
                </a:solidFill>
                <a:latin typeface="Calibri" panose="020F0502020204030204" pitchFamily="34" charset="0"/>
                <a:ea typeface="+mn-ea"/>
                <a:cs typeface="Calibri" panose="020F0502020204030204" pitchFamily="34" charset="0"/>
              </a:rPr>
              <a:t>56</a:t>
            </a:r>
          </a:p>
        </p:txBody>
      </p:sp>
      <p:sp>
        <p:nvSpPr>
          <p:cNvPr id="10" name="Title 1"/>
          <p:cNvSpPr>
            <a:spLocks noGrp="1"/>
          </p:cNvSpPr>
          <p:nvPr>
            <p:ph type="title"/>
          </p:nvPr>
        </p:nvSpPr>
        <p:spPr>
          <a:xfrm>
            <a:off x="189929" y="108716"/>
            <a:ext cx="8688388" cy="723900"/>
          </a:xfrm>
        </p:spPr>
        <p:txBody>
          <a:bodyPr>
            <a:normAutofit fontScale="90000"/>
          </a:bodyPr>
          <a:lstStyle/>
          <a:p>
            <a:r>
              <a:rPr lang="en-GB" dirty="0"/>
              <a:t>56  </a:t>
            </a:r>
            <a:r>
              <a:rPr lang="en-GB" dirty="0" err="1"/>
              <a:t>FiT</a:t>
            </a:r>
            <a:r>
              <a:rPr lang="en-GB" dirty="0"/>
              <a:t> Licensee Notifications – Smart meter installs</a:t>
            </a:r>
          </a:p>
        </p:txBody>
      </p:sp>
      <p:sp>
        <p:nvSpPr>
          <p:cNvPr id="11" name="Rectangle 10"/>
          <p:cNvSpPr/>
          <p:nvPr/>
        </p:nvSpPr>
        <p:spPr bwMode="auto">
          <a:xfrm>
            <a:off x="144016" y="151077"/>
            <a:ext cx="592648" cy="321625"/>
          </a:xfrm>
          <a:prstGeom prst="rect">
            <a:avLst/>
          </a:prstGeom>
          <a:noFill/>
          <a:ln w="28575" cap="flat" cmpd="sng" algn="ctr">
            <a:solidFill>
              <a:srgbClr val="003054"/>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endParaRPr lang="en-GB" sz="2400">
              <a:solidFill>
                <a:srgbClr val="000000"/>
              </a:solidFill>
              <a:ea typeface="+mn-ea"/>
            </a:endParaRPr>
          </a:p>
        </p:txBody>
      </p:sp>
      <p:sp>
        <p:nvSpPr>
          <p:cNvPr id="12" name="TextBox 11"/>
          <p:cNvSpPr txBox="1"/>
          <p:nvPr/>
        </p:nvSpPr>
        <p:spPr>
          <a:xfrm>
            <a:off x="331609" y="3981949"/>
            <a:ext cx="8473110" cy="900246"/>
          </a:xfrm>
          <a:prstGeom prst="rect">
            <a:avLst/>
          </a:prstGeom>
          <a:solidFill>
            <a:schemeClr val="accent1">
              <a:lumMod val="40000"/>
              <a:lumOff val="60000"/>
            </a:schemeClr>
          </a:solidFill>
        </p:spPr>
        <p:txBody>
          <a:bodyPr wrap="square" rtlCol="0">
            <a:spAutoFit/>
          </a:bodyPr>
          <a:lstStyle/>
          <a:p>
            <a:pPr marL="171450" indent="-171450" defTabSz="914400" fontAlgn="auto">
              <a:spcBef>
                <a:spcPts val="0"/>
              </a:spcBef>
              <a:spcAft>
                <a:spcPts val="0"/>
              </a:spcAft>
              <a:buFont typeface="Arial" panose="020B0604020202020204" pitchFamily="34" charset="0"/>
              <a:buChar char="•"/>
            </a:pPr>
            <a:r>
              <a:rPr lang="en-GB" sz="1050" dirty="0">
                <a:solidFill>
                  <a:srgbClr val="000000"/>
                </a:solidFill>
                <a:latin typeface="Calibri" panose="020F0502020204030204" pitchFamily="34" charset="0"/>
                <a:ea typeface="+mn-ea"/>
                <a:cs typeface="Calibri" panose="020F0502020204030204" pitchFamily="34" charset="0"/>
              </a:rPr>
              <a:t>ECOES contains meter information (meter serial number, meter type) which would allow </a:t>
            </a:r>
            <a:r>
              <a:rPr lang="en-GB" sz="1050" dirty="0" err="1">
                <a:solidFill>
                  <a:srgbClr val="000000"/>
                </a:solidFill>
                <a:latin typeface="Calibri" panose="020F0502020204030204" pitchFamily="34" charset="0"/>
                <a:ea typeface="+mn-ea"/>
                <a:cs typeface="Calibri" panose="020F0502020204030204" pitchFamily="34" charset="0"/>
              </a:rPr>
              <a:t>FiT</a:t>
            </a:r>
            <a:r>
              <a:rPr lang="en-GB" sz="1050" dirty="0">
                <a:solidFill>
                  <a:srgbClr val="000000"/>
                </a:solidFill>
                <a:latin typeface="Calibri" panose="020F0502020204030204" pitchFamily="34" charset="0"/>
                <a:ea typeface="+mn-ea"/>
                <a:cs typeface="Calibri" panose="020F0502020204030204" pitchFamily="34" charset="0"/>
              </a:rPr>
              <a:t> Licensees to identify if import MPAN associated with a </a:t>
            </a:r>
            <a:r>
              <a:rPr lang="en-GB" sz="1050" dirty="0" err="1">
                <a:solidFill>
                  <a:srgbClr val="000000"/>
                </a:solidFill>
                <a:latin typeface="Calibri" panose="020F0502020204030204" pitchFamily="34" charset="0"/>
                <a:ea typeface="+mn-ea"/>
                <a:cs typeface="Calibri" panose="020F0502020204030204" pitchFamily="34" charset="0"/>
              </a:rPr>
              <a:t>FiT</a:t>
            </a:r>
            <a:r>
              <a:rPr lang="en-GB" sz="1050" dirty="0">
                <a:solidFill>
                  <a:srgbClr val="000000"/>
                </a:solidFill>
                <a:latin typeface="Calibri" panose="020F0502020204030204" pitchFamily="34" charset="0"/>
                <a:ea typeface="+mn-ea"/>
                <a:cs typeface="Calibri" panose="020F0502020204030204" pitchFamily="34" charset="0"/>
              </a:rPr>
              <a:t> Generator had a smart meter installed</a:t>
            </a:r>
          </a:p>
          <a:p>
            <a:pPr marL="171450" indent="-171450" defTabSz="914400" fontAlgn="auto">
              <a:spcBef>
                <a:spcPts val="0"/>
              </a:spcBef>
              <a:spcAft>
                <a:spcPts val="0"/>
              </a:spcAft>
              <a:buFont typeface="Arial" panose="020B0604020202020204" pitchFamily="34" charset="0"/>
              <a:buChar char="•"/>
            </a:pPr>
            <a:r>
              <a:rPr lang="en-GB" sz="1050" dirty="0">
                <a:solidFill>
                  <a:srgbClr val="000000"/>
                </a:solidFill>
                <a:latin typeface="Calibri" panose="020F0502020204030204" pitchFamily="34" charset="0"/>
                <a:ea typeface="+mn-ea"/>
                <a:cs typeface="Calibri" panose="020F0502020204030204" pitchFamily="34" charset="0"/>
              </a:rPr>
              <a:t>Either make relevant ECOES data through the Central </a:t>
            </a:r>
            <a:r>
              <a:rPr lang="en-GB" sz="1050" dirty="0" err="1">
                <a:solidFill>
                  <a:srgbClr val="000000"/>
                </a:solidFill>
                <a:latin typeface="Calibri" panose="020F0502020204030204" pitchFamily="34" charset="0"/>
                <a:ea typeface="+mn-ea"/>
                <a:cs typeface="Calibri" panose="020F0502020204030204" pitchFamily="34" charset="0"/>
              </a:rPr>
              <a:t>FiT</a:t>
            </a:r>
            <a:r>
              <a:rPr lang="en-GB" sz="1050" dirty="0">
                <a:solidFill>
                  <a:srgbClr val="000000"/>
                </a:solidFill>
                <a:latin typeface="Calibri" panose="020F0502020204030204" pitchFamily="34" charset="0"/>
                <a:ea typeface="+mn-ea"/>
                <a:cs typeface="Calibri" panose="020F0502020204030204" pitchFamily="34" charset="0"/>
              </a:rPr>
              <a:t> Registry or combine the two data sets and make available to </a:t>
            </a:r>
            <a:r>
              <a:rPr lang="en-GB" sz="1050" dirty="0" err="1">
                <a:solidFill>
                  <a:srgbClr val="000000"/>
                </a:solidFill>
                <a:latin typeface="Calibri" panose="020F0502020204030204" pitchFamily="34" charset="0"/>
                <a:ea typeface="+mn-ea"/>
                <a:cs typeface="Calibri" panose="020F0502020204030204" pitchFamily="34" charset="0"/>
              </a:rPr>
              <a:t>FiT</a:t>
            </a:r>
            <a:r>
              <a:rPr lang="en-GB" sz="1050" dirty="0">
                <a:solidFill>
                  <a:srgbClr val="000000"/>
                </a:solidFill>
                <a:latin typeface="Calibri" panose="020F0502020204030204" pitchFamily="34" charset="0"/>
                <a:ea typeface="+mn-ea"/>
                <a:cs typeface="Calibri" panose="020F0502020204030204" pitchFamily="34" charset="0"/>
              </a:rPr>
              <a:t> Licensees elsewhere</a:t>
            </a:r>
          </a:p>
          <a:p>
            <a:pPr marL="171450" indent="-171450" defTabSz="914400" fontAlgn="auto">
              <a:spcBef>
                <a:spcPts val="0"/>
              </a:spcBef>
              <a:spcAft>
                <a:spcPts val="0"/>
              </a:spcAft>
              <a:buFont typeface="Arial" panose="020B0604020202020204" pitchFamily="34" charset="0"/>
              <a:buChar char="•"/>
            </a:pPr>
            <a:r>
              <a:rPr lang="en-GB" sz="1050" dirty="0">
                <a:solidFill>
                  <a:srgbClr val="000000"/>
                </a:solidFill>
                <a:latin typeface="Calibri" panose="020F0502020204030204" pitchFamily="34" charset="0"/>
                <a:ea typeface="+mn-ea"/>
                <a:cs typeface="Calibri" panose="020F0502020204030204" pitchFamily="34" charset="0"/>
              </a:rPr>
              <a:t>Another example of “Trusted Third Party API” requirement which could be handled in aggregate. </a:t>
            </a:r>
          </a:p>
          <a:p>
            <a:pPr marL="171450" indent="-171450" defTabSz="914400" fontAlgn="auto">
              <a:spcBef>
                <a:spcPts val="0"/>
              </a:spcBef>
              <a:spcAft>
                <a:spcPts val="0"/>
              </a:spcAft>
              <a:buFont typeface="Arial" panose="020B0604020202020204" pitchFamily="34" charset="0"/>
              <a:buChar char="•"/>
            </a:pPr>
            <a:r>
              <a:rPr lang="en-GB" sz="1050" dirty="0">
                <a:solidFill>
                  <a:srgbClr val="000000"/>
                </a:solidFill>
                <a:latin typeface="Calibri" panose="020F0502020204030204" pitchFamily="34" charset="0"/>
                <a:ea typeface="+mn-ea"/>
                <a:cs typeface="Calibri" panose="020F0502020204030204" pitchFamily="34" charset="0"/>
              </a:rPr>
              <a:t>An example of where ‘push’ functionality on the API might be of benefit.</a:t>
            </a:r>
          </a:p>
        </p:txBody>
      </p:sp>
      <p:sp>
        <p:nvSpPr>
          <p:cNvPr id="13" name="TextBox 12"/>
          <p:cNvSpPr txBox="1"/>
          <p:nvPr/>
        </p:nvSpPr>
        <p:spPr>
          <a:xfrm rot="19103864">
            <a:off x="6170792" y="2131888"/>
            <a:ext cx="1548822" cy="415498"/>
          </a:xfrm>
          <a:prstGeom prst="rect">
            <a:avLst/>
          </a:prstGeom>
          <a:noFill/>
        </p:spPr>
        <p:txBody>
          <a:bodyPr wrap="none" rtlCol="0">
            <a:spAutoFit/>
          </a:bodyPr>
          <a:lstStyle/>
          <a:p>
            <a:pPr defTabSz="914400" fontAlgn="auto">
              <a:spcBef>
                <a:spcPts val="0"/>
              </a:spcBef>
              <a:spcAft>
                <a:spcPts val="0"/>
              </a:spcAft>
            </a:pPr>
            <a:r>
              <a:rPr lang="en-GB" sz="1050" dirty="0">
                <a:solidFill>
                  <a:srgbClr val="000000"/>
                </a:solidFill>
                <a:latin typeface="Calibri" panose="020F0502020204030204" pitchFamily="34" charset="0"/>
                <a:ea typeface="+mn-ea"/>
                <a:cs typeface="Calibri" panose="020F0502020204030204" pitchFamily="34" charset="0"/>
              </a:rPr>
              <a:t>JMDG and MPB</a:t>
            </a:r>
          </a:p>
          <a:p>
            <a:pPr defTabSz="914400" fontAlgn="auto">
              <a:spcBef>
                <a:spcPts val="0"/>
              </a:spcBef>
              <a:spcAft>
                <a:spcPts val="0"/>
              </a:spcAft>
            </a:pPr>
            <a:r>
              <a:rPr lang="en-GB" sz="1050" dirty="0">
                <a:solidFill>
                  <a:srgbClr val="000000"/>
                </a:solidFill>
                <a:latin typeface="Calibri" panose="020F0502020204030204" pitchFamily="34" charset="0"/>
                <a:ea typeface="+mn-ea"/>
                <a:cs typeface="Calibri" panose="020F0502020204030204" pitchFamily="34" charset="0"/>
              </a:rPr>
              <a:t>Assessment and decision</a:t>
            </a:r>
          </a:p>
        </p:txBody>
      </p:sp>
      <p:cxnSp>
        <p:nvCxnSpPr>
          <p:cNvPr id="15" name="Straight Connector 14">
            <a:extLst>
              <a:ext uri="{FF2B5EF4-FFF2-40B4-BE49-F238E27FC236}">
                <a16:creationId xmlns:a16="http://schemas.microsoft.com/office/drawing/2014/main" xmlns="" id="{6A9B4217-9EF0-4645-BD75-58A122E4F0AC}"/>
              </a:ext>
            </a:extLst>
          </p:cNvPr>
          <p:cNvCxnSpPr>
            <a:cxnSpLocks/>
            <a:stCxn id="9" idx="3"/>
            <a:endCxn id="16" idx="1"/>
          </p:cNvCxnSpPr>
          <p:nvPr/>
        </p:nvCxnSpPr>
        <p:spPr bwMode="auto">
          <a:xfrm flipV="1">
            <a:off x="2876320" y="1886893"/>
            <a:ext cx="4576000" cy="13331"/>
          </a:xfrm>
          <a:prstGeom prst="line">
            <a:avLst/>
          </a:prstGeom>
          <a:solidFill>
            <a:schemeClr val="accent1">
              <a:alpha val="50000"/>
            </a:schemeClr>
          </a:solidFill>
          <a:ln w="76200" cap="flat" cmpd="sng" algn="ctr">
            <a:solidFill>
              <a:srgbClr val="00B0F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iamond 15">
            <a:extLst>
              <a:ext uri="{FF2B5EF4-FFF2-40B4-BE49-F238E27FC236}">
                <a16:creationId xmlns:a16="http://schemas.microsoft.com/office/drawing/2014/main" xmlns="" id="{0B708764-B617-4385-A5A9-BDCC1D07111F}"/>
              </a:ext>
            </a:extLst>
          </p:cNvPr>
          <p:cNvSpPr/>
          <p:nvPr/>
        </p:nvSpPr>
        <p:spPr bwMode="auto">
          <a:xfrm>
            <a:off x="7452320" y="1751878"/>
            <a:ext cx="360040" cy="270030"/>
          </a:xfrm>
          <a:prstGeom prst="diamond">
            <a:avLst/>
          </a:prstGeom>
          <a:noFill/>
          <a:ln w="57150" cap="flat" cmpd="sng" algn="ctr">
            <a:solidFill>
              <a:srgbClr val="00B0F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endParaRPr lang="en-GB" sz="2400">
              <a:solidFill>
                <a:srgbClr val="000000"/>
              </a:solidFill>
              <a:ea typeface="+mn-ea"/>
            </a:endParaRPr>
          </a:p>
        </p:txBody>
      </p:sp>
    </p:spTree>
    <p:extLst>
      <p:ext uri="{BB962C8B-B14F-4D97-AF65-F5344CB8AC3E}">
        <p14:creationId xmlns:p14="http://schemas.microsoft.com/office/powerpoint/2010/main" val="635717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7106" y="3654192"/>
            <a:ext cx="8473111" cy="753763"/>
          </a:xfrm>
          <a:prstGeom prst="rect">
            <a:avLst/>
          </a:prstGeom>
          <a:solidFill>
            <a:schemeClr val="accent1">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fontAlgn="auto">
              <a:spcBef>
                <a:spcPts val="0"/>
              </a:spcBef>
              <a:spcAft>
                <a:spcPts val="0"/>
              </a:spcAft>
            </a:pPr>
            <a:endParaRPr lang="en-GB" sz="1050" dirty="0">
              <a:solidFill>
                <a:srgbClr val="000000"/>
              </a:solidFill>
              <a:latin typeface="Calibri" panose="020F0502020204030204" pitchFamily="34" charset="0"/>
              <a:cs typeface="Calibri" panose="020F0502020204030204" pitchFamily="34" charset="0"/>
            </a:endParaRPr>
          </a:p>
        </p:txBody>
      </p:sp>
      <p:sp>
        <p:nvSpPr>
          <p:cNvPr id="5" name="TextBox 4"/>
          <p:cNvSpPr txBox="1"/>
          <p:nvPr/>
        </p:nvSpPr>
        <p:spPr>
          <a:xfrm>
            <a:off x="329534" y="3663730"/>
            <a:ext cx="4098451" cy="415498"/>
          </a:xfrm>
          <a:prstGeom prst="rect">
            <a:avLst/>
          </a:prstGeom>
          <a:noFill/>
        </p:spPr>
        <p:txBody>
          <a:bodyPr wrap="square" rtlCol="0">
            <a:spAutoFit/>
          </a:bodyPr>
          <a:lstStyle/>
          <a:p>
            <a:pPr defTabSz="914400" fontAlgn="auto">
              <a:spcBef>
                <a:spcPts val="0"/>
              </a:spcBef>
              <a:spcAft>
                <a:spcPts val="0"/>
              </a:spcAft>
            </a:pPr>
            <a:r>
              <a:rPr lang="en-GB" sz="1050" b="1" u="sng" dirty="0">
                <a:solidFill>
                  <a:srgbClr val="000000"/>
                </a:solidFill>
                <a:latin typeface="Calibri" panose="020F0502020204030204" pitchFamily="34" charset="0"/>
                <a:ea typeface="+mn-ea"/>
                <a:cs typeface="Calibri" panose="020F0502020204030204" pitchFamily="34" charset="0"/>
              </a:rPr>
              <a:t>Overview</a:t>
            </a:r>
          </a:p>
          <a:p>
            <a:pPr marL="171450" indent="-171450" defTabSz="914400" fontAlgn="auto">
              <a:spcBef>
                <a:spcPts val="0"/>
              </a:spcBef>
              <a:spcAft>
                <a:spcPts val="0"/>
              </a:spcAft>
              <a:buFont typeface="Arial" panose="020B0604020202020204" pitchFamily="34" charset="0"/>
              <a:buChar char="•"/>
            </a:pPr>
            <a:endParaRPr lang="en-GB" sz="1050" dirty="0">
              <a:solidFill>
                <a:srgbClr val="000000"/>
              </a:solidFill>
              <a:latin typeface="Calibri" panose="020F0502020204030204" pitchFamily="34" charset="0"/>
              <a:ea typeface="+mn-ea"/>
              <a:cs typeface="Calibri" panose="020F0502020204030204" pitchFamily="34" charset="0"/>
            </a:endParaRPr>
          </a:p>
        </p:txBody>
      </p:sp>
      <p:sp>
        <p:nvSpPr>
          <p:cNvPr id="6" name="Rectangle 5"/>
          <p:cNvSpPr/>
          <p:nvPr/>
        </p:nvSpPr>
        <p:spPr>
          <a:xfrm>
            <a:off x="367105" y="2632386"/>
            <a:ext cx="8473111" cy="425419"/>
          </a:xfrm>
          <a:prstGeom prst="rect">
            <a:avLst/>
          </a:prstGeom>
          <a:solidFill>
            <a:schemeClr val="accent1">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fontAlgn="auto">
              <a:spcBef>
                <a:spcPts val="0"/>
              </a:spcBef>
              <a:spcAft>
                <a:spcPts val="0"/>
              </a:spcAft>
            </a:pPr>
            <a:r>
              <a:rPr lang="en-GB" sz="1050" b="1" u="sng" dirty="0">
                <a:solidFill>
                  <a:srgbClr val="000000"/>
                </a:solidFill>
                <a:latin typeface="Calibri" panose="020F0502020204030204" pitchFamily="34" charset="0"/>
                <a:cs typeface="Calibri" panose="020F0502020204030204" pitchFamily="34" charset="0"/>
              </a:rPr>
              <a:t>Use case overview</a:t>
            </a:r>
          </a:p>
          <a:p>
            <a:pPr marL="171450" indent="-171450" defTabSz="914400" fontAlgn="auto">
              <a:spcBef>
                <a:spcPts val="0"/>
              </a:spcBef>
              <a:spcAft>
                <a:spcPts val="0"/>
              </a:spcAft>
              <a:buFont typeface="Arial" panose="020B0604020202020204" pitchFamily="34" charset="0"/>
              <a:buChar char="•"/>
            </a:pPr>
            <a:r>
              <a:rPr lang="en-GB" sz="1050" dirty="0">
                <a:solidFill>
                  <a:srgbClr val="000000"/>
                </a:solidFill>
                <a:latin typeface="Calibri" panose="020F0502020204030204" pitchFamily="34" charset="0"/>
                <a:cs typeface="Calibri" panose="020F0502020204030204" pitchFamily="34" charset="0"/>
              </a:rPr>
              <a:t>There is an opportunity to create a service where MAPs can query the current and historic Supplier ID for assets installed on a supply meter point</a:t>
            </a:r>
          </a:p>
        </p:txBody>
      </p:sp>
      <p:sp>
        <p:nvSpPr>
          <p:cNvPr id="7" name="Rectangle 6">
            <a:extLst>
              <a:ext uri="{FF2B5EF4-FFF2-40B4-BE49-F238E27FC236}">
                <a16:creationId xmlns:a16="http://schemas.microsoft.com/office/drawing/2014/main" xmlns="" id="{1E53C0B5-28C1-4F03-8238-1E6DEC9194EC}"/>
              </a:ext>
            </a:extLst>
          </p:cNvPr>
          <p:cNvSpPr/>
          <p:nvPr/>
        </p:nvSpPr>
        <p:spPr>
          <a:xfrm>
            <a:off x="367106" y="3135763"/>
            <a:ext cx="8473111" cy="410416"/>
          </a:xfrm>
          <a:prstGeom prst="rect">
            <a:avLst/>
          </a:prstGeom>
          <a:solidFill>
            <a:schemeClr val="accent1">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fontAlgn="auto">
              <a:spcBef>
                <a:spcPts val="0"/>
              </a:spcBef>
              <a:spcAft>
                <a:spcPts val="0"/>
              </a:spcAft>
            </a:pPr>
            <a:r>
              <a:rPr lang="en-GB" sz="1050" b="1" u="sng" dirty="0">
                <a:solidFill>
                  <a:srgbClr val="000000"/>
                </a:solidFill>
                <a:latin typeface="Calibri" panose="020F0502020204030204" pitchFamily="34" charset="0"/>
                <a:cs typeface="Calibri" panose="020F0502020204030204" pitchFamily="34" charset="0"/>
              </a:rPr>
              <a:t>JMDG progression</a:t>
            </a:r>
          </a:p>
          <a:p>
            <a:pPr defTabSz="914400" fontAlgn="auto">
              <a:spcBef>
                <a:spcPts val="0"/>
              </a:spcBef>
              <a:spcAft>
                <a:spcPts val="0"/>
              </a:spcAft>
            </a:pPr>
            <a:r>
              <a:rPr lang="en-GB" sz="1050" dirty="0">
                <a:solidFill>
                  <a:srgbClr val="000000"/>
                </a:solidFill>
                <a:latin typeface="Calibri" panose="020F0502020204030204" pitchFamily="34" charset="0"/>
                <a:cs typeface="Calibri" panose="020F0502020204030204" pitchFamily="34" charset="0"/>
              </a:rPr>
              <a:t>Assessed, prioritised, requested project team to move to delivery</a:t>
            </a:r>
          </a:p>
        </p:txBody>
      </p:sp>
      <p:sp>
        <p:nvSpPr>
          <p:cNvPr id="9" name="Rectangle 8"/>
          <p:cNvSpPr/>
          <p:nvPr/>
        </p:nvSpPr>
        <p:spPr bwMode="auto">
          <a:xfrm>
            <a:off x="1725495" y="1608111"/>
            <a:ext cx="288032" cy="216024"/>
          </a:xfrm>
          <a:prstGeom prst="rect">
            <a:avLst/>
          </a:prstGeom>
          <a:noFill/>
          <a:ln w="57150" cap="flat" cmpd="sng" algn="ctr">
            <a:solidFill>
              <a:srgbClr val="92D05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r>
              <a:rPr lang="en-GB" sz="1200" b="1" dirty="0">
                <a:solidFill>
                  <a:srgbClr val="000000"/>
                </a:solidFill>
                <a:latin typeface="Calibri" panose="020F0502020204030204" pitchFamily="34" charset="0"/>
                <a:ea typeface="+mn-ea"/>
                <a:cs typeface="Calibri" panose="020F0502020204030204" pitchFamily="34" charset="0"/>
              </a:rPr>
              <a:t>58</a:t>
            </a:r>
          </a:p>
        </p:txBody>
      </p:sp>
      <p:cxnSp>
        <p:nvCxnSpPr>
          <p:cNvPr id="10" name="Straight Connector 9"/>
          <p:cNvCxnSpPr>
            <a:stCxn id="9" idx="3"/>
            <a:endCxn id="23" idx="2"/>
          </p:cNvCxnSpPr>
          <p:nvPr/>
        </p:nvCxnSpPr>
        <p:spPr bwMode="auto">
          <a:xfrm>
            <a:off x="2013528" y="1716123"/>
            <a:ext cx="4934737" cy="0"/>
          </a:xfrm>
          <a:prstGeom prst="line">
            <a:avLst/>
          </a:prstGeom>
          <a:solidFill>
            <a:schemeClr val="accent1">
              <a:alpha val="50000"/>
            </a:schemeClr>
          </a:solidFill>
          <a:ln w="76200" cap="flat" cmpd="sng" algn="ctr">
            <a:solidFill>
              <a:srgbClr val="92D05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Rectangle 13"/>
          <p:cNvSpPr/>
          <p:nvPr/>
        </p:nvSpPr>
        <p:spPr bwMode="auto">
          <a:xfrm>
            <a:off x="3707904" y="1635114"/>
            <a:ext cx="198022" cy="162018"/>
          </a:xfrm>
          <a:prstGeom prst="rect">
            <a:avLst/>
          </a:prstGeom>
          <a:solidFill>
            <a:srgbClr val="92D050"/>
          </a:solidFill>
          <a:ln w="76200"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endParaRPr lang="en-GB" sz="2400">
              <a:solidFill>
                <a:srgbClr val="00B0F0"/>
              </a:solidFill>
              <a:ea typeface="+mn-ea"/>
            </a:endParaRPr>
          </a:p>
        </p:txBody>
      </p:sp>
      <p:sp>
        <p:nvSpPr>
          <p:cNvPr id="18" name="Title 1"/>
          <p:cNvSpPr>
            <a:spLocks noGrp="1"/>
          </p:cNvSpPr>
          <p:nvPr>
            <p:ph type="title"/>
          </p:nvPr>
        </p:nvSpPr>
        <p:spPr>
          <a:xfrm>
            <a:off x="225425" y="-42360"/>
            <a:ext cx="8688388" cy="723900"/>
          </a:xfrm>
        </p:spPr>
        <p:txBody>
          <a:bodyPr/>
          <a:lstStyle/>
          <a:p>
            <a:r>
              <a:rPr lang="en-GB" dirty="0"/>
              <a:t>58  MAP API [Gas]</a:t>
            </a:r>
          </a:p>
        </p:txBody>
      </p:sp>
      <p:sp>
        <p:nvSpPr>
          <p:cNvPr id="19" name="Rectangle 18"/>
          <p:cNvSpPr/>
          <p:nvPr/>
        </p:nvSpPr>
        <p:spPr bwMode="auto">
          <a:xfrm>
            <a:off x="179513" y="119658"/>
            <a:ext cx="530151" cy="398755"/>
          </a:xfrm>
          <a:prstGeom prst="rect">
            <a:avLst/>
          </a:prstGeom>
          <a:noFill/>
          <a:ln w="28575" cap="flat" cmpd="sng" algn="ctr">
            <a:solidFill>
              <a:srgbClr val="003054"/>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endParaRPr lang="en-GB" sz="2400">
              <a:solidFill>
                <a:srgbClr val="000000"/>
              </a:solidFill>
              <a:ea typeface="+mn-ea"/>
            </a:endParaRPr>
          </a:p>
        </p:txBody>
      </p:sp>
      <p:sp>
        <p:nvSpPr>
          <p:cNvPr id="25" name="TextBox 24"/>
          <p:cNvSpPr txBox="1"/>
          <p:nvPr/>
        </p:nvSpPr>
        <p:spPr>
          <a:xfrm>
            <a:off x="367105" y="3830873"/>
            <a:ext cx="8473110" cy="738664"/>
          </a:xfrm>
          <a:prstGeom prst="rect">
            <a:avLst/>
          </a:prstGeom>
          <a:solidFill>
            <a:schemeClr val="accent1">
              <a:lumMod val="40000"/>
              <a:lumOff val="60000"/>
            </a:schemeClr>
          </a:solidFill>
        </p:spPr>
        <p:txBody>
          <a:bodyPr wrap="square" rtlCol="0">
            <a:spAutoFit/>
          </a:bodyPr>
          <a:lstStyle/>
          <a:p>
            <a:pPr marL="171450" indent="-171450" defTabSz="914400" fontAlgn="auto">
              <a:spcBef>
                <a:spcPts val="0"/>
              </a:spcBef>
              <a:spcAft>
                <a:spcPts val="0"/>
              </a:spcAft>
              <a:buFont typeface="Arial" panose="020B0604020202020204" pitchFamily="34" charset="0"/>
              <a:buChar char="•"/>
            </a:pPr>
            <a:r>
              <a:rPr lang="en-GB" sz="1050" dirty="0">
                <a:solidFill>
                  <a:srgbClr val="000000"/>
                </a:solidFill>
                <a:latin typeface="Calibri" panose="020F0502020204030204" pitchFamily="34" charset="0"/>
                <a:ea typeface="+mn-ea"/>
                <a:cs typeface="Calibri" panose="020F0502020204030204" pitchFamily="34" charset="0"/>
              </a:rPr>
              <a:t>Change Proposal has been raised and sponsored by Colin Blair (MPB Member)</a:t>
            </a:r>
          </a:p>
          <a:p>
            <a:pPr marL="171450" indent="-171450" defTabSz="914400" fontAlgn="auto">
              <a:spcBef>
                <a:spcPts val="0"/>
              </a:spcBef>
              <a:spcAft>
                <a:spcPts val="0"/>
              </a:spcAft>
              <a:buFont typeface="Arial" panose="020B0604020202020204" pitchFamily="34" charset="0"/>
              <a:buChar char="•"/>
            </a:pPr>
            <a:r>
              <a:rPr lang="en-GB" sz="1050" dirty="0">
                <a:solidFill>
                  <a:srgbClr val="000000"/>
                </a:solidFill>
                <a:latin typeface="Calibri" panose="020F0502020204030204" pitchFamily="34" charset="0"/>
                <a:ea typeface="+mn-ea"/>
                <a:cs typeface="Calibri" panose="020F0502020204030204" pitchFamily="34" charset="0"/>
              </a:rPr>
              <a:t>Project team to provide </a:t>
            </a:r>
            <a:r>
              <a:rPr lang="en-GB" sz="1050" dirty="0" err="1">
                <a:solidFill>
                  <a:srgbClr val="000000"/>
                </a:solidFill>
                <a:latin typeface="Calibri" panose="020F0502020204030204" pitchFamily="34" charset="0"/>
                <a:ea typeface="+mn-ea"/>
                <a:cs typeface="Calibri" panose="020F0502020204030204" pitchFamily="34" charset="0"/>
              </a:rPr>
              <a:t>ChMC</a:t>
            </a:r>
            <a:r>
              <a:rPr lang="en-GB" sz="1050" dirty="0">
                <a:solidFill>
                  <a:srgbClr val="000000"/>
                </a:solidFill>
                <a:latin typeface="Calibri" panose="020F0502020204030204" pitchFamily="34" charset="0"/>
                <a:ea typeface="+mn-ea"/>
                <a:cs typeface="Calibri" panose="020F0502020204030204" pitchFamily="34" charset="0"/>
              </a:rPr>
              <a:t> feedback to MAPs post meeting to highlight any considerations</a:t>
            </a:r>
          </a:p>
          <a:p>
            <a:pPr marL="171450" indent="-171450" defTabSz="914400" fontAlgn="auto">
              <a:spcBef>
                <a:spcPts val="0"/>
              </a:spcBef>
              <a:spcAft>
                <a:spcPts val="0"/>
              </a:spcAft>
              <a:buFont typeface="Arial" panose="020B0604020202020204" pitchFamily="34" charset="0"/>
              <a:buChar char="•"/>
            </a:pPr>
            <a:r>
              <a:rPr lang="en-GB" sz="1050" b="1" dirty="0">
                <a:solidFill>
                  <a:srgbClr val="000000"/>
                </a:solidFill>
                <a:latin typeface="Calibri" panose="020F0502020204030204" pitchFamily="34" charset="0"/>
                <a:ea typeface="+mn-ea"/>
                <a:cs typeface="Calibri" panose="020F0502020204030204" pitchFamily="34" charset="0"/>
              </a:rPr>
              <a:t>Dependency: </a:t>
            </a:r>
            <a:r>
              <a:rPr lang="en-GB" sz="1050" dirty="0">
                <a:solidFill>
                  <a:srgbClr val="000000"/>
                </a:solidFill>
                <a:latin typeface="Calibri" panose="020F0502020204030204" pitchFamily="34" charset="0"/>
                <a:ea typeface="+mn-ea"/>
                <a:cs typeface="Calibri" panose="020F0502020204030204" pitchFamily="34" charset="0"/>
              </a:rPr>
              <a:t>Change is dependant on MOD and Data Permission Matrix (DPM) Amendment approval </a:t>
            </a:r>
          </a:p>
          <a:p>
            <a:pPr marL="171450" indent="-171450" defTabSz="914400" fontAlgn="auto">
              <a:spcBef>
                <a:spcPts val="0"/>
              </a:spcBef>
              <a:spcAft>
                <a:spcPts val="0"/>
              </a:spcAft>
              <a:buFont typeface="Arial" panose="020B0604020202020204" pitchFamily="34" charset="0"/>
              <a:buChar char="•"/>
            </a:pPr>
            <a:endParaRPr lang="en-GB" sz="1050" dirty="0">
              <a:solidFill>
                <a:srgbClr val="000000"/>
              </a:solidFill>
              <a:latin typeface="Calibri" panose="020F0502020204030204" pitchFamily="34" charset="0"/>
              <a:ea typeface="+mn-ea"/>
              <a:cs typeface="Calibri" panose="020F050202020403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5" y="573528"/>
            <a:ext cx="8997941" cy="969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Oval 22"/>
          <p:cNvSpPr/>
          <p:nvPr/>
        </p:nvSpPr>
        <p:spPr bwMode="auto">
          <a:xfrm>
            <a:off x="6948264" y="1608111"/>
            <a:ext cx="288032" cy="216024"/>
          </a:xfrm>
          <a:prstGeom prst="ellipse">
            <a:avLst/>
          </a:prstGeom>
          <a:noFill/>
          <a:ln w="57150" cap="flat" cmpd="sng" algn="ctr">
            <a:solidFill>
              <a:srgbClr val="92D05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24" name="TextBox 23"/>
          <p:cNvSpPr txBox="1"/>
          <p:nvPr/>
        </p:nvSpPr>
        <p:spPr>
          <a:xfrm rot="19103864">
            <a:off x="3412578" y="1760979"/>
            <a:ext cx="580608" cy="415498"/>
          </a:xfrm>
          <a:prstGeom prst="rect">
            <a:avLst/>
          </a:prstGeom>
          <a:noFill/>
        </p:spPr>
        <p:txBody>
          <a:bodyPr wrap="none" rtlCol="0">
            <a:spAutoFit/>
          </a:bodyPr>
          <a:lstStyle/>
          <a:p>
            <a:pPr defTabSz="914400" fontAlgn="auto">
              <a:spcBef>
                <a:spcPts val="0"/>
              </a:spcBef>
              <a:spcAft>
                <a:spcPts val="0"/>
              </a:spcAft>
            </a:pPr>
            <a:r>
              <a:rPr lang="en-GB" sz="1050" dirty="0" err="1">
                <a:solidFill>
                  <a:srgbClr val="000000"/>
                </a:solidFill>
                <a:latin typeface="Calibri" panose="020F0502020204030204" pitchFamily="34" charset="0"/>
                <a:ea typeface="+mn-ea"/>
                <a:cs typeface="Calibri" panose="020F0502020204030204" pitchFamily="34" charset="0"/>
              </a:rPr>
              <a:t>ChMC</a:t>
            </a:r>
            <a:endParaRPr lang="en-GB" sz="1050" dirty="0">
              <a:solidFill>
                <a:srgbClr val="000000"/>
              </a:solidFill>
              <a:latin typeface="Calibri" panose="020F0502020204030204" pitchFamily="34" charset="0"/>
              <a:ea typeface="+mn-ea"/>
              <a:cs typeface="Calibri" panose="020F0502020204030204" pitchFamily="34" charset="0"/>
            </a:endParaRPr>
          </a:p>
          <a:p>
            <a:pPr defTabSz="914400" fontAlgn="auto">
              <a:spcBef>
                <a:spcPts val="0"/>
              </a:spcBef>
              <a:spcAft>
                <a:spcPts val="0"/>
              </a:spcAft>
            </a:pPr>
            <a:r>
              <a:rPr lang="en-GB" sz="1050" dirty="0">
                <a:solidFill>
                  <a:srgbClr val="000000"/>
                </a:solidFill>
                <a:latin typeface="Calibri" panose="020F0502020204030204" pitchFamily="34" charset="0"/>
                <a:ea typeface="+mn-ea"/>
                <a:cs typeface="Calibri" panose="020F0502020204030204" pitchFamily="34" charset="0"/>
              </a:rPr>
              <a:t>Review</a:t>
            </a:r>
          </a:p>
        </p:txBody>
      </p:sp>
      <p:sp>
        <p:nvSpPr>
          <p:cNvPr id="26" name="Rectangle 25"/>
          <p:cNvSpPr/>
          <p:nvPr/>
        </p:nvSpPr>
        <p:spPr bwMode="auto">
          <a:xfrm>
            <a:off x="4229962" y="1635114"/>
            <a:ext cx="198022" cy="162018"/>
          </a:xfrm>
          <a:prstGeom prst="rect">
            <a:avLst/>
          </a:prstGeom>
          <a:solidFill>
            <a:srgbClr val="92D050"/>
          </a:solidFill>
          <a:ln w="76200"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endParaRPr lang="en-GB" sz="2400">
              <a:solidFill>
                <a:srgbClr val="00B0F0"/>
              </a:solidFill>
              <a:ea typeface="+mn-ea"/>
            </a:endParaRPr>
          </a:p>
        </p:txBody>
      </p:sp>
      <p:sp>
        <p:nvSpPr>
          <p:cNvPr id="28" name="TextBox 27"/>
          <p:cNvSpPr txBox="1"/>
          <p:nvPr/>
        </p:nvSpPr>
        <p:spPr>
          <a:xfrm rot="19103864">
            <a:off x="3607952" y="1927497"/>
            <a:ext cx="889987" cy="253916"/>
          </a:xfrm>
          <a:prstGeom prst="rect">
            <a:avLst/>
          </a:prstGeom>
          <a:noFill/>
        </p:spPr>
        <p:txBody>
          <a:bodyPr wrap="none" rtlCol="0">
            <a:spAutoFit/>
          </a:bodyPr>
          <a:lstStyle/>
          <a:p>
            <a:pPr defTabSz="914400" fontAlgn="auto">
              <a:spcBef>
                <a:spcPts val="0"/>
              </a:spcBef>
              <a:spcAft>
                <a:spcPts val="0"/>
              </a:spcAft>
            </a:pPr>
            <a:r>
              <a:rPr lang="en-GB" sz="1050" dirty="0">
                <a:solidFill>
                  <a:srgbClr val="000000"/>
                </a:solidFill>
                <a:latin typeface="Calibri" panose="020F0502020204030204" pitchFamily="34" charset="0"/>
                <a:ea typeface="+mn-ea"/>
                <a:cs typeface="Calibri" panose="020F0502020204030204" pitchFamily="34" charset="0"/>
              </a:rPr>
              <a:t>Submit MOD</a:t>
            </a:r>
          </a:p>
        </p:txBody>
      </p:sp>
      <p:sp>
        <p:nvSpPr>
          <p:cNvPr id="30" name="Rectangle 29"/>
          <p:cNvSpPr/>
          <p:nvPr/>
        </p:nvSpPr>
        <p:spPr bwMode="auto">
          <a:xfrm>
            <a:off x="6246186" y="1635114"/>
            <a:ext cx="198022" cy="162018"/>
          </a:xfrm>
          <a:prstGeom prst="rect">
            <a:avLst/>
          </a:prstGeom>
          <a:solidFill>
            <a:srgbClr val="92D050"/>
          </a:solidFill>
          <a:ln w="76200"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endParaRPr lang="en-GB" sz="2400">
              <a:solidFill>
                <a:srgbClr val="00B0F0"/>
              </a:solidFill>
              <a:ea typeface="+mn-ea"/>
            </a:endParaRPr>
          </a:p>
        </p:txBody>
      </p:sp>
      <p:sp>
        <p:nvSpPr>
          <p:cNvPr id="31" name="TextBox 30"/>
          <p:cNvSpPr txBox="1"/>
          <p:nvPr/>
        </p:nvSpPr>
        <p:spPr>
          <a:xfrm rot="19103864">
            <a:off x="5762759" y="1864517"/>
            <a:ext cx="869149" cy="415498"/>
          </a:xfrm>
          <a:prstGeom prst="rect">
            <a:avLst/>
          </a:prstGeom>
          <a:noFill/>
        </p:spPr>
        <p:txBody>
          <a:bodyPr wrap="none" rtlCol="0">
            <a:spAutoFit/>
          </a:bodyPr>
          <a:lstStyle/>
          <a:p>
            <a:pPr defTabSz="914400" fontAlgn="auto">
              <a:spcBef>
                <a:spcPts val="0"/>
              </a:spcBef>
              <a:spcAft>
                <a:spcPts val="0"/>
              </a:spcAft>
            </a:pPr>
            <a:r>
              <a:rPr lang="en-GB" sz="1050" dirty="0" err="1">
                <a:solidFill>
                  <a:srgbClr val="000000"/>
                </a:solidFill>
                <a:latin typeface="Calibri" panose="020F0502020204030204" pitchFamily="34" charset="0"/>
                <a:ea typeface="+mn-ea"/>
                <a:cs typeface="Calibri" panose="020F0502020204030204" pitchFamily="34" charset="0"/>
              </a:rPr>
              <a:t>CoMC</a:t>
            </a:r>
            <a:r>
              <a:rPr lang="en-GB" sz="1050" dirty="0">
                <a:solidFill>
                  <a:srgbClr val="000000"/>
                </a:solidFill>
                <a:latin typeface="Calibri" panose="020F0502020204030204" pitchFamily="34" charset="0"/>
                <a:ea typeface="+mn-ea"/>
                <a:cs typeface="Calibri" panose="020F0502020204030204" pitchFamily="34" charset="0"/>
              </a:rPr>
              <a:t> DPM</a:t>
            </a:r>
          </a:p>
          <a:p>
            <a:pPr defTabSz="914400" fontAlgn="auto">
              <a:spcBef>
                <a:spcPts val="0"/>
              </a:spcBef>
              <a:spcAft>
                <a:spcPts val="0"/>
              </a:spcAft>
            </a:pPr>
            <a:r>
              <a:rPr lang="en-GB" sz="1050" dirty="0">
                <a:solidFill>
                  <a:srgbClr val="000000"/>
                </a:solidFill>
                <a:latin typeface="Calibri" panose="020F0502020204030204" pitchFamily="34" charset="0"/>
                <a:ea typeface="+mn-ea"/>
                <a:cs typeface="Calibri" panose="020F0502020204030204" pitchFamily="34" charset="0"/>
              </a:rPr>
              <a:t>Amendment</a:t>
            </a:r>
          </a:p>
        </p:txBody>
      </p:sp>
    </p:spTree>
    <p:extLst>
      <p:ext uri="{BB962C8B-B14F-4D97-AF65-F5344CB8AC3E}">
        <p14:creationId xmlns:p14="http://schemas.microsoft.com/office/powerpoint/2010/main" val="186788735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7106" y="3654192"/>
            <a:ext cx="8473111" cy="753763"/>
          </a:xfrm>
          <a:prstGeom prst="rect">
            <a:avLst/>
          </a:prstGeom>
          <a:solidFill>
            <a:schemeClr val="accent1">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fontAlgn="auto">
              <a:spcBef>
                <a:spcPts val="0"/>
              </a:spcBef>
              <a:spcAft>
                <a:spcPts val="0"/>
              </a:spcAft>
            </a:pPr>
            <a:endParaRPr lang="en-GB" sz="1050" dirty="0">
              <a:solidFill>
                <a:srgbClr val="000000"/>
              </a:solidFill>
              <a:latin typeface="Calibri" panose="020F0502020204030204" pitchFamily="34" charset="0"/>
              <a:cs typeface="Calibri" panose="020F0502020204030204" pitchFamily="34" charset="0"/>
            </a:endParaRPr>
          </a:p>
        </p:txBody>
      </p:sp>
      <p:sp>
        <p:nvSpPr>
          <p:cNvPr id="5" name="TextBox 4"/>
          <p:cNvSpPr txBox="1"/>
          <p:nvPr/>
        </p:nvSpPr>
        <p:spPr>
          <a:xfrm>
            <a:off x="329534" y="3663730"/>
            <a:ext cx="4098451" cy="415498"/>
          </a:xfrm>
          <a:prstGeom prst="rect">
            <a:avLst/>
          </a:prstGeom>
          <a:noFill/>
        </p:spPr>
        <p:txBody>
          <a:bodyPr wrap="square" rtlCol="0">
            <a:spAutoFit/>
          </a:bodyPr>
          <a:lstStyle/>
          <a:p>
            <a:pPr defTabSz="914400" fontAlgn="auto">
              <a:spcBef>
                <a:spcPts val="0"/>
              </a:spcBef>
              <a:spcAft>
                <a:spcPts val="0"/>
              </a:spcAft>
            </a:pPr>
            <a:r>
              <a:rPr lang="en-GB" sz="1050" b="1" u="sng" dirty="0">
                <a:solidFill>
                  <a:srgbClr val="000000"/>
                </a:solidFill>
                <a:latin typeface="Calibri" panose="020F0502020204030204" pitchFamily="34" charset="0"/>
                <a:ea typeface="+mn-ea"/>
                <a:cs typeface="Calibri" panose="020F0502020204030204" pitchFamily="34" charset="0"/>
              </a:rPr>
              <a:t>Overview</a:t>
            </a:r>
          </a:p>
          <a:p>
            <a:pPr marL="171450" indent="-171450" defTabSz="914400" fontAlgn="auto">
              <a:spcBef>
                <a:spcPts val="0"/>
              </a:spcBef>
              <a:spcAft>
                <a:spcPts val="0"/>
              </a:spcAft>
              <a:buFont typeface="Arial" panose="020B0604020202020204" pitchFamily="34" charset="0"/>
              <a:buChar char="•"/>
            </a:pPr>
            <a:endParaRPr lang="en-GB" sz="1050" dirty="0">
              <a:solidFill>
                <a:srgbClr val="000000"/>
              </a:solidFill>
              <a:latin typeface="Calibri" panose="020F0502020204030204" pitchFamily="34" charset="0"/>
              <a:ea typeface="+mn-ea"/>
              <a:cs typeface="Calibri" panose="020F0502020204030204" pitchFamily="34" charset="0"/>
            </a:endParaRPr>
          </a:p>
        </p:txBody>
      </p:sp>
      <p:sp>
        <p:nvSpPr>
          <p:cNvPr id="6" name="Rectangle 5"/>
          <p:cNvSpPr/>
          <p:nvPr/>
        </p:nvSpPr>
        <p:spPr>
          <a:xfrm>
            <a:off x="367105" y="2632386"/>
            <a:ext cx="8473111" cy="425419"/>
          </a:xfrm>
          <a:prstGeom prst="rect">
            <a:avLst/>
          </a:prstGeom>
          <a:solidFill>
            <a:schemeClr val="accent1">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fontAlgn="auto">
              <a:spcBef>
                <a:spcPts val="0"/>
              </a:spcBef>
              <a:spcAft>
                <a:spcPts val="0"/>
              </a:spcAft>
            </a:pPr>
            <a:r>
              <a:rPr lang="en-GB" sz="1050" b="1" u="sng" dirty="0">
                <a:solidFill>
                  <a:srgbClr val="000000"/>
                </a:solidFill>
                <a:latin typeface="Calibri" panose="020F0502020204030204" pitchFamily="34" charset="0"/>
                <a:cs typeface="Calibri" panose="020F0502020204030204" pitchFamily="34" charset="0"/>
              </a:rPr>
              <a:t>Use case overview</a:t>
            </a:r>
          </a:p>
          <a:p>
            <a:pPr marL="171450" indent="-171450" defTabSz="914400" fontAlgn="auto">
              <a:spcBef>
                <a:spcPts val="0"/>
              </a:spcBef>
              <a:spcAft>
                <a:spcPts val="0"/>
              </a:spcAft>
              <a:buFont typeface="Arial" panose="020B0604020202020204" pitchFamily="34" charset="0"/>
              <a:buChar char="•"/>
            </a:pPr>
            <a:r>
              <a:rPr lang="en-GB" sz="1050" dirty="0">
                <a:solidFill>
                  <a:srgbClr val="000000"/>
                </a:solidFill>
                <a:latin typeface="Calibri" panose="020F0502020204030204" pitchFamily="34" charset="0"/>
                <a:cs typeface="Calibri" panose="020F0502020204030204" pitchFamily="34" charset="0"/>
              </a:rPr>
              <a:t>There is an opportunity to create a service where MAPs can query the current and historic Supplier ID for assets installed on a meter point</a:t>
            </a:r>
          </a:p>
        </p:txBody>
      </p:sp>
      <p:sp>
        <p:nvSpPr>
          <p:cNvPr id="7" name="Rectangle 6">
            <a:extLst>
              <a:ext uri="{FF2B5EF4-FFF2-40B4-BE49-F238E27FC236}">
                <a16:creationId xmlns:a16="http://schemas.microsoft.com/office/drawing/2014/main" xmlns="" id="{1E53C0B5-28C1-4F03-8238-1E6DEC9194EC}"/>
              </a:ext>
            </a:extLst>
          </p:cNvPr>
          <p:cNvSpPr/>
          <p:nvPr/>
        </p:nvSpPr>
        <p:spPr>
          <a:xfrm>
            <a:off x="367106" y="3135763"/>
            <a:ext cx="8473111" cy="410416"/>
          </a:xfrm>
          <a:prstGeom prst="rect">
            <a:avLst/>
          </a:prstGeom>
          <a:solidFill>
            <a:schemeClr val="accent1">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fontAlgn="auto">
              <a:spcBef>
                <a:spcPts val="0"/>
              </a:spcBef>
              <a:spcAft>
                <a:spcPts val="0"/>
              </a:spcAft>
            </a:pPr>
            <a:r>
              <a:rPr lang="en-GB" sz="1050" b="1" u="sng" dirty="0">
                <a:solidFill>
                  <a:srgbClr val="000000"/>
                </a:solidFill>
                <a:latin typeface="Calibri" panose="020F0502020204030204" pitchFamily="34" charset="0"/>
                <a:cs typeface="Calibri" panose="020F0502020204030204" pitchFamily="34" charset="0"/>
              </a:rPr>
              <a:t>JMDG progression</a:t>
            </a:r>
          </a:p>
          <a:p>
            <a:pPr defTabSz="914400" fontAlgn="auto">
              <a:spcBef>
                <a:spcPts val="0"/>
              </a:spcBef>
              <a:spcAft>
                <a:spcPts val="0"/>
              </a:spcAft>
            </a:pPr>
            <a:r>
              <a:rPr lang="en-GB" sz="1050" dirty="0">
                <a:solidFill>
                  <a:srgbClr val="000000"/>
                </a:solidFill>
                <a:latin typeface="Calibri" panose="020F0502020204030204" pitchFamily="34" charset="0"/>
                <a:cs typeface="Calibri" panose="020F0502020204030204" pitchFamily="34" charset="0"/>
              </a:rPr>
              <a:t>Assessed, prioritised, requested project team to move to delivery</a:t>
            </a:r>
          </a:p>
        </p:txBody>
      </p:sp>
      <p:sp>
        <p:nvSpPr>
          <p:cNvPr id="9" name="Rectangle 8"/>
          <p:cNvSpPr/>
          <p:nvPr/>
        </p:nvSpPr>
        <p:spPr bwMode="auto">
          <a:xfrm>
            <a:off x="1725495" y="1608111"/>
            <a:ext cx="288032" cy="216024"/>
          </a:xfrm>
          <a:prstGeom prst="rect">
            <a:avLst/>
          </a:prstGeom>
          <a:noFill/>
          <a:ln w="57150" cap="flat" cmpd="sng" algn="ctr">
            <a:solidFill>
              <a:srgbClr val="92D05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r>
              <a:rPr lang="en-GB" sz="1200" b="1" dirty="0">
                <a:solidFill>
                  <a:srgbClr val="000000"/>
                </a:solidFill>
                <a:latin typeface="Calibri" panose="020F0502020204030204" pitchFamily="34" charset="0"/>
                <a:ea typeface="+mn-ea"/>
                <a:cs typeface="Calibri" panose="020F0502020204030204" pitchFamily="34" charset="0"/>
              </a:rPr>
              <a:t>59</a:t>
            </a:r>
          </a:p>
        </p:txBody>
      </p:sp>
      <p:cxnSp>
        <p:nvCxnSpPr>
          <p:cNvPr id="10" name="Straight Connector 9"/>
          <p:cNvCxnSpPr>
            <a:stCxn id="9" idx="3"/>
            <a:endCxn id="16" idx="2"/>
          </p:cNvCxnSpPr>
          <p:nvPr/>
        </p:nvCxnSpPr>
        <p:spPr bwMode="auto">
          <a:xfrm>
            <a:off x="2013528" y="1716123"/>
            <a:ext cx="4934737" cy="0"/>
          </a:xfrm>
          <a:prstGeom prst="line">
            <a:avLst/>
          </a:prstGeom>
          <a:solidFill>
            <a:schemeClr val="accent1">
              <a:alpha val="50000"/>
            </a:schemeClr>
          </a:solidFill>
          <a:ln w="76200" cap="flat" cmpd="sng" algn="ctr">
            <a:solidFill>
              <a:srgbClr val="92D05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itle 1"/>
          <p:cNvSpPr>
            <a:spLocks noGrp="1"/>
          </p:cNvSpPr>
          <p:nvPr>
            <p:ph type="title"/>
          </p:nvPr>
        </p:nvSpPr>
        <p:spPr>
          <a:xfrm>
            <a:off x="225425" y="-42360"/>
            <a:ext cx="8688388" cy="723900"/>
          </a:xfrm>
        </p:spPr>
        <p:txBody>
          <a:bodyPr/>
          <a:lstStyle/>
          <a:p>
            <a:r>
              <a:rPr lang="en-GB" dirty="0"/>
              <a:t>59  UKRPA Access to Gas data [Gas]</a:t>
            </a:r>
          </a:p>
        </p:txBody>
      </p:sp>
      <p:sp>
        <p:nvSpPr>
          <p:cNvPr id="19" name="Rectangle 18"/>
          <p:cNvSpPr/>
          <p:nvPr/>
        </p:nvSpPr>
        <p:spPr bwMode="auto">
          <a:xfrm>
            <a:off x="179513" y="119658"/>
            <a:ext cx="530151" cy="398755"/>
          </a:xfrm>
          <a:prstGeom prst="rect">
            <a:avLst/>
          </a:prstGeom>
          <a:noFill/>
          <a:ln w="28575" cap="flat" cmpd="sng" algn="ctr">
            <a:solidFill>
              <a:srgbClr val="003054"/>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endParaRPr lang="en-GB" sz="2400">
              <a:solidFill>
                <a:srgbClr val="000000"/>
              </a:solidFill>
              <a:ea typeface="+mn-ea"/>
            </a:endParaRPr>
          </a:p>
        </p:txBody>
      </p:sp>
      <p:sp>
        <p:nvSpPr>
          <p:cNvPr id="25" name="TextBox 24"/>
          <p:cNvSpPr txBox="1"/>
          <p:nvPr/>
        </p:nvSpPr>
        <p:spPr>
          <a:xfrm>
            <a:off x="367105" y="3830873"/>
            <a:ext cx="8473110" cy="415498"/>
          </a:xfrm>
          <a:prstGeom prst="rect">
            <a:avLst/>
          </a:prstGeom>
          <a:solidFill>
            <a:schemeClr val="accent1">
              <a:lumMod val="40000"/>
              <a:lumOff val="60000"/>
            </a:schemeClr>
          </a:solidFill>
        </p:spPr>
        <p:txBody>
          <a:bodyPr wrap="square" rtlCol="0">
            <a:spAutoFit/>
          </a:bodyPr>
          <a:lstStyle/>
          <a:p>
            <a:pPr marL="171450" indent="-171450" defTabSz="914400" fontAlgn="auto">
              <a:spcBef>
                <a:spcPts val="0"/>
              </a:spcBef>
              <a:spcAft>
                <a:spcPts val="0"/>
              </a:spcAft>
              <a:buFont typeface="Arial" panose="020B0604020202020204" pitchFamily="34" charset="0"/>
              <a:buChar char="•"/>
            </a:pPr>
            <a:r>
              <a:rPr lang="en-GB" sz="1050" dirty="0">
                <a:solidFill>
                  <a:srgbClr val="000000"/>
                </a:solidFill>
                <a:latin typeface="Calibri" panose="020F0502020204030204" pitchFamily="34" charset="0"/>
                <a:ea typeface="+mn-ea"/>
                <a:cs typeface="Calibri" panose="020F0502020204030204" pitchFamily="34" charset="0"/>
              </a:rPr>
              <a:t>Change Proposal has been raised</a:t>
            </a:r>
          </a:p>
          <a:p>
            <a:pPr marL="171450" indent="-171450" defTabSz="914400" fontAlgn="auto">
              <a:spcBef>
                <a:spcPts val="0"/>
              </a:spcBef>
              <a:spcAft>
                <a:spcPts val="0"/>
              </a:spcAft>
              <a:buFont typeface="Arial" panose="020B0604020202020204" pitchFamily="34" charset="0"/>
              <a:buChar char="•"/>
            </a:pPr>
            <a:endParaRPr lang="en-GB" sz="1050" dirty="0">
              <a:solidFill>
                <a:srgbClr val="000000"/>
              </a:solidFill>
              <a:latin typeface="Calibri" panose="020F0502020204030204" pitchFamily="34" charset="0"/>
              <a:ea typeface="+mn-ea"/>
              <a:cs typeface="Calibri" panose="020F050202020403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5" y="573528"/>
            <a:ext cx="8997941" cy="969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4"/>
          <p:cNvSpPr/>
          <p:nvPr/>
        </p:nvSpPr>
        <p:spPr bwMode="auto">
          <a:xfrm>
            <a:off x="3059832" y="1635114"/>
            <a:ext cx="198022" cy="162018"/>
          </a:xfrm>
          <a:prstGeom prst="rect">
            <a:avLst/>
          </a:prstGeom>
          <a:solidFill>
            <a:srgbClr val="92D050"/>
          </a:solidFill>
          <a:ln w="76200"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endParaRPr lang="en-GB" sz="2400">
              <a:solidFill>
                <a:srgbClr val="00B0F0"/>
              </a:solidFill>
              <a:ea typeface="+mn-ea"/>
            </a:endParaRPr>
          </a:p>
        </p:txBody>
      </p:sp>
      <p:sp>
        <p:nvSpPr>
          <p:cNvPr id="16" name="Oval 15"/>
          <p:cNvSpPr/>
          <p:nvPr/>
        </p:nvSpPr>
        <p:spPr bwMode="auto">
          <a:xfrm>
            <a:off x="6948264" y="1608111"/>
            <a:ext cx="288032" cy="216024"/>
          </a:xfrm>
          <a:prstGeom prst="ellipse">
            <a:avLst/>
          </a:prstGeom>
          <a:noFill/>
          <a:ln w="57150" cap="flat" cmpd="sng" algn="ctr">
            <a:solidFill>
              <a:srgbClr val="92D05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17" name="TextBox 16"/>
          <p:cNvSpPr txBox="1"/>
          <p:nvPr/>
        </p:nvSpPr>
        <p:spPr>
          <a:xfrm rot="19103864">
            <a:off x="2764506" y="1760979"/>
            <a:ext cx="580608" cy="415498"/>
          </a:xfrm>
          <a:prstGeom prst="rect">
            <a:avLst/>
          </a:prstGeom>
          <a:noFill/>
        </p:spPr>
        <p:txBody>
          <a:bodyPr wrap="none" rtlCol="0">
            <a:spAutoFit/>
          </a:bodyPr>
          <a:lstStyle/>
          <a:p>
            <a:pPr defTabSz="914400" fontAlgn="auto">
              <a:spcBef>
                <a:spcPts val="0"/>
              </a:spcBef>
              <a:spcAft>
                <a:spcPts val="0"/>
              </a:spcAft>
            </a:pPr>
            <a:r>
              <a:rPr lang="en-GB" sz="1050" dirty="0" err="1">
                <a:solidFill>
                  <a:srgbClr val="000000"/>
                </a:solidFill>
                <a:latin typeface="Calibri" panose="020F0502020204030204" pitchFamily="34" charset="0"/>
                <a:ea typeface="+mn-ea"/>
                <a:cs typeface="Calibri" panose="020F0502020204030204" pitchFamily="34" charset="0"/>
              </a:rPr>
              <a:t>ChMC</a:t>
            </a:r>
            <a:endParaRPr lang="en-GB" sz="1050" dirty="0">
              <a:solidFill>
                <a:srgbClr val="000000"/>
              </a:solidFill>
              <a:latin typeface="Calibri" panose="020F0502020204030204" pitchFamily="34" charset="0"/>
              <a:ea typeface="+mn-ea"/>
              <a:cs typeface="Calibri" panose="020F0502020204030204" pitchFamily="34" charset="0"/>
            </a:endParaRPr>
          </a:p>
          <a:p>
            <a:pPr defTabSz="914400" fontAlgn="auto">
              <a:spcBef>
                <a:spcPts val="0"/>
              </a:spcBef>
              <a:spcAft>
                <a:spcPts val="0"/>
              </a:spcAft>
            </a:pPr>
            <a:r>
              <a:rPr lang="en-GB" sz="1050" dirty="0">
                <a:solidFill>
                  <a:srgbClr val="000000"/>
                </a:solidFill>
                <a:latin typeface="Calibri" panose="020F0502020204030204" pitchFamily="34" charset="0"/>
                <a:ea typeface="+mn-ea"/>
                <a:cs typeface="Calibri" panose="020F0502020204030204" pitchFamily="34" charset="0"/>
              </a:rPr>
              <a:t>Review</a:t>
            </a:r>
          </a:p>
        </p:txBody>
      </p:sp>
      <p:sp>
        <p:nvSpPr>
          <p:cNvPr id="20" name="Rectangle 19"/>
          <p:cNvSpPr/>
          <p:nvPr/>
        </p:nvSpPr>
        <p:spPr bwMode="auto">
          <a:xfrm>
            <a:off x="3581890" y="1635114"/>
            <a:ext cx="198022" cy="162018"/>
          </a:xfrm>
          <a:prstGeom prst="rect">
            <a:avLst/>
          </a:prstGeom>
          <a:solidFill>
            <a:srgbClr val="92D050"/>
          </a:solidFill>
          <a:ln w="76200"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endParaRPr lang="en-GB" sz="2400">
              <a:solidFill>
                <a:srgbClr val="00B0F0"/>
              </a:solidFill>
              <a:ea typeface="+mn-ea"/>
            </a:endParaRPr>
          </a:p>
        </p:txBody>
      </p:sp>
      <p:sp>
        <p:nvSpPr>
          <p:cNvPr id="21" name="TextBox 20"/>
          <p:cNvSpPr txBox="1"/>
          <p:nvPr/>
        </p:nvSpPr>
        <p:spPr>
          <a:xfrm rot="19103864">
            <a:off x="2959880" y="1927497"/>
            <a:ext cx="889987" cy="253916"/>
          </a:xfrm>
          <a:prstGeom prst="rect">
            <a:avLst/>
          </a:prstGeom>
          <a:noFill/>
        </p:spPr>
        <p:txBody>
          <a:bodyPr wrap="none" rtlCol="0">
            <a:spAutoFit/>
          </a:bodyPr>
          <a:lstStyle/>
          <a:p>
            <a:pPr defTabSz="914400" fontAlgn="auto">
              <a:spcBef>
                <a:spcPts val="0"/>
              </a:spcBef>
              <a:spcAft>
                <a:spcPts val="0"/>
              </a:spcAft>
            </a:pPr>
            <a:r>
              <a:rPr lang="en-GB" sz="1050" dirty="0">
                <a:solidFill>
                  <a:srgbClr val="000000"/>
                </a:solidFill>
                <a:latin typeface="Calibri" panose="020F0502020204030204" pitchFamily="34" charset="0"/>
                <a:ea typeface="+mn-ea"/>
                <a:cs typeface="Calibri" panose="020F0502020204030204" pitchFamily="34" charset="0"/>
              </a:rPr>
              <a:t>Submit MOD</a:t>
            </a:r>
          </a:p>
        </p:txBody>
      </p:sp>
      <p:sp>
        <p:nvSpPr>
          <p:cNvPr id="22" name="Rectangle 21"/>
          <p:cNvSpPr/>
          <p:nvPr/>
        </p:nvSpPr>
        <p:spPr bwMode="auto">
          <a:xfrm>
            <a:off x="5598114" y="1635114"/>
            <a:ext cx="198022" cy="162018"/>
          </a:xfrm>
          <a:prstGeom prst="rect">
            <a:avLst/>
          </a:prstGeom>
          <a:solidFill>
            <a:srgbClr val="92D050"/>
          </a:solidFill>
          <a:ln w="76200"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endParaRPr lang="en-GB" sz="2400">
              <a:solidFill>
                <a:srgbClr val="00B0F0"/>
              </a:solidFill>
              <a:ea typeface="+mn-ea"/>
            </a:endParaRPr>
          </a:p>
        </p:txBody>
      </p:sp>
      <p:sp>
        <p:nvSpPr>
          <p:cNvPr id="24" name="TextBox 23"/>
          <p:cNvSpPr txBox="1"/>
          <p:nvPr/>
        </p:nvSpPr>
        <p:spPr>
          <a:xfrm rot="19103864">
            <a:off x="5114687" y="1864517"/>
            <a:ext cx="869149" cy="415498"/>
          </a:xfrm>
          <a:prstGeom prst="rect">
            <a:avLst/>
          </a:prstGeom>
          <a:noFill/>
        </p:spPr>
        <p:txBody>
          <a:bodyPr wrap="none" rtlCol="0">
            <a:spAutoFit/>
          </a:bodyPr>
          <a:lstStyle/>
          <a:p>
            <a:pPr defTabSz="914400" fontAlgn="auto">
              <a:spcBef>
                <a:spcPts val="0"/>
              </a:spcBef>
              <a:spcAft>
                <a:spcPts val="0"/>
              </a:spcAft>
            </a:pPr>
            <a:r>
              <a:rPr lang="en-GB" sz="1050" dirty="0" err="1">
                <a:solidFill>
                  <a:srgbClr val="000000"/>
                </a:solidFill>
                <a:latin typeface="Calibri" panose="020F0502020204030204" pitchFamily="34" charset="0"/>
                <a:ea typeface="+mn-ea"/>
                <a:cs typeface="Calibri" panose="020F0502020204030204" pitchFamily="34" charset="0"/>
              </a:rPr>
              <a:t>CoMC</a:t>
            </a:r>
            <a:r>
              <a:rPr lang="en-GB" sz="1050" dirty="0">
                <a:solidFill>
                  <a:srgbClr val="000000"/>
                </a:solidFill>
                <a:latin typeface="Calibri" panose="020F0502020204030204" pitchFamily="34" charset="0"/>
                <a:ea typeface="+mn-ea"/>
                <a:cs typeface="Calibri" panose="020F0502020204030204" pitchFamily="34" charset="0"/>
              </a:rPr>
              <a:t> DPM</a:t>
            </a:r>
          </a:p>
          <a:p>
            <a:pPr defTabSz="914400" fontAlgn="auto">
              <a:spcBef>
                <a:spcPts val="0"/>
              </a:spcBef>
              <a:spcAft>
                <a:spcPts val="0"/>
              </a:spcAft>
            </a:pPr>
            <a:r>
              <a:rPr lang="en-GB" sz="1050" dirty="0">
                <a:solidFill>
                  <a:srgbClr val="000000"/>
                </a:solidFill>
                <a:latin typeface="Calibri" panose="020F0502020204030204" pitchFamily="34" charset="0"/>
                <a:ea typeface="+mn-ea"/>
                <a:cs typeface="Calibri" panose="020F0502020204030204" pitchFamily="34" charset="0"/>
              </a:rPr>
              <a:t>Amendment</a:t>
            </a:r>
          </a:p>
        </p:txBody>
      </p:sp>
    </p:spTree>
    <p:extLst>
      <p:ext uri="{BB962C8B-B14F-4D97-AF65-F5344CB8AC3E}">
        <p14:creationId xmlns:p14="http://schemas.microsoft.com/office/powerpoint/2010/main" val="16571534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714"/>
            <a:ext cx="9180512" cy="5141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5544413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11b</a:t>
            </a:r>
            <a:r>
              <a:rPr lang="en-GB" dirty="0"/>
              <a:t>. XRN4634 - Data Catalogue </a:t>
            </a:r>
            <a:br>
              <a:rPr lang="en-GB" dirty="0"/>
            </a:br>
            <a:endParaRPr lang="en-GB" dirty="0"/>
          </a:p>
        </p:txBody>
      </p:sp>
      <p:sp>
        <p:nvSpPr>
          <p:cNvPr id="3" name="Content Placeholder 2"/>
          <p:cNvSpPr>
            <a:spLocks noGrp="1"/>
          </p:cNvSpPr>
          <p:nvPr>
            <p:ph idx="1"/>
          </p:nvPr>
        </p:nvSpPr>
        <p:spPr/>
        <p:txBody>
          <a:bodyPr>
            <a:normAutofit/>
          </a:bodyPr>
          <a:lstStyle/>
          <a:p>
            <a:r>
              <a:rPr lang="en-GB" sz="1800" dirty="0" smtClean="0"/>
              <a:t>Verbal update </a:t>
            </a:r>
            <a:r>
              <a:rPr lang="en-GB" sz="1800" dirty="0"/>
              <a:t>to be provided by</a:t>
            </a:r>
            <a:r>
              <a:rPr lang="en-GB" sz="1800" dirty="0" smtClean="0"/>
              <a:t> David Addison </a:t>
            </a:r>
            <a:endParaRPr lang="en-GB" sz="1800" dirty="0"/>
          </a:p>
        </p:txBody>
      </p:sp>
    </p:spTree>
    <p:extLst>
      <p:ext uri="{BB962C8B-B14F-4D97-AF65-F5344CB8AC3E}">
        <p14:creationId xmlns:p14="http://schemas.microsoft.com/office/powerpoint/2010/main" val="252763862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XRN4790 – Introduction of winter read/consumption reports and associated obligations (MOD0652)</a:t>
            </a:r>
            <a:endParaRPr lang="en-GB" dirty="0"/>
          </a:p>
        </p:txBody>
      </p:sp>
      <p:sp>
        <p:nvSpPr>
          <p:cNvPr id="3" name="Subtitle 2"/>
          <p:cNvSpPr>
            <a:spLocks noGrp="1"/>
          </p:cNvSpPr>
          <p:nvPr>
            <p:ph type="subTitle" idx="1"/>
          </p:nvPr>
        </p:nvSpPr>
        <p:spPr/>
        <p:txBody>
          <a:bodyPr/>
          <a:lstStyle/>
          <a:p>
            <a:r>
              <a:rPr lang="en-GB" dirty="0" smtClean="0"/>
              <a:t>Approval of requirements</a:t>
            </a:r>
            <a:endParaRPr lang="en-GB" dirty="0"/>
          </a:p>
        </p:txBody>
      </p:sp>
    </p:spTree>
    <p:extLst>
      <p:ext uri="{BB962C8B-B14F-4D97-AF65-F5344CB8AC3E}">
        <p14:creationId xmlns:p14="http://schemas.microsoft.com/office/powerpoint/2010/main" val="227102288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Info</a:t>
            </a:r>
            <a:endParaRPr lang="en-GB" dirty="0"/>
          </a:p>
        </p:txBody>
      </p:sp>
      <p:sp>
        <p:nvSpPr>
          <p:cNvPr id="3" name="Content Placeholder 2"/>
          <p:cNvSpPr>
            <a:spLocks noGrp="1"/>
          </p:cNvSpPr>
          <p:nvPr>
            <p:ph idx="1"/>
          </p:nvPr>
        </p:nvSpPr>
        <p:spPr/>
        <p:txBody>
          <a:bodyPr/>
          <a:lstStyle/>
          <a:p>
            <a:r>
              <a:rPr lang="en-GB" dirty="0" smtClean="0"/>
              <a:t>MOD sets the obligation to provide the reads and submit amended Winter Consumption where one has failed to calculate</a:t>
            </a:r>
          </a:p>
          <a:p>
            <a:r>
              <a:rPr lang="en-GB" dirty="0" smtClean="0"/>
              <a:t>Expected to be zero value change as UIG resource building reports</a:t>
            </a:r>
          </a:p>
          <a:p>
            <a:r>
              <a:rPr lang="en-GB" dirty="0" smtClean="0"/>
              <a:t>Expected to deliver via business intelligence service but can also email</a:t>
            </a:r>
            <a:endParaRPr lang="en-GB" dirty="0"/>
          </a:p>
        </p:txBody>
      </p:sp>
    </p:spTree>
    <p:extLst>
      <p:ext uri="{BB962C8B-B14F-4D97-AF65-F5344CB8AC3E}">
        <p14:creationId xmlns:p14="http://schemas.microsoft.com/office/powerpoint/2010/main" val="14466235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Requirements </a:t>
            </a:r>
            <a:endParaRPr lang="en-GB" dirty="0"/>
          </a:p>
        </p:txBody>
      </p:sp>
      <p:sp>
        <p:nvSpPr>
          <p:cNvPr id="4" name="Content Placeholder 3"/>
          <p:cNvSpPr>
            <a:spLocks noGrp="1"/>
          </p:cNvSpPr>
          <p:nvPr>
            <p:ph idx="1"/>
          </p:nvPr>
        </p:nvSpPr>
        <p:spPr/>
        <p:txBody>
          <a:bodyPr/>
          <a:lstStyle/>
          <a:p>
            <a:r>
              <a:rPr lang="en-GB" dirty="0" smtClean="0"/>
              <a:t>Consider for what date should report be run (assign to responsible Registered User)</a:t>
            </a:r>
          </a:p>
          <a:p>
            <a:endParaRPr lang="en-GB" dirty="0"/>
          </a:p>
        </p:txBody>
      </p:sp>
      <p:graphicFrame>
        <p:nvGraphicFramePr>
          <p:cNvPr id="3" name="Object 2"/>
          <p:cNvGraphicFramePr>
            <a:graphicFrameLocks noChangeAspect="1"/>
          </p:cNvGraphicFramePr>
          <p:nvPr>
            <p:extLst>
              <p:ext uri="{D42A27DB-BD31-4B8C-83A1-F6EECF244321}">
                <p14:modId xmlns:p14="http://schemas.microsoft.com/office/powerpoint/2010/main" val="1648507834"/>
              </p:ext>
            </p:extLst>
          </p:nvPr>
        </p:nvGraphicFramePr>
        <p:xfrm>
          <a:off x="971600" y="2715766"/>
          <a:ext cx="914400" cy="771525"/>
        </p:xfrm>
        <a:graphic>
          <a:graphicData uri="http://schemas.openxmlformats.org/presentationml/2006/ole">
            <mc:AlternateContent xmlns:mc="http://schemas.openxmlformats.org/markup-compatibility/2006">
              <mc:Choice xmlns:v="urn:schemas-microsoft-com:vml" Requires="v">
                <p:oleObj spid="_x0000_s1039" name="Worksheet" showAsIcon="1" r:id="rId4" imgW="914400" imgH="771480" progId="Excel.Sheet.12">
                  <p:embed/>
                </p:oleObj>
              </mc:Choice>
              <mc:Fallback>
                <p:oleObj name="Worksheet" showAsIcon="1" r:id="rId4" imgW="914400" imgH="771480" progId="Excel.Sheet.12">
                  <p:embed/>
                  <p:pic>
                    <p:nvPicPr>
                      <p:cNvPr id="0" name=""/>
                      <p:cNvPicPr/>
                      <p:nvPr/>
                    </p:nvPicPr>
                    <p:blipFill>
                      <a:blip r:embed="rId5"/>
                      <a:stretch>
                        <a:fillRect/>
                      </a:stretch>
                    </p:blipFill>
                    <p:spPr>
                      <a:xfrm>
                        <a:off x="971600" y="2715766"/>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353736587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12. Action Updates</a:t>
            </a:r>
            <a:endParaRPr lang="en-GB" dirty="0"/>
          </a:p>
        </p:txBody>
      </p:sp>
      <p:sp>
        <p:nvSpPr>
          <p:cNvPr id="4" name="TextBox 3"/>
          <p:cNvSpPr txBox="1"/>
          <p:nvPr/>
        </p:nvSpPr>
        <p:spPr>
          <a:xfrm>
            <a:off x="467544" y="987585"/>
            <a:ext cx="7992888" cy="369332"/>
          </a:xfrm>
          <a:prstGeom prst="rect">
            <a:avLst/>
          </a:prstGeom>
          <a:noFill/>
        </p:spPr>
        <p:txBody>
          <a:bodyPr wrap="square" rtlCol="0">
            <a:spAutoFit/>
          </a:bodyPr>
          <a:lstStyle/>
          <a:p>
            <a:r>
              <a:rPr lang="en-GB" dirty="0" smtClean="0"/>
              <a:t>The latest Action Log spreadsheet will be saved on xoserve.com</a:t>
            </a:r>
            <a:endParaRPr lang="en-GB" dirty="0"/>
          </a:p>
        </p:txBody>
      </p:sp>
    </p:spTree>
    <p:extLst>
      <p:ext uri="{BB962C8B-B14F-4D97-AF65-F5344CB8AC3E}">
        <p14:creationId xmlns:p14="http://schemas.microsoft.com/office/powerpoint/2010/main" val="214065386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13. AOB</a:t>
            </a:r>
            <a:endParaRPr lang="en-GB" dirty="0"/>
          </a:p>
        </p:txBody>
      </p:sp>
    </p:spTree>
    <p:extLst>
      <p:ext uri="{BB962C8B-B14F-4D97-AF65-F5344CB8AC3E}">
        <p14:creationId xmlns:p14="http://schemas.microsoft.com/office/powerpoint/2010/main" val="479343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9" name="Straight Connector 58"/>
          <p:cNvCxnSpPr/>
          <p:nvPr/>
        </p:nvCxnSpPr>
        <p:spPr>
          <a:xfrm>
            <a:off x="1484021" y="1330332"/>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1835696" y="1330332"/>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2195736" y="1339347"/>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2552265" y="1330332"/>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2843808" y="1339347"/>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3214193" y="1325457"/>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3563888" y="1325457"/>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3923928" y="1330332"/>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4283968" y="1325457"/>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4572000" y="1330332"/>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4932040" y="1325457"/>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5300444" y="1330332"/>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5652120" y="1339347"/>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6012160" y="1339347"/>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6372200" y="1339347"/>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6660232" y="1339347"/>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7020272" y="1347614"/>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7380312" y="1339347"/>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7740352" y="1347614"/>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8100392" y="1347614"/>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8460432" y="1347614"/>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8820472" y="1347614"/>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1137373" y="1258324"/>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799767" y="1339347"/>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467544" y="1330332"/>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xmlns="" id="{38EA3F08-64D0-41F2-864D-9FD93219A379}"/>
              </a:ext>
            </a:extLst>
          </p:cNvPr>
          <p:cNvSpPr>
            <a:spLocks noGrp="1"/>
          </p:cNvSpPr>
          <p:nvPr>
            <p:ph type="title"/>
          </p:nvPr>
        </p:nvSpPr>
        <p:spPr/>
        <p:txBody>
          <a:bodyPr/>
          <a:lstStyle/>
          <a:p>
            <a:r>
              <a:rPr lang="en-GB" dirty="0" smtClean="0"/>
              <a:t>R&amp;N Timeline</a:t>
            </a:r>
            <a:endParaRPr lang="en-GB" dirty="0"/>
          </a:p>
        </p:txBody>
      </p:sp>
      <p:graphicFrame>
        <p:nvGraphicFramePr>
          <p:cNvPr id="17" name="Table 16"/>
          <p:cNvGraphicFramePr>
            <a:graphicFrameLocks noGrp="1"/>
          </p:cNvGraphicFramePr>
          <p:nvPr>
            <p:extLst>
              <p:ext uri="{D42A27DB-BD31-4B8C-83A1-F6EECF244321}">
                <p14:modId xmlns:p14="http://schemas.microsoft.com/office/powerpoint/2010/main" val="289372555"/>
              </p:ext>
            </p:extLst>
          </p:nvPr>
        </p:nvGraphicFramePr>
        <p:xfrm>
          <a:off x="107512" y="945780"/>
          <a:ext cx="9000992" cy="370840"/>
        </p:xfrm>
        <a:graphic>
          <a:graphicData uri="http://schemas.openxmlformats.org/drawingml/2006/table">
            <a:tbl>
              <a:tblPr firstRow="1" bandRow="1">
                <a:tableStyleId>{5C22544A-7EE6-4342-B048-85BDC9FD1C3A}</a:tableStyleId>
              </a:tblPr>
              <a:tblGrid>
                <a:gridCol w="346192"/>
                <a:gridCol w="346192"/>
                <a:gridCol w="346192"/>
                <a:gridCol w="346192"/>
                <a:gridCol w="346192"/>
                <a:gridCol w="346192"/>
                <a:gridCol w="346192"/>
                <a:gridCol w="346192"/>
                <a:gridCol w="346192"/>
                <a:gridCol w="346192"/>
                <a:gridCol w="346192"/>
                <a:gridCol w="346192"/>
                <a:gridCol w="346192"/>
                <a:gridCol w="346192"/>
                <a:gridCol w="346192"/>
                <a:gridCol w="346192"/>
                <a:gridCol w="346192"/>
                <a:gridCol w="346192"/>
                <a:gridCol w="346192"/>
                <a:gridCol w="346192"/>
                <a:gridCol w="346192"/>
                <a:gridCol w="346192"/>
                <a:gridCol w="346192"/>
                <a:gridCol w="346192"/>
                <a:gridCol w="346192"/>
                <a:gridCol w="346192"/>
              </a:tblGrid>
              <a:tr h="370840">
                <a:tc>
                  <a:txBody>
                    <a:bodyPr/>
                    <a:lstStyle/>
                    <a:p>
                      <a:pPr algn="ctr"/>
                      <a:r>
                        <a:rPr lang="en-GB" sz="600" dirty="0" smtClean="0"/>
                        <a:t>Oct</a:t>
                      </a:r>
                      <a:endParaRPr lang="en-GB" sz="600" dirty="0"/>
                    </a:p>
                  </a:txBody>
                  <a:tcPr anchor="ctr">
                    <a:solidFill>
                      <a:schemeClr val="bg1">
                        <a:lumMod val="65000"/>
                      </a:schemeClr>
                    </a:solidFill>
                  </a:tcPr>
                </a:tc>
                <a:tc>
                  <a:txBody>
                    <a:bodyPr/>
                    <a:lstStyle/>
                    <a:p>
                      <a:pPr algn="ctr"/>
                      <a:r>
                        <a:rPr lang="en-GB" sz="600" dirty="0" smtClean="0"/>
                        <a:t>Nov</a:t>
                      </a:r>
                      <a:endParaRPr lang="en-GB" sz="600" dirty="0"/>
                    </a:p>
                  </a:txBody>
                  <a:tcPr anchor="ctr">
                    <a:solidFill>
                      <a:schemeClr val="bg1">
                        <a:lumMod val="65000"/>
                      </a:schemeClr>
                    </a:solidFill>
                  </a:tcPr>
                </a:tc>
                <a:tc>
                  <a:txBody>
                    <a:bodyPr/>
                    <a:lstStyle/>
                    <a:p>
                      <a:pPr algn="ctr"/>
                      <a:r>
                        <a:rPr lang="en-GB" sz="600" dirty="0" smtClean="0"/>
                        <a:t>Dec</a:t>
                      </a:r>
                      <a:endParaRPr lang="en-GB" sz="600" dirty="0"/>
                    </a:p>
                  </a:txBody>
                  <a:tcPr anchor="ctr">
                    <a:solidFill>
                      <a:schemeClr val="bg1">
                        <a:lumMod val="65000"/>
                      </a:schemeClr>
                    </a:solidFill>
                  </a:tcPr>
                </a:tc>
                <a:tc>
                  <a:txBody>
                    <a:bodyPr/>
                    <a:lstStyle/>
                    <a:p>
                      <a:pPr algn="ctr"/>
                      <a:r>
                        <a:rPr lang="en-GB" sz="600" dirty="0" smtClean="0"/>
                        <a:t>Jan</a:t>
                      </a:r>
                      <a:endParaRPr lang="en-GB" sz="600" dirty="0"/>
                    </a:p>
                  </a:txBody>
                  <a:tcPr anchor="ctr">
                    <a:solidFill>
                      <a:schemeClr val="bg1">
                        <a:lumMod val="65000"/>
                      </a:schemeClr>
                    </a:solidFill>
                  </a:tcPr>
                </a:tc>
                <a:tc>
                  <a:txBody>
                    <a:bodyPr/>
                    <a:lstStyle/>
                    <a:p>
                      <a:pPr algn="ctr"/>
                      <a:r>
                        <a:rPr lang="en-GB" sz="600" dirty="0" smtClean="0"/>
                        <a:t>Feb</a:t>
                      </a:r>
                      <a:endParaRPr lang="en-GB" sz="600" dirty="0"/>
                    </a:p>
                  </a:txBody>
                  <a:tcPr anchor="ctr">
                    <a:solidFill>
                      <a:schemeClr val="bg1">
                        <a:lumMod val="65000"/>
                      </a:schemeClr>
                    </a:solidFill>
                  </a:tcPr>
                </a:tc>
                <a:tc>
                  <a:txBody>
                    <a:bodyPr/>
                    <a:lstStyle/>
                    <a:p>
                      <a:pPr algn="ctr"/>
                      <a:r>
                        <a:rPr lang="en-GB" sz="600" dirty="0" smtClean="0"/>
                        <a:t>Mar</a:t>
                      </a:r>
                      <a:endParaRPr lang="en-GB" sz="600" dirty="0"/>
                    </a:p>
                  </a:txBody>
                  <a:tcPr anchor="ctr">
                    <a:solidFill>
                      <a:schemeClr val="bg1">
                        <a:lumMod val="65000"/>
                      </a:schemeClr>
                    </a:solidFill>
                  </a:tcPr>
                </a:tc>
                <a:tc>
                  <a:txBody>
                    <a:bodyPr/>
                    <a:lstStyle/>
                    <a:p>
                      <a:pPr algn="ctr"/>
                      <a:r>
                        <a:rPr lang="en-GB" sz="600" dirty="0" smtClean="0"/>
                        <a:t>Apr</a:t>
                      </a:r>
                      <a:endParaRPr lang="en-GB" sz="600" dirty="0"/>
                    </a:p>
                  </a:txBody>
                  <a:tcPr anchor="ctr">
                    <a:solidFill>
                      <a:schemeClr val="bg1">
                        <a:lumMod val="65000"/>
                      </a:schemeClr>
                    </a:solidFill>
                  </a:tcPr>
                </a:tc>
                <a:tc>
                  <a:txBody>
                    <a:bodyPr/>
                    <a:lstStyle/>
                    <a:p>
                      <a:pPr algn="ctr"/>
                      <a:r>
                        <a:rPr lang="en-GB" sz="600" dirty="0" smtClean="0"/>
                        <a:t>May</a:t>
                      </a:r>
                      <a:endParaRPr lang="en-GB" sz="600" dirty="0"/>
                    </a:p>
                  </a:txBody>
                  <a:tcPr anchor="ctr">
                    <a:solidFill>
                      <a:schemeClr val="bg1">
                        <a:lumMod val="65000"/>
                      </a:schemeClr>
                    </a:solidFill>
                  </a:tcPr>
                </a:tc>
                <a:tc>
                  <a:txBody>
                    <a:bodyPr/>
                    <a:lstStyle/>
                    <a:p>
                      <a:pPr algn="ctr"/>
                      <a:r>
                        <a:rPr lang="en-GB" sz="600" dirty="0" smtClean="0"/>
                        <a:t>Jun</a:t>
                      </a:r>
                      <a:endParaRPr lang="en-GB" sz="600" dirty="0"/>
                    </a:p>
                  </a:txBody>
                  <a:tcPr anchor="ctr">
                    <a:solidFill>
                      <a:schemeClr val="bg1">
                        <a:lumMod val="65000"/>
                      </a:schemeClr>
                    </a:solidFill>
                  </a:tcPr>
                </a:tc>
                <a:tc>
                  <a:txBody>
                    <a:bodyPr/>
                    <a:lstStyle/>
                    <a:p>
                      <a:pPr algn="ctr"/>
                      <a:r>
                        <a:rPr lang="en-GB" sz="600" dirty="0" smtClean="0"/>
                        <a:t>Jul</a:t>
                      </a:r>
                    </a:p>
                  </a:txBody>
                  <a:tcPr anchor="ctr">
                    <a:solidFill>
                      <a:schemeClr val="bg1">
                        <a:lumMod val="65000"/>
                      </a:schemeClr>
                    </a:solidFill>
                  </a:tcPr>
                </a:tc>
                <a:tc>
                  <a:txBody>
                    <a:bodyPr/>
                    <a:lstStyle/>
                    <a:p>
                      <a:pPr algn="ctr"/>
                      <a:r>
                        <a:rPr lang="en-GB" sz="600" dirty="0" smtClean="0"/>
                        <a:t>Aug</a:t>
                      </a:r>
                    </a:p>
                  </a:txBody>
                  <a:tcPr anchor="ctr">
                    <a:solidFill>
                      <a:schemeClr val="bg1">
                        <a:lumMod val="65000"/>
                      </a:schemeClr>
                    </a:solidFill>
                  </a:tcPr>
                </a:tc>
                <a:tc>
                  <a:txBody>
                    <a:bodyPr/>
                    <a:lstStyle/>
                    <a:p>
                      <a:pPr algn="ctr"/>
                      <a:r>
                        <a:rPr lang="en-GB" sz="600" dirty="0" smtClean="0"/>
                        <a:t>Sep</a:t>
                      </a:r>
                    </a:p>
                  </a:txBody>
                  <a:tcPr anchor="ctr">
                    <a:solidFill>
                      <a:schemeClr val="bg1">
                        <a:lumMod val="65000"/>
                      </a:schemeClr>
                    </a:solidFill>
                  </a:tcPr>
                </a:tc>
                <a:tc>
                  <a:txBody>
                    <a:bodyPr/>
                    <a:lstStyle/>
                    <a:p>
                      <a:pPr algn="ctr"/>
                      <a:r>
                        <a:rPr lang="en-GB" sz="600" dirty="0" smtClean="0"/>
                        <a:t>Oct</a:t>
                      </a:r>
                    </a:p>
                  </a:txBody>
                  <a:tcPr anchor="ctr">
                    <a:solidFill>
                      <a:schemeClr val="bg1">
                        <a:lumMod val="65000"/>
                      </a:schemeClr>
                    </a:solidFill>
                  </a:tcPr>
                </a:tc>
                <a:tc>
                  <a:txBody>
                    <a:bodyPr/>
                    <a:lstStyle/>
                    <a:p>
                      <a:pPr algn="ctr"/>
                      <a:r>
                        <a:rPr lang="en-GB" sz="600" dirty="0" smtClean="0"/>
                        <a:t>Nov</a:t>
                      </a:r>
                    </a:p>
                  </a:txBody>
                  <a:tcPr anchor="ctr">
                    <a:solidFill>
                      <a:schemeClr val="bg1">
                        <a:lumMod val="65000"/>
                      </a:schemeClr>
                    </a:solidFill>
                  </a:tcPr>
                </a:tc>
                <a:tc>
                  <a:txBody>
                    <a:bodyPr/>
                    <a:lstStyle/>
                    <a:p>
                      <a:pPr algn="ctr"/>
                      <a:r>
                        <a:rPr lang="en-GB" sz="600" dirty="0" smtClean="0"/>
                        <a:t>Dec</a:t>
                      </a:r>
                    </a:p>
                  </a:txBody>
                  <a:tcPr anchor="ctr">
                    <a:solidFill>
                      <a:schemeClr val="bg1">
                        <a:lumMod val="65000"/>
                      </a:schemeClr>
                    </a:solidFill>
                  </a:tcPr>
                </a:tc>
                <a:tc>
                  <a:txBody>
                    <a:bodyPr/>
                    <a:lstStyle/>
                    <a:p>
                      <a:pPr algn="ctr"/>
                      <a:r>
                        <a:rPr lang="en-GB" sz="600" dirty="0" smtClean="0"/>
                        <a:t>Jan</a:t>
                      </a:r>
                    </a:p>
                  </a:txBody>
                  <a:tcPr anchor="ctr">
                    <a:solidFill>
                      <a:schemeClr val="bg1">
                        <a:lumMod val="65000"/>
                      </a:schemeClr>
                    </a:solidFill>
                  </a:tcPr>
                </a:tc>
                <a:tc>
                  <a:txBody>
                    <a:bodyPr/>
                    <a:lstStyle/>
                    <a:p>
                      <a:pPr algn="ctr"/>
                      <a:r>
                        <a:rPr lang="en-GB" sz="600" dirty="0" smtClean="0"/>
                        <a:t>Feb</a:t>
                      </a:r>
                    </a:p>
                  </a:txBody>
                  <a:tcPr anchor="ctr">
                    <a:solidFill>
                      <a:schemeClr val="bg1">
                        <a:lumMod val="65000"/>
                      </a:schemeClr>
                    </a:solidFill>
                  </a:tcPr>
                </a:tc>
                <a:tc>
                  <a:txBody>
                    <a:bodyPr/>
                    <a:lstStyle/>
                    <a:p>
                      <a:pPr algn="ctr"/>
                      <a:r>
                        <a:rPr lang="en-GB" sz="600" dirty="0" smtClean="0"/>
                        <a:t>Mar</a:t>
                      </a:r>
                    </a:p>
                  </a:txBody>
                  <a:tcPr anchor="ctr">
                    <a:solidFill>
                      <a:schemeClr val="bg1">
                        <a:lumMod val="65000"/>
                      </a:schemeClr>
                    </a:solidFill>
                  </a:tcPr>
                </a:tc>
                <a:tc>
                  <a:txBody>
                    <a:bodyPr/>
                    <a:lstStyle/>
                    <a:p>
                      <a:pPr algn="ctr"/>
                      <a:r>
                        <a:rPr lang="en-GB" sz="600" dirty="0" smtClean="0"/>
                        <a:t>Apr</a:t>
                      </a:r>
                    </a:p>
                  </a:txBody>
                  <a:tcPr anchor="ctr">
                    <a:solidFill>
                      <a:schemeClr val="bg1">
                        <a:lumMod val="65000"/>
                      </a:schemeClr>
                    </a:solidFill>
                  </a:tcPr>
                </a:tc>
                <a:tc>
                  <a:txBody>
                    <a:bodyPr/>
                    <a:lstStyle/>
                    <a:p>
                      <a:pPr algn="ctr"/>
                      <a:r>
                        <a:rPr lang="en-GB" sz="600" dirty="0" smtClean="0"/>
                        <a:t>May</a:t>
                      </a:r>
                    </a:p>
                  </a:txBody>
                  <a:tcPr anchor="ctr">
                    <a:solidFill>
                      <a:schemeClr val="bg1">
                        <a:lumMod val="65000"/>
                      </a:schemeClr>
                    </a:solidFill>
                  </a:tcPr>
                </a:tc>
                <a:tc>
                  <a:txBody>
                    <a:bodyPr/>
                    <a:lstStyle/>
                    <a:p>
                      <a:pPr algn="ctr"/>
                      <a:r>
                        <a:rPr lang="en-GB" sz="600" dirty="0" smtClean="0"/>
                        <a:t>Jun</a:t>
                      </a:r>
                    </a:p>
                  </a:txBody>
                  <a:tcPr anchor="ctr">
                    <a:solidFill>
                      <a:schemeClr val="bg1">
                        <a:lumMod val="65000"/>
                      </a:schemeClr>
                    </a:solidFill>
                  </a:tcPr>
                </a:tc>
                <a:tc>
                  <a:txBody>
                    <a:bodyPr/>
                    <a:lstStyle/>
                    <a:p>
                      <a:pPr algn="ctr"/>
                      <a:r>
                        <a:rPr lang="en-GB" sz="600" dirty="0" smtClean="0"/>
                        <a:t>Jul</a:t>
                      </a:r>
                    </a:p>
                  </a:txBody>
                  <a:tcPr anchor="ctr">
                    <a:solidFill>
                      <a:schemeClr val="bg1">
                        <a:lumMod val="65000"/>
                      </a:schemeClr>
                    </a:solidFill>
                  </a:tcPr>
                </a:tc>
                <a:tc>
                  <a:txBody>
                    <a:bodyPr/>
                    <a:lstStyle/>
                    <a:p>
                      <a:pPr algn="ctr"/>
                      <a:r>
                        <a:rPr lang="en-GB" sz="600" dirty="0" smtClean="0"/>
                        <a:t>Aug</a:t>
                      </a:r>
                    </a:p>
                  </a:txBody>
                  <a:tcPr anchor="ctr">
                    <a:solidFill>
                      <a:schemeClr val="bg1">
                        <a:lumMod val="65000"/>
                      </a:schemeClr>
                    </a:solidFill>
                  </a:tcPr>
                </a:tc>
                <a:tc>
                  <a:txBody>
                    <a:bodyPr/>
                    <a:lstStyle/>
                    <a:p>
                      <a:pPr algn="ctr"/>
                      <a:r>
                        <a:rPr lang="en-GB" sz="600" dirty="0" smtClean="0"/>
                        <a:t>Sep</a:t>
                      </a:r>
                    </a:p>
                  </a:txBody>
                  <a:tcPr anchor="ctr">
                    <a:solidFill>
                      <a:schemeClr val="bg1">
                        <a:lumMod val="65000"/>
                      </a:schemeClr>
                    </a:solidFill>
                  </a:tcPr>
                </a:tc>
                <a:tc>
                  <a:txBody>
                    <a:bodyPr/>
                    <a:lstStyle/>
                    <a:p>
                      <a:pPr algn="ctr"/>
                      <a:r>
                        <a:rPr lang="en-GB" sz="600" dirty="0" smtClean="0"/>
                        <a:t>Oct</a:t>
                      </a:r>
                    </a:p>
                  </a:txBody>
                  <a:tcPr anchor="ctr">
                    <a:solidFill>
                      <a:schemeClr val="bg1">
                        <a:lumMod val="65000"/>
                      </a:schemeClr>
                    </a:solidFill>
                  </a:tcPr>
                </a:tc>
                <a:tc>
                  <a:txBody>
                    <a:bodyPr/>
                    <a:lstStyle/>
                    <a:p>
                      <a:pPr algn="ctr"/>
                      <a:r>
                        <a:rPr lang="en-GB" sz="600" dirty="0" smtClean="0"/>
                        <a:t>Nov</a:t>
                      </a:r>
                    </a:p>
                  </a:txBody>
                  <a:tcPr anchor="ctr">
                    <a:solidFill>
                      <a:schemeClr val="bg1">
                        <a:lumMod val="65000"/>
                      </a:schemeClr>
                    </a:solidFill>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41902917"/>
              </p:ext>
            </p:extLst>
          </p:nvPr>
        </p:nvGraphicFramePr>
        <p:xfrm>
          <a:off x="107504" y="682260"/>
          <a:ext cx="9000987" cy="274320"/>
        </p:xfrm>
        <a:graphic>
          <a:graphicData uri="http://schemas.openxmlformats.org/drawingml/2006/table">
            <a:tbl>
              <a:tblPr firstRow="1" bandRow="1">
                <a:tableStyleId>{5C22544A-7EE6-4342-B048-85BDC9FD1C3A}</a:tableStyleId>
              </a:tblPr>
              <a:tblGrid>
                <a:gridCol w="1016240"/>
                <a:gridCol w="4210140"/>
                <a:gridCol w="3774607"/>
              </a:tblGrid>
              <a:tr h="221744">
                <a:tc>
                  <a:txBody>
                    <a:bodyPr/>
                    <a:lstStyle/>
                    <a:p>
                      <a:pPr algn="ctr"/>
                      <a:r>
                        <a:rPr lang="en-GB" sz="1200" dirty="0" smtClean="0"/>
                        <a:t>2018</a:t>
                      </a:r>
                      <a:endParaRPr lang="en-GB" sz="1200" dirty="0"/>
                    </a:p>
                  </a:txBody>
                  <a:tcPr anchor="ctr">
                    <a:solidFill>
                      <a:schemeClr val="bg1">
                        <a:lumMod val="85000"/>
                      </a:schemeClr>
                    </a:solidFill>
                  </a:tcPr>
                </a:tc>
                <a:tc>
                  <a:txBody>
                    <a:bodyPr/>
                    <a:lstStyle/>
                    <a:p>
                      <a:pPr algn="ctr"/>
                      <a:r>
                        <a:rPr lang="en-GB" sz="1200" dirty="0" smtClean="0"/>
                        <a:t>2019</a:t>
                      </a:r>
                      <a:endParaRPr lang="en-GB" sz="1200" dirty="0"/>
                    </a:p>
                  </a:txBody>
                  <a:tcPr anchor="ctr">
                    <a:solidFill>
                      <a:schemeClr val="bg1">
                        <a:lumMod val="85000"/>
                      </a:schemeClr>
                    </a:solidFill>
                  </a:tcPr>
                </a:tc>
                <a:tc>
                  <a:txBody>
                    <a:bodyPr/>
                    <a:lstStyle/>
                    <a:p>
                      <a:pPr algn="ctr"/>
                      <a:r>
                        <a:rPr lang="en-GB" sz="1200" dirty="0" smtClean="0"/>
                        <a:t>2020</a:t>
                      </a:r>
                      <a:endParaRPr lang="en-GB" sz="1200" dirty="0"/>
                    </a:p>
                  </a:txBody>
                  <a:tcPr anchor="ctr">
                    <a:solidFill>
                      <a:schemeClr val="bg1">
                        <a:lumMod val="85000"/>
                      </a:schemeClr>
                    </a:solidFill>
                  </a:tcPr>
                </a:tc>
              </a:tr>
            </a:tbl>
          </a:graphicData>
        </a:graphic>
      </p:graphicFrame>
      <p:sp>
        <p:nvSpPr>
          <p:cNvPr id="35" name="Right Arrow 34"/>
          <p:cNvSpPr/>
          <p:nvPr/>
        </p:nvSpPr>
        <p:spPr>
          <a:xfrm>
            <a:off x="107504" y="1330332"/>
            <a:ext cx="720080" cy="216024"/>
          </a:xfrm>
          <a:prstGeom prst="rightArrow">
            <a:avLst/>
          </a:prstGeom>
          <a:solidFill>
            <a:schemeClr val="accent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dirty="0" smtClean="0"/>
              <a:t>Release 2</a:t>
            </a:r>
            <a:endParaRPr lang="en-GB" sz="800" dirty="0"/>
          </a:p>
        </p:txBody>
      </p:sp>
      <p:sp>
        <p:nvSpPr>
          <p:cNvPr id="36" name="Right Arrow 35"/>
          <p:cNvSpPr/>
          <p:nvPr/>
        </p:nvSpPr>
        <p:spPr>
          <a:xfrm>
            <a:off x="107504" y="1546356"/>
            <a:ext cx="1368152" cy="216024"/>
          </a:xfrm>
          <a:prstGeom prst="rightArrow">
            <a:avLst/>
          </a:prstGeom>
          <a:solidFill>
            <a:schemeClr val="accent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dirty="0" smtClean="0"/>
              <a:t>Release 3</a:t>
            </a:r>
            <a:endParaRPr lang="en-GB" sz="800" dirty="0"/>
          </a:p>
        </p:txBody>
      </p:sp>
      <p:sp>
        <p:nvSpPr>
          <p:cNvPr id="37" name="Right Arrow 36"/>
          <p:cNvSpPr/>
          <p:nvPr/>
        </p:nvSpPr>
        <p:spPr>
          <a:xfrm>
            <a:off x="1187624" y="1762380"/>
            <a:ext cx="648072" cy="216024"/>
          </a:xfrm>
          <a:prstGeom prst="rightArrow">
            <a:avLst/>
          </a:prstGeom>
          <a:solidFill>
            <a:schemeClr val="accent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dirty="0" smtClean="0"/>
              <a:t>Feb-19</a:t>
            </a:r>
            <a:endParaRPr lang="en-GB" sz="800" dirty="0"/>
          </a:p>
        </p:txBody>
      </p:sp>
      <p:sp>
        <p:nvSpPr>
          <p:cNvPr id="38" name="Right Arrow 37"/>
          <p:cNvSpPr/>
          <p:nvPr/>
        </p:nvSpPr>
        <p:spPr>
          <a:xfrm>
            <a:off x="107504" y="2016210"/>
            <a:ext cx="3456384" cy="216024"/>
          </a:xfrm>
          <a:prstGeom prst="rightArrow">
            <a:avLst/>
          </a:prstGeom>
          <a:solidFill>
            <a:schemeClr val="accent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dirty="0" smtClean="0"/>
              <a:t>June-19</a:t>
            </a:r>
            <a:endParaRPr lang="en-GB" sz="800" dirty="0"/>
          </a:p>
        </p:txBody>
      </p:sp>
      <p:sp>
        <p:nvSpPr>
          <p:cNvPr id="39" name="Right Arrow 38"/>
          <p:cNvSpPr/>
          <p:nvPr/>
        </p:nvSpPr>
        <p:spPr>
          <a:xfrm>
            <a:off x="107504" y="2247511"/>
            <a:ext cx="4680520" cy="216024"/>
          </a:xfrm>
          <a:prstGeom prst="rightArrow">
            <a:avLst/>
          </a:prstGeom>
          <a:solidFill>
            <a:schemeClr val="accent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dirty="0" smtClean="0"/>
              <a:t>Sept-19 (EUC)</a:t>
            </a:r>
            <a:endParaRPr lang="en-GB" sz="800" dirty="0"/>
          </a:p>
        </p:txBody>
      </p:sp>
      <p:sp>
        <p:nvSpPr>
          <p:cNvPr id="40" name="Right Arrow 39"/>
          <p:cNvSpPr/>
          <p:nvPr/>
        </p:nvSpPr>
        <p:spPr>
          <a:xfrm>
            <a:off x="107504" y="2480138"/>
            <a:ext cx="4896544" cy="216024"/>
          </a:xfrm>
          <a:prstGeom prst="rightArrow">
            <a:avLst/>
          </a:prstGeom>
          <a:solidFill>
            <a:schemeClr val="accent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dirty="0" smtClean="0"/>
              <a:t>Nov-19</a:t>
            </a:r>
            <a:endParaRPr lang="en-GB" sz="800" dirty="0"/>
          </a:p>
        </p:txBody>
      </p:sp>
      <p:sp>
        <p:nvSpPr>
          <p:cNvPr id="41" name="Right Arrow 40"/>
          <p:cNvSpPr/>
          <p:nvPr/>
        </p:nvSpPr>
        <p:spPr>
          <a:xfrm>
            <a:off x="467544" y="2696162"/>
            <a:ext cx="1296144" cy="241903"/>
          </a:xfrm>
          <a:prstGeom prst="rightArrow">
            <a:avLst/>
          </a:prstGeom>
          <a:solidFill>
            <a:schemeClr val="accent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dirty="0" smtClean="0"/>
              <a:t>Minor Release D3</a:t>
            </a:r>
            <a:endParaRPr lang="en-GB" sz="800" dirty="0"/>
          </a:p>
        </p:txBody>
      </p:sp>
      <p:sp>
        <p:nvSpPr>
          <p:cNvPr id="42" name="Right Arrow 41"/>
          <p:cNvSpPr/>
          <p:nvPr/>
        </p:nvSpPr>
        <p:spPr>
          <a:xfrm>
            <a:off x="107584" y="2949367"/>
            <a:ext cx="9036416" cy="216024"/>
          </a:xfrm>
          <a:prstGeom prst="rightArrow">
            <a:avLst/>
          </a:prstGeom>
          <a:solidFill>
            <a:schemeClr val="accent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dirty="0" smtClean="0"/>
              <a:t>CSS CC</a:t>
            </a:r>
            <a:endParaRPr lang="en-GB" sz="800" dirty="0"/>
          </a:p>
        </p:txBody>
      </p:sp>
      <p:sp>
        <p:nvSpPr>
          <p:cNvPr id="43" name="Right Arrow 42"/>
          <p:cNvSpPr/>
          <p:nvPr/>
        </p:nvSpPr>
        <p:spPr>
          <a:xfrm>
            <a:off x="2843808" y="3389021"/>
            <a:ext cx="4536504" cy="216024"/>
          </a:xfrm>
          <a:prstGeom prst="rightArrow">
            <a:avLst/>
          </a:prstGeom>
          <a:solidFill>
            <a:schemeClr val="accent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dirty="0" smtClean="0"/>
              <a:t>RETRO</a:t>
            </a:r>
            <a:endParaRPr lang="en-GB" sz="800" dirty="0"/>
          </a:p>
        </p:txBody>
      </p:sp>
      <p:sp>
        <p:nvSpPr>
          <p:cNvPr id="44" name="Right Arrow 43"/>
          <p:cNvSpPr/>
          <p:nvPr/>
        </p:nvSpPr>
        <p:spPr>
          <a:xfrm>
            <a:off x="1115616" y="3605045"/>
            <a:ext cx="8028384" cy="216024"/>
          </a:xfrm>
          <a:prstGeom prst="rightArrow">
            <a:avLst/>
          </a:prstGeom>
          <a:solidFill>
            <a:schemeClr val="accent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dirty="0" smtClean="0"/>
              <a:t>UIG</a:t>
            </a:r>
            <a:endParaRPr lang="en-GB" sz="800" dirty="0"/>
          </a:p>
        </p:txBody>
      </p:sp>
      <p:sp>
        <p:nvSpPr>
          <p:cNvPr id="45" name="Right Arrow 44"/>
          <p:cNvSpPr/>
          <p:nvPr/>
        </p:nvSpPr>
        <p:spPr>
          <a:xfrm>
            <a:off x="107584" y="3850612"/>
            <a:ext cx="4896544" cy="216024"/>
          </a:xfrm>
          <a:prstGeom prst="rightArrow">
            <a:avLst/>
          </a:prstGeom>
          <a:solidFill>
            <a:schemeClr val="accent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dirty="0" smtClean="0"/>
              <a:t>Mod 621 – GB Charging</a:t>
            </a:r>
            <a:endParaRPr lang="en-GB" sz="800" dirty="0"/>
          </a:p>
        </p:txBody>
      </p:sp>
      <p:sp>
        <p:nvSpPr>
          <p:cNvPr id="46" name="Right Arrow 45"/>
          <p:cNvSpPr/>
          <p:nvPr/>
        </p:nvSpPr>
        <p:spPr>
          <a:xfrm>
            <a:off x="5508104" y="3958624"/>
            <a:ext cx="576064" cy="216024"/>
          </a:xfrm>
          <a:prstGeom prst="rightArrow">
            <a:avLst/>
          </a:prstGeom>
          <a:solidFill>
            <a:schemeClr val="accent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dirty="0" smtClean="0"/>
              <a:t>Feb-20</a:t>
            </a:r>
            <a:endParaRPr lang="en-GB" sz="800" dirty="0"/>
          </a:p>
        </p:txBody>
      </p:sp>
      <p:sp>
        <p:nvSpPr>
          <p:cNvPr id="47" name="Right Arrow 46"/>
          <p:cNvSpPr/>
          <p:nvPr/>
        </p:nvSpPr>
        <p:spPr>
          <a:xfrm>
            <a:off x="2915816" y="4189729"/>
            <a:ext cx="4680520" cy="216024"/>
          </a:xfrm>
          <a:prstGeom prst="rightArrow">
            <a:avLst/>
          </a:prstGeom>
          <a:solidFill>
            <a:schemeClr val="accent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dirty="0" smtClean="0"/>
              <a:t>June-20</a:t>
            </a:r>
            <a:endParaRPr lang="en-GB" sz="800" dirty="0"/>
          </a:p>
        </p:txBody>
      </p:sp>
      <p:sp>
        <p:nvSpPr>
          <p:cNvPr id="48" name="Right Arrow 47"/>
          <p:cNvSpPr/>
          <p:nvPr/>
        </p:nvSpPr>
        <p:spPr>
          <a:xfrm>
            <a:off x="4644008" y="4405753"/>
            <a:ext cx="4499992" cy="216024"/>
          </a:xfrm>
          <a:prstGeom prst="rightArrow">
            <a:avLst/>
          </a:prstGeom>
          <a:solidFill>
            <a:schemeClr val="accent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dirty="0" smtClean="0"/>
              <a:t>Nov-20</a:t>
            </a:r>
            <a:endParaRPr lang="en-GB" sz="800" dirty="0"/>
          </a:p>
        </p:txBody>
      </p:sp>
      <p:sp>
        <p:nvSpPr>
          <p:cNvPr id="81" name="TextBox 80"/>
          <p:cNvSpPr txBox="1"/>
          <p:nvPr/>
        </p:nvSpPr>
        <p:spPr>
          <a:xfrm>
            <a:off x="35496" y="4587974"/>
            <a:ext cx="8640960" cy="461665"/>
          </a:xfrm>
          <a:prstGeom prst="rect">
            <a:avLst/>
          </a:prstGeom>
          <a:noFill/>
        </p:spPr>
        <p:txBody>
          <a:bodyPr wrap="square" rtlCol="0">
            <a:spAutoFit/>
          </a:bodyPr>
          <a:lstStyle/>
          <a:p>
            <a:pPr marL="171450" indent="-171450">
              <a:buFont typeface="Arial" panose="020B0604020202020204" pitchFamily="34" charset="0"/>
              <a:buChar char="•"/>
            </a:pPr>
            <a:r>
              <a:rPr lang="en-GB" sz="800" b="1" dirty="0" smtClean="0"/>
              <a:t>Assumes February Release continue to be documentation only release</a:t>
            </a:r>
          </a:p>
          <a:p>
            <a:pPr marL="171450" indent="-171450">
              <a:buFont typeface="Arial" panose="020B0604020202020204" pitchFamily="34" charset="0"/>
              <a:buChar char="•"/>
            </a:pPr>
            <a:r>
              <a:rPr lang="en-GB" sz="800" b="1" dirty="0" smtClean="0"/>
              <a:t>Assumes RETRO will be June 2020 Major Release Delivery</a:t>
            </a:r>
          </a:p>
          <a:p>
            <a:pPr marL="171450" indent="-171450">
              <a:buFont typeface="Arial" panose="020B0604020202020204" pitchFamily="34" charset="0"/>
              <a:buChar char="•"/>
            </a:pPr>
            <a:r>
              <a:rPr lang="en-GB" sz="800" b="1" dirty="0" smtClean="0"/>
              <a:t>Please note that this is all potential activity within UK Link over the next 36 months</a:t>
            </a:r>
            <a:endParaRPr lang="en-GB" sz="800" b="1" dirty="0"/>
          </a:p>
        </p:txBody>
      </p:sp>
      <p:sp>
        <p:nvSpPr>
          <p:cNvPr id="49" name="Right Arrow 48"/>
          <p:cNvSpPr/>
          <p:nvPr/>
        </p:nvSpPr>
        <p:spPr>
          <a:xfrm>
            <a:off x="2627784" y="2715766"/>
            <a:ext cx="1296144" cy="241903"/>
          </a:xfrm>
          <a:prstGeom prst="rightArrow">
            <a:avLst/>
          </a:prstGeom>
          <a:solidFill>
            <a:schemeClr val="accent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dirty="0" smtClean="0"/>
              <a:t>Minor Release D4</a:t>
            </a:r>
            <a:endParaRPr lang="en-GB" sz="800" dirty="0"/>
          </a:p>
        </p:txBody>
      </p:sp>
      <p:sp>
        <p:nvSpPr>
          <p:cNvPr id="50" name="Right Arrow 49"/>
          <p:cNvSpPr/>
          <p:nvPr/>
        </p:nvSpPr>
        <p:spPr>
          <a:xfrm>
            <a:off x="107504" y="3162070"/>
            <a:ext cx="1728192" cy="216024"/>
          </a:xfrm>
          <a:prstGeom prst="rightArrow">
            <a:avLst/>
          </a:prstGeom>
          <a:solidFill>
            <a:schemeClr val="accent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dirty="0" smtClean="0"/>
              <a:t>CSSB (Procurement)</a:t>
            </a:r>
            <a:endParaRPr lang="en-GB" sz="800" dirty="0"/>
          </a:p>
        </p:txBody>
      </p:sp>
    </p:spTree>
    <p:extLst>
      <p:ext uri="{BB962C8B-B14F-4D97-AF65-F5344CB8AC3E}">
        <p14:creationId xmlns:p14="http://schemas.microsoft.com/office/powerpoint/2010/main" val="32492054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8" name="Straight Connector 77"/>
          <p:cNvCxnSpPr/>
          <p:nvPr/>
        </p:nvCxnSpPr>
        <p:spPr>
          <a:xfrm>
            <a:off x="971600" y="1203598"/>
            <a:ext cx="0" cy="368686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1484021" y="1192798"/>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2051720" y="1203598"/>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2627784" y="1203598"/>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3203848" y="1131590"/>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3707904" y="1203598"/>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4211960" y="1203598"/>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4788024" y="1203598"/>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5364088" y="1203598"/>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5868144" y="1203598"/>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6444208" y="1203598"/>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6948264" y="1203598"/>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7524328" y="1203598"/>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8028384" y="1203598"/>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8604448" y="1203598"/>
            <a:ext cx="0" cy="352839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xmlns="" id="{38EA3F08-64D0-41F2-864D-9FD93219A379}"/>
              </a:ext>
            </a:extLst>
          </p:cNvPr>
          <p:cNvSpPr>
            <a:spLocks noGrp="1"/>
          </p:cNvSpPr>
          <p:nvPr>
            <p:ph type="title"/>
          </p:nvPr>
        </p:nvSpPr>
        <p:spPr/>
        <p:txBody>
          <a:bodyPr/>
          <a:lstStyle/>
          <a:p>
            <a:r>
              <a:rPr lang="en-GB" dirty="0" smtClean="0"/>
              <a:t>2018 / 2019 R&amp;N Delivery Timeline</a:t>
            </a:r>
            <a:endParaRPr lang="en-GB" dirty="0"/>
          </a:p>
        </p:txBody>
      </p:sp>
      <p:graphicFrame>
        <p:nvGraphicFramePr>
          <p:cNvPr id="9" name="Table 8"/>
          <p:cNvGraphicFramePr>
            <a:graphicFrameLocks noGrp="1"/>
          </p:cNvGraphicFramePr>
          <p:nvPr>
            <p:extLst>
              <p:ext uri="{D42A27DB-BD31-4B8C-83A1-F6EECF244321}">
                <p14:modId xmlns:p14="http://schemas.microsoft.com/office/powerpoint/2010/main" val="2547202856"/>
              </p:ext>
            </p:extLst>
          </p:nvPr>
        </p:nvGraphicFramePr>
        <p:xfrm>
          <a:off x="413305" y="1020609"/>
          <a:ext cx="8730688" cy="182880"/>
        </p:xfrm>
        <a:graphic>
          <a:graphicData uri="http://schemas.openxmlformats.org/drawingml/2006/table">
            <a:tbl>
              <a:tblPr firstRow="1" bandRow="1">
                <a:tableStyleId>{5C22544A-7EE6-4342-B048-85BDC9FD1C3A}</a:tableStyleId>
              </a:tblPr>
              <a:tblGrid>
                <a:gridCol w="545668"/>
                <a:gridCol w="545668"/>
                <a:gridCol w="545668"/>
                <a:gridCol w="545668"/>
                <a:gridCol w="545668"/>
                <a:gridCol w="545668"/>
                <a:gridCol w="545668"/>
                <a:gridCol w="545668"/>
                <a:gridCol w="545668"/>
                <a:gridCol w="545668"/>
                <a:gridCol w="545668"/>
                <a:gridCol w="545668"/>
                <a:gridCol w="545668"/>
                <a:gridCol w="545668"/>
                <a:gridCol w="545668"/>
                <a:gridCol w="545668"/>
              </a:tblGrid>
              <a:tr h="168528">
                <a:tc>
                  <a:txBody>
                    <a:bodyPr/>
                    <a:lstStyle/>
                    <a:p>
                      <a:pPr algn="ctr"/>
                      <a:r>
                        <a:rPr lang="en-GB" sz="600" dirty="0" smtClean="0"/>
                        <a:t>Oct</a:t>
                      </a:r>
                      <a:endParaRPr lang="en-GB" sz="600" dirty="0"/>
                    </a:p>
                  </a:txBody>
                  <a:tcPr anchor="ctr">
                    <a:solidFill>
                      <a:schemeClr val="bg1">
                        <a:lumMod val="65000"/>
                      </a:schemeClr>
                    </a:solidFill>
                  </a:tcPr>
                </a:tc>
                <a:tc>
                  <a:txBody>
                    <a:bodyPr/>
                    <a:lstStyle/>
                    <a:p>
                      <a:pPr algn="ctr"/>
                      <a:r>
                        <a:rPr lang="en-GB" sz="600" dirty="0" smtClean="0"/>
                        <a:t>Nov</a:t>
                      </a:r>
                      <a:endParaRPr lang="en-GB" sz="600" dirty="0"/>
                    </a:p>
                  </a:txBody>
                  <a:tcPr anchor="ctr">
                    <a:solidFill>
                      <a:schemeClr val="bg1">
                        <a:lumMod val="65000"/>
                      </a:schemeClr>
                    </a:solidFill>
                  </a:tcPr>
                </a:tc>
                <a:tc>
                  <a:txBody>
                    <a:bodyPr/>
                    <a:lstStyle/>
                    <a:p>
                      <a:pPr algn="ctr"/>
                      <a:r>
                        <a:rPr lang="en-GB" sz="600" dirty="0" smtClean="0"/>
                        <a:t>Dec</a:t>
                      </a:r>
                      <a:endParaRPr lang="en-GB" sz="600" dirty="0"/>
                    </a:p>
                  </a:txBody>
                  <a:tcPr anchor="ctr">
                    <a:solidFill>
                      <a:schemeClr val="bg1">
                        <a:lumMod val="65000"/>
                      </a:schemeClr>
                    </a:solidFill>
                  </a:tcPr>
                </a:tc>
                <a:tc>
                  <a:txBody>
                    <a:bodyPr/>
                    <a:lstStyle/>
                    <a:p>
                      <a:pPr algn="ctr"/>
                      <a:r>
                        <a:rPr lang="en-GB" sz="600" dirty="0" smtClean="0"/>
                        <a:t>Jan</a:t>
                      </a:r>
                      <a:endParaRPr lang="en-GB" sz="600" dirty="0"/>
                    </a:p>
                  </a:txBody>
                  <a:tcPr anchor="ctr">
                    <a:solidFill>
                      <a:schemeClr val="bg1">
                        <a:lumMod val="65000"/>
                      </a:schemeClr>
                    </a:solidFill>
                  </a:tcPr>
                </a:tc>
                <a:tc>
                  <a:txBody>
                    <a:bodyPr/>
                    <a:lstStyle/>
                    <a:p>
                      <a:pPr algn="ctr"/>
                      <a:r>
                        <a:rPr lang="en-GB" sz="600" dirty="0" smtClean="0"/>
                        <a:t>Feb</a:t>
                      </a:r>
                      <a:endParaRPr lang="en-GB" sz="600" dirty="0"/>
                    </a:p>
                  </a:txBody>
                  <a:tcPr anchor="ctr">
                    <a:solidFill>
                      <a:schemeClr val="bg1">
                        <a:lumMod val="65000"/>
                      </a:schemeClr>
                    </a:solidFill>
                  </a:tcPr>
                </a:tc>
                <a:tc>
                  <a:txBody>
                    <a:bodyPr/>
                    <a:lstStyle/>
                    <a:p>
                      <a:pPr algn="ctr"/>
                      <a:r>
                        <a:rPr lang="en-GB" sz="600" dirty="0" smtClean="0"/>
                        <a:t>Mar</a:t>
                      </a:r>
                      <a:endParaRPr lang="en-GB" sz="600" dirty="0"/>
                    </a:p>
                  </a:txBody>
                  <a:tcPr anchor="ctr">
                    <a:solidFill>
                      <a:schemeClr val="bg1">
                        <a:lumMod val="65000"/>
                      </a:schemeClr>
                    </a:solidFill>
                  </a:tcPr>
                </a:tc>
                <a:tc>
                  <a:txBody>
                    <a:bodyPr/>
                    <a:lstStyle/>
                    <a:p>
                      <a:pPr algn="ctr"/>
                      <a:r>
                        <a:rPr lang="en-GB" sz="600" dirty="0" smtClean="0"/>
                        <a:t>Apr</a:t>
                      </a:r>
                      <a:endParaRPr lang="en-GB" sz="600" dirty="0"/>
                    </a:p>
                  </a:txBody>
                  <a:tcPr anchor="ctr">
                    <a:solidFill>
                      <a:schemeClr val="bg1">
                        <a:lumMod val="65000"/>
                      </a:schemeClr>
                    </a:solidFill>
                  </a:tcPr>
                </a:tc>
                <a:tc>
                  <a:txBody>
                    <a:bodyPr/>
                    <a:lstStyle/>
                    <a:p>
                      <a:pPr algn="ctr"/>
                      <a:r>
                        <a:rPr lang="en-GB" sz="600" dirty="0" smtClean="0"/>
                        <a:t>May</a:t>
                      </a:r>
                      <a:endParaRPr lang="en-GB" sz="600" dirty="0"/>
                    </a:p>
                  </a:txBody>
                  <a:tcPr anchor="ctr">
                    <a:solidFill>
                      <a:schemeClr val="bg1">
                        <a:lumMod val="65000"/>
                      </a:schemeClr>
                    </a:solidFill>
                  </a:tcPr>
                </a:tc>
                <a:tc>
                  <a:txBody>
                    <a:bodyPr/>
                    <a:lstStyle/>
                    <a:p>
                      <a:pPr algn="ctr"/>
                      <a:r>
                        <a:rPr lang="en-GB" sz="600" dirty="0" smtClean="0"/>
                        <a:t>Jun</a:t>
                      </a:r>
                      <a:endParaRPr lang="en-GB" sz="600" dirty="0"/>
                    </a:p>
                  </a:txBody>
                  <a:tcPr anchor="ctr">
                    <a:solidFill>
                      <a:schemeClr val="bg1">
                        <a:lumMod val="65000"/>
                      </a:schemeClr>
                    </a:solidFill>
                  </a:tcPr>
                </a:tc>
                <a:tc>
                  <a:txBody>
                    <a:bodyPr/>
                    <a:lstStyle/>
                    <a:p>
                      <a:pPr algn="ctr"/>
                      <a:r>
                        <a:rPr lang="en-GB" sz="600" dirty="0" smtClean="0"/>
                        <a:t>Jul</a:t>
                      </a:r>
                    </a:p>
                  </a:txBody>
                  <a:tcPr anchor="ctr">
                    <a:solidFill>
                      <a:schemeClr val="bg1">
                        <a:lumMod val="65000"/>
                      </a:schemeClr>
                    </a:solidFill>
                  </a:tcPr>
                </a:tc>
                <a:tc>
                  <a:txBody>
                    <a:bodyPr/>
                    <a:lstStyle/>
                    <a:p>
                      <a:pPr algn="ctr"/>
                      <a:r>
                        <a:rPr lang="en-GB" sz="600" dirty="0" smtClean="0"/>
                        <a:t>Aug</a:t>
                      </a:r>
                    </a:p>
                  </a:txBody>
                  <a:tcPr anchor="ctr">
                    <a:solidFill>
                      <a:schemeClr val="bg1">
                        <a:lumMod val="65000"/>
                      </a:schemeClr>
                    </a:solidFill>
                  </a:tcPr>
                </a:tc>
                <a:tc>
                  <a:txBody>
                    <a:bodyPr/>
                    <a:lstStyle/>
                    <a:p>
                      <a:pPr algn="ctr"/>
                      <a:r>
                        <a:rPr lang="en-GB" sz="600" dirty="0" smtClean="0"/>
                        <a:t>Sep</a:t>
                      </a:r>
                    </a:p>
                  </a:txBody>
                  <a:tcPr anchor="ctr">
                    <a:solidFill>
                      <a:schemeClr val="bg1">
                        <a:lumMod val="65000"/>
                      </a:schemeClr>
                    </a:solidFill>
                  </a:tcPr>
                </a:tc>
                <a:tc>
                  <a:txBody>
                    <a:bodyPr/>
                    <a:lstStyle/>
                    <a:p>
                      <a:pPr algn="ctr"/>
                      <a:r>
                        <a:rPr lang="en-GB" sz="600" dirty="0" smtClean="0"/>
                        <a:t>Oct</a:t>
                      </a:r>
                    </a:p>
                  </a:txBody>
                  <a:tcPr anchor="ctr">
                    <a:solidFill>
                      <a:schemeClr val="bg1">
                        <a:lumMod val="65000"/>
                      </a:schemeClr>
                    </a:solidFill>
                  </a:tcPr>
                </a:tc>
                <a:tc>
                  <a:txBody>
                    <a:bodyPr/>
                    <a:lstStyle/>
                    <a:p>
                      <a:pPr algn="ctr"/>
                      <a:r>
                        <a:rPr lang="en-GB" sz="600" dirty="0" smtClean="0"/>
                        <a:t>Nov</a:t>
                      </a:r>
                    </a:p>
                  </a:txBody>
                  <a:tcPr anchor="ctr">
                    <a:solidFill>
                      <a:schemeClr val="bg1">
                        <a:lumMod val="65000"/>
                      </a:schemeClr>
                    </a:solidFill>
                  </a:tcPr>
                </a:tc>
                <a:tc>
                  <a:txBody>
                    <a:bodyPr/>
                    <a:lstStyle/>
                    <a:p>
                      <a:pPr algn="ctr"/>
                      <a:r>
                        <a:rPr lang="en-GB" sz="600" dirty="0" smtClean="0"/>
                        <a:t>Dec</a:t>
                      </a:r>
                    </a:p>
                  </a:txBody>
                  <a:tcPr anchor="ctr">
                    <a:solidFill>
                      <a:schemeClr val="bg1">
                        <a:lumMod val="65000"/>
                      </a:schemeClr>
                    </a:solidFill>
                  </a:tcPr>
                </a:tc>
                <a:tc>
                  <a:txBody>
                    <a:bodyPr/>
                    <a:lstStyle/>
                    <a:p>
                      <a:pPr algn="ctr"/>
                      <a:r>
                        <a:rPr lang="en-GB" sz="600" dirty="0" smtClean="0"/>
                        <a:t>Jan</a:t>
                      </a:r>
                    </a:p>
                  </a:txBody>
                  <a:tcPr anchor="ctr">
                    <a:solidFill>
                      <a:schemeClr val="bg1">
                        <a:lumMod val="65000"/>
                      </a:schemeClr>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787469416"/>
              </p:ext>
            </p:extLst>
          </p:nvPr>
        </p:nvGraphicFramePr>
        <p:xfrm>
          <a:off x="413297" y="757089"/>
          <a:ext cx="8730703" cy="274320"/>
        </p:xfrm>
        <a:graphic>
          <a:graphicData uri="http://schemas.openxmlformats.org/drawingml/2006/table">
            <a:tbl>
              <a:tblPr firstRow="1" bandRow="1">
                <a:tableStyleId>{5C22544A-7EE6-4342-B048-85BDC9FD1C3A}</a:tableStyleId>
              </a:tblPr>
              <a:tblGrid>
                <a:gridCol w="1676297"/>
                <a:gridCol w="6425807"/>
                <a:gridCol w="628599"/>
              </a:tblGrid>
              <a:tr h="144016">
                <a:tc>
                  <a:txBody>
                    <a:bodyPr/>
                    <a:lstStyle/>
                    <a:p>
                      <a:pPr algn="ctr"/>
                      <a:r>
                        <a:rPr lang="en-GB" sz="1200" dirty="0" smtClean="0"/>
                        <a:t>2018</a:t>
                      </a:r>
                      <a:endParaRPr lang="en-GB" sz="1200" dirty="0"/>
                    </a:p>
                  </a:txBody>
                  <a:tcPr anchor="ctr">
                    <a:solidFill>
                      <a:schemeClr val="bg1">
                        <a:lumMod val="85000"/>
                      </a:schemeClr>
                    </a:solidFill>
                  </a:tcPr>
                </a:tc>
                <a:tc>
                  <a:txBody>
                    <a:bodyPr/>
                    <a:lstStyle/>
                    <a:p>
                      <a:pPr algn="ctr"/>
                      <a:r>
                        <a:rPr lang="en-GB" sz="1200" dirty="0" smtClean="0"/>
                        <a:t>2019</a:t>
                      </a:r>
                      <a:endParaRPr lang="en-GB" sz="1200" dirty="0"/>
                    </a:p>
                  </a:txBody>
                  <a:tcPr anchor="ctr">
                    <a:solidFill>
                      <a:schemeClr val="bg1">
                        <a:lumMod val="85000"/>
                      </a:schemeClr>
                    </a:solidFill>
                  </a:tcPr>
                </a:tc>
                <a:tc>
                  <a:txBody>
                    <a:bodyPr/>
                    <a:lstStyle/>
                    <a:p>
                      <a:pPr algn="ctr"/>
                      <a:r>
                        <a:rPr lang="en-GB" sz="1200" dirty="0" smtClean="0"/>
                        <a:t>2020</a:t>
                      </a:r>
                      <a:endParaRPr lang="en-GB" sz="1200" dirty="0"/>
                    </a:p>
                  </a:txBody>
                  <a:tcPr anchor="ctr">
                    <a:solidFill>
                      <a:schemeClr val="bg1">
                        <a:lumMod val="85000"/>
                      </a:schemeClr>
                    </a:solidFill>
                  </a:tcPr>
                </a:tc>
              </a:tr>
            </a:tbl>
          </a:graphicData>
        </a:graphic>
      </p:graphicFrame>
      <p:sp>
        <p:nvSpPr>
          <p:cNvPr id="3" name="Rectangle 2"/>
          <p:cNvSpPr/>
          <p:nvPr/>
        </p:nvSpPr>
        <p:spPr>
          <a:xfrm>
            <a:off x="35496" y="1275606"/>
            <a:ext cx="360040" cy="216024"/>
          </a:xfrm>
          <a:prstGeom prst="rect">
            <a:avLst/>
          </a:prstGeom>
          <a:solidFill>
            <a:schemeClr val="tx2">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t>R2</a:t>
            </a:r>
            <a:endParaRPr lang="en-GB" sz="800" b="1" dirty="0"/>
          </a:p>
        </p:txBody>
      </p:sp>
      <p:sp>
        <p:nvSpPr>
          <p:cNvPr id="4" name="Rectangle 3"/>
          <p:cNvSpPr/>
          <p:nvPr/>
        </p:nvSpPr>
        <p:spPr>
          <a:xfrm>
            <a:off x="413284" y="1275606"/>
            <a:ext cx="558316"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PIS</a:t>
            </a:r>
            <a:endParaRPr lang="en-GB" sz="800" b="1" dirty="0">
              <a:solidFill>
                <a:schemeClr val="bg1"/>
              </a:solidFill>
            </a:endParaRPr>
          </a:p>
        </p:txBody>
      </p:sp>
      <p:sp>
        <p:nvSpPr>
          <p:cNvPr id="11" name="Rectangle 10"/>
          <p:cNvSpPr/>
          <p:nvPr/>
        </p:nvSpPr>
        <p:spPr>
          <a:xfrm>
            <a:off x="35496" y="1563638"/>
            <a:ext cx="360040" cy="216024"/>
          </a:xfrm>
          <a:prstGeom prst="rect">
            <a:avLst/>
          </a:prstGeom>
          <a:solidFill>
            <a:schemeClr val="tx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t>R3</a:t>
            </a:r>
            <a:endParaRPr lang="en-GB" sz="800" b="1" dirty="0"/>
          </a:p>
        </p:txBody>
      </p:sp>
      <p:sp>
        <p:nvSpPr>
          <p:cNvPr id="12" name="Rectangle 11"/>
          <p:cNvSpPr/>
          <p:nvPr/>
        </p:nvSpPr>
        <p:spPr>
          <a:xfrm>
            <a:off x="413284" y="1563638"/>
            <a:ext cx="567190" cy="21602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T1 - Imp</a:t>
            </a:r>
            <a:endParaRPr lang="en-GB" sz="800" b="1" dirty="0">
              <a:solidFill>
                <a:schemeClr val="bg1"/>
              </a:solidFill>
            </a:endParaRPr>
          </a:p>
        </p:txBody>
      </p:sp>
      <p:sp>
        <p:nvSpPr>
          <p:cNvPr id="13" name="Rectangle 12"/>
          <p:cNvSpPr/>
          <p:nvPr/>
        </p:nvSpPr>
        <p:spPr>
          <a:xfrm>
            <a:off x="980474" y="1563638"/>
            <a:ext cx="1665058"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Testing</a:t>
            </a:r>
            <a:endParaRPr lang="en-GB" sz="800" b="1" dirty="0">
              <a:solidFill>
                <a:schemeClr val="bg1"/>
              </a:solidFill>
            </a:endParaRPr>
          </a:p>
        </p:txBody>
      </p:sp>
      <p:sp>
        <p:nvSpPr>
          <p:cNvPr id="14" name="Rectangle 13"/>
          <p:cNvSpPr/>
          <p:nvPr/>
        </p:nvSpPr>
        <p:spPr>
          <a:xfrm>
            <a:off x="35496" y="1866131"/>
            <a:ext cx="360040" cy="216024"/>
          </a:xfrm>
          <a:prstGeom prst="rect">
            <a:avLst/>
          </a:prstGeom>
          <a:solidFill>
            <a:schemeClr val="tx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600" b="1" dirty="0" smtClean="0"/>
              <a:t>Feb-19</a:t>
            </a:r>
            <a:endParaRPr lang="en-GB" sz="600" b="1" dirty="0"/>
          </a:p>
        </p:txBody>
      </p:sp>
      <p:sp>
        <p:nvSpPr>
          <p:cNvPr id="15" name="Rectangle 14"/>
          <p:cNvSpPr/>
          <p:nvPr/>
        </p:nvSpPr>
        <p:spPr>
          <a:xfrm>
            <a:off x="2213484" y="1866131"/>
            <a:ext cx="1008112"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Imp</a:t>
            </a:r>
            <a:endParaRPr lang="en-GB" sz="800" b="1" dirty="0">
              <a:solidFill>
                <a:schemeClr val="bg1"/>
              </a:solidFill>
            </a:endParaRPr>
          </a:p>
        </p:txBody>
      </p:sp>
      <p:sp>
        <p:nvSpPr>
          <p:cNvPr id="17" name="Rectangle 16"/>
          <p:cNvSpPr/>
          <p:nvPr/>
        </p:nvSpPr>
        <p:spPr>
          <a:xfrm>
            <a:off x="35496" y="2154163"/>
            <a:ext cx="360040" cy="201563"/>
          </a:xfrm>
          <a:prstGeom prst="rect">
            <a:avLst/>
          </a:prstGeom>
          <a:solidFill>
            <a:schemeClr val="tx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600" b="1" dirty="0" smtClean="0"/>
              <a:t>Jun-19</a:t>
            </a:r>
            <a:endParaRPr lang="en-GB" sz="600" b="1" dirty="0"/>
          </a:p>
        </p:txBody>
      </p:sp>
      <p:sp>
        <p:nvSpPr>
          <p:cNvPr id="18" name="Rectangle 17"/>
          <p:cNvSpPr/>
          <p:nvPr/>
        </p:nvSpPr>
        <p:spPr>
          <a:xfrm>
            <a:off x="413284" y="2154163"/>
            <a:ext cx="2205626"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Design</a:t>
            </a:r>
            <a:endParaRPr lang="en-GB" sz="800" b="1" dirty="0">
              <a:solidFill>
                <a:schemeClr val="bg1"/>
              </a:solidFill>
            </a:endParaRPr>
          </a:p>
        </p:txBody>
      </p:sp>
      <p:sp>
        <p:nvSpPr>
          <p:cNvPr id="19" name="Rectangle 18"/>
          <p:cNvSpPr/>
          <p:nvPr/>
        </p:nvSpPr>
        <p:spPr>
          <a:xfrm>
            <a:off x="2627784" y="2154163"/>
            <a:ext cx="792088"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Build </a:t>
            </a:r>
            <a:endParaRPr lang="en-GB" sz="800" b="1" dirty="0">
              <a:solidFill>
                <a:schemeClr val="bg1"/>
              </a:solidFill>
            </a:endParaRPr>
          </a:p>
        </p:txBody>
      </p:sp>
      <p:sp>
        <p:nvSpPr>
          <p:cNvPr id="20" name="Rectangle 19"/>
          <p:cNvSpPr/>
          <p:nvPr/>
        </p:nvSpPr>
        <p:spPr>
          <a:xfrm>
            <a:off x="3419872" y="2154163"/>
            <a:ext cx="1368152"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Testing</a:t>
            </a:r>
            <a:endParaRPr lang="en-GB" sz="800" b="1" dirty="0">
              <a:solidFill>
                <a:schemeClr val="bg1"/>
              </a:solidFill>
            </a:endParaRPr>
          </a:p>
        </p:txBody>
      </p:sp>
      <p:sp>
        <p:nvSpPr>
          <p:cNvPr id="24" name="Rectangle 23"/>
          <p:cNvSpPr/>
          <p:nvPr/>
        </p:nvSpPr>
        <p:spPr>
          <a:xfrm>
            <a:off x="4788024" y="2154163"/>
            <a:ext cx="576064"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Imp</a:t>
            </a:r>
            <a:endParaRPr lang="en-GB" sz="800" b="1" dirty="0">
              <a:solidFill>
                <a:schemeClr val="bg1"/>
              </a:solidFill>
            </a:endParaRPr>
          </a:p>
        </p:txBody>
      </p:sp>
      <p:sp>
        <p:nvSpPr>
          <p:cNvPr id="25" name="Rectangle 24"/>
          <p:cNvSpPr/>
          <p:nvPr/>
        </p:nvSpPr>
        <p:spPr>
          <a:xfrm>
            <a:off x="5364088" y="2154163"/>
            <a:ext cx="1080120"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PIS</a:t>
            </a:r>
            <a:endParaRPr lang="en-GB" sz="800" b="1" dirty="0">
              <a:solidFill>
                <a:schemeClr val="bg1"/>
              </a:solidFill>
            </a:endParaRPr>
          </a:p>
        </p:txBody>
      </p:sp>
      <p:sp>
        <p:nvSpPr>
          <p:cNvPr id="26" name="Rectangle 25"/>
          <p:cNvSpPr/>
          <p:nvPr/>
        </p:nvSpPr>
        <p:spPr>
          <a:xfrm>
            <a:off x="35496" y="2427734"/>
            <a:ext cx="360040" cy="216025"/>
          </a:xfrm>
          <a:prstGeom prst="rect">
            <a:avLst/>
          </a:prstGeom>
          <a:solidFill>
            <a:schemeClr val="tx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700" b="1" dirty="0" smtClean="0"/>
              <a:t>EUC</a:t>
            </a:r>
            <a:endParaRPr lang="en-GB" sz="700" b="1" dirty="0"/>
          </a:p>
        </p:txBody>
      </p:sp>
      <p:sp>
        <p:nvSpPr>
          <p:cNvPr id="27" name="Rectangle 26"/>
          <p:cNvSpPr/>
          <p:nvPr/>
        </p:nvSpPr>
        <p:spPr>
          <a:xfrm>
            <a:off x="980474" y="2442195"/>
            <a:ext cx="1638436"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Design</a:t>
            </a:r>
            <a:endParaRPr lang="en-GB" sz="800" b="1" dirty="0">
              <a:solidFill>
                <a:schemeClr val="bg1"/>
              </a:solidFill>
            </a:endParaRPr>
          </a:p>
        </p:txBody>
      </p:sp>
      <p:sp>
        <p:nvSpPr>
          <p:cNvPr id="28" name="Rectangle 27"/>
          <p:cNvSpPr/>
          <p:nvPr/>
        </p:nvSpPr>
        <p:spPr>
          <a:xfrm>
            <a:off x="2627784" y="2442195"/>
            <a:ext cx="908974"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Build </a:t>
            </a:r>
            <a:endParaRPr lang="en-GB" sz="800" b="1" dirty="0">
              <a:solidFill>
                <a:schemeClr val="bg1"/>
              </a:solidFill>
            </a:endParaRPr>
          </a:p>
        </p:txBody>
      </p:sp>
      <p:sp>
        <p:nvSpPr>
          <p:cNvPr id="29" name="Rectangle 28"/>
          <p:cNvSpPr/>
          <p:nvPr/>
        </p:nvSpPr>
        <p:spPr>
          <a:xfrm>
            <a:off x="3491880" y="2442195"/>
            <a:ext cx="2160240"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Testing</a:t>
            </a:r>
            <a:endParaRPr lang="en-GB" sz="800" b="1" dirty="0">
              <a:solidFill>
                <a:schemeClr val="bg1"/>
              </a:solidFill>
            </a:endParaRPr>
          </a:p>
        </p:txBody>
      </p:sp>
      <p:sp>
        <p:nvSpPr>
          <p:cNvPr id="33" name="Rectangle 32"/>
          <p:cNvSpPr/>
          <p:nvPr/>
        </p:nvSpPr>
        <p:spPr>
          <a:xfrm>
            <a:off x="5652120" y="2442195"/>
            <a:ext cx="792088"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Imp #1</a:t>
            </a:r>
            <a:endParaRPr lang="en-GB" sz="800" b="1" dirty="0">
              <a:solidFill>
                <a:schemeClr val="bg1"/>
              </a:solidFill>
            </a:endParaRPr>
          </a:p>
        </p:txBody>
      </p:sp>
      <p:sp>
        <p:nvSpPr>
          <p:cNvPr id="36" name="Rectangle 35"/>
          <p:cNvSpPr/>
          <p:nvPr/>
        </p:nvSpPr>
        <p:spPr>
          <a:xfrm>
            <a:off x="6444208" y="2442195"/>
            <a:ext cx="504056"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Imp #2</a:t>
            </a:r>
            <a:endParaRPr lang="en-GB" sz="800" b="1" dirty="0">
              <a:solidFill>
                <a:schemeClr val="bg1"/>
              </a:solidFill>
            </a:endParaRPr>
          </a:p>
        </p:txBody>
      </p:sp>
      <p:sp>
        <p:nvSpPr>
          <p:cNvPr id="38" name="Rectangle 37"/>
          <p:cNvSpPr/>
          <p:nvPr/>
        </p:nvSpPr>
        <p:spPr>
          <a:xfrm>
            <a:off x="35496" y="2730227"/>
            <a:ext cx="360040" cy="216024"/>
          </a:xfrm>
          <a:prstGeom prst="rect">
            <a:avLst/>
          </a:prstGeom>
          <a:solidFill>
            <a:schemeClr val="tx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600" b="1" dirty="0" smtClean="0"/>
              <a:t>Nov-19</a:t>
            </a:r>
            <a:endParaRPr lang="en-GB" sz="600" b="1" dirty="0"/>
          </a:p>
        </p:txBody>
      </p:sp>
      <p:sp>
        <p:nvSpPr>
          <p:cNvPr id="39" name="Rectangle 38"/>
          <p:cNvSpPr/>
          <p:nvPr/>
        </p:nvSpPr>
        <p:spPr>
          <a:xfrm>
            <a:off x="413284" y="2730227"/>
            <a:ext cx="1260140"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Capture</a:t>
            </a:r>
            <a:endParaRPr lang="en-GB" sz="800" b="1" dirty="0">
              <a:solidFill>
                <a:schemeClr val="bg1"/>
              </a:solidFill>
            </a:endParaRPr>
          </a:p>
        </p:txBody>
      </p:sp>
      <p:sp>
        <p:nvSpPr>
          <p:cNvPr id="40" name="Rectangle 39"/>
          <p:cNvSpPr/>
          <p:nvPr/>
        </p:nvSpPr>
        <p:spPr>
          <a:xfrm>
            <a:off x="1673424" y="2730227"/>
            <a:ext cx="954360"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Governance</a:t>
            </a:r>
            <a:endParaRPr lang="en-GB" sz="800" b="1" dirty="0">
              <a:solidFill>
                <a:schemeClr val="bg1"/>
              </a:solidFill>
            </a:endParaRPr>
          </a:p>
        </p:txBody>
      </p:sp>
      <p:sp>
        <p:nvSpPr>
          <p:cNvPr id="41" name="Rectangle 40"/>
          <p:cNvSpPr/>
          <p:nvPr/>
        </p:nvSpPr>
        <p:spPr>
          <a:xfrm>
            <a:off x="2618910" y="2730227"/>
            <a:ext cx="1106742"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Design</a:t>
            </a:r>
            <a:endParaRPr lang="en-GB" sz="800" b="1" dirty="0">
              <a:solidFill>
                <a:schemeClr val="bg1"/>
              </a:solidFill>
            </a:endParaRPr>
          </a:p>
        </p:txBody>
      </p:sp>
      <p:sp>
        <p:nvSpPr>
          <p:cNvPr id="42" name="Rectangle 41"/>
          <p:cNvSpPr/>
          <p:nvPr/>
        </p:nvSpPr>
        <p:spPr>
          <a:xfrm>
            <a:off x="3725652" y="2730227"/>
            <a:ext cx="1224136"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Build &amp; UT</a:t>
            </a:r>
            <a:endParaRPr lang="en-GB" sz="800" b="1" dirty="0">
              <a:solidFill>
                <a:schemeClr val="bg1"/>
              </a:solidFill>
            </a:endParaRPr>
          </a:p>
        </p:txBody>
      </p:sp>
      <p:sp>
        <p:nvSpPr>
          <p:cNvPr id="43" name="Rectangle 42"/>
          <p:cNvSpPr/>
          <p:nvPr/>
        </p:nvSpPr>
        <p:spPr>
          <a:xfrm>
            <a:off x="4949788" y="2730227"/>
            <a:ext cx="576064"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ST</a:t>
            </a:r>
            <a:endParaRPr lang="en-GB" sz="800" b="1" dirty="0">
              <a:solidFill>
                <a:schemeClr val="bg1"/>
              </a:solidFill>
            </a:endParaRPr>
          </a:p>
        </p:txBody>
      </p:sp>
      <p:sp>
        <p:nvSpPr>
          <p:cNvPr id="44" name="Rectangle 43"/>
          <p:cNvSpPr/>
          <p:nvPr/>
        </p:nvSpPr>
        <p:spPr>
          <a:xfrm>
            <a:off x="5525852" y="2730227"/>
            <a:ext cx="576064"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SIT</a:t>
            </a:r>
            <a:endParaRPr lang="en-GB" sz="800" b="1" dirty="0">
              <a:solidFill>
                <a:schemeClr val="bg1"/>
              </a:solidFill>
            </a:endParaRPr>
          </a:p>
        </p:txBody>
      </p:sp>
      <p:sp>
        <p:nvSpPr>
          <p:cNvPr id="45" name="Rectangle 44"/>
          <p:cNvSpPr/>
          <p:nvPr/>
        </p:nvSpPr>
        <p:spPr>
          <a:xfrm>
            <a:off x="6101916" y="2730227"/>
            <a:ext cx="576064"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UAT</a:t>
            </a:r>
            <a:endParaRPr lang="en-GB" sz="800" b="1" dirty="0">
              <a:solidFill>
                <a:schemeClr val="bg1"/>
              </a:solidFill>
            </a:endParaRPr>
          </a:p>
        </p:txBody>
      </p:sp>
      <p:sp>
        <p:nvSpPr>
          <p:cNvPr id="46" name="Rectangle 45"/>
          <p:cNvSpPr/>
          <p:nvPr/>
        </p:nvSpPr>
        <p:spPr>
          <a:xfrm>
            <a:off x="6677980" y="2730227"/>
            <a:ext cx="576064"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MT</a:t>
            </a:r>
            <a:endParaRPr lang="en-GB" sz="800" b="1" dirty="0">
              <a:solidFill>
                <a:schemeClr val="bg1"/>
              </a:solidFill>
            </a:endParaRPr>
          </a:p>
        </p:txBody>
      </p:sp>
      <p:sp>
        <p:nvSpPr>
          <p:cNvPr id="47" name="Rectangle 46"/>
          <p:cNvSpPr/>
          <p:nvPr/>
        </p:nvSpPr>
        <p:spPr>
          <a:xfrm>
            <a:off x="7254044" y="2730227"/>
            <a:ext cx="792088"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Imp</a:t>
            </a:r>
            <a:endParaRPr lang="en-GB" sz="800" b="1" dirty="0">
              <a:solidFill>
                <a:schemeClr val="bg1"/>
              </a:solidFill>
            </a:endParaRPr>
          </a:p>
        </p:txBody>
      </p:sp>
      <p:sp>
        <p:nvSpPr>
          <p:cNvPr id="48" name="Rectangle 47"/>
          <p:cNvSpPr/>
          <p:nvPr/>
        </p:nvSpPr>
        <p:spPr>
          <a:xfrm>
            <a:off x="8046132" y="2730227"/>
            <a:ext cx="792088"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PIS</a:t>
            </a:r>
            <a:endParaRPr lang="en-GB" sz="800" b="1" dirty="0">
              <a:solidFill>
                <a:schemeClr val="bg1"/>
              </a:solidFill>
            </a:endParaRPr>
          </a:p>
        </p:txBody>
      </p:sp>
      <p:sp>
        <p:nvSpPr>
          <p:cNvPr id="49" name="Rectangle 48"/>
          <p:cNvSpPr/>
          <p:nvPr/>
        </p:nvSpPr>
        <p:spPr>
          <a:xfrm>
            <a:off x="35496" y="3018259"/>
            <a:ext cx="360040" cy="201563"/>
          </a:xfrm>
          <a:prstGeom prst="rect">
            <a:avLst/>
          </a:prstGeom>
          <a:solidFill>
            <a:schemeClr val="tx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t>MR</a:t>
            </a:r>
            <a:endParaRPr lang="en-GB" sz="800" b="1" dirty="0"/>
          </a:p>
        </p:txBody>
      </p:sp>
      <p:sp>
        <p:nvSpPr>
          <p:cNvPr id="52" name="Rectangle 51"/>
          <p:cNvSpPr/>
          <p:nvPr/>
        </p:nvSpPr>
        <p:spPr>
          <a:xfrm>
            <a:off x="39921" y="3267453"/>
            <a:ext cx="360040" cy="216024"/>
          </a:xfrm>
          <a:prstGeom prst="rect">
            <a:avLst/>
          </a:prstGeom>
          <a:solidFill>
            <a:schemeClr val="tx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err="1" smtClean="0"/>
              <a:t>cssB</a:t>
            </a:r>
            <a:endParaRPr lang="en-GB" sz="700" b="1" dirty="0"/>
          </a:p>
        </p:txBody>
      </p:sp>
      <p:sp>
        <p:nvSpPr>
          <p:cNvPr id="53" name="Rectangle 52"/>
          <p:cNvSpPr/>
          <p:nvPr/>
        </p:nvSpPr>
        <p:spPr>
          <a:xfrm>
            <a:off x="2127378" y="3267453"/>
            <a:ext cx="6696744" cy="216024"/>
          </a:xfrm>
          <a:prstGeom prst="rect">
            <a:avLst/>
          </a:prstGeom>
          <a:solidFill>
            <a:srgbClr val="BD6AAB"/>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Potential Activity</a:t>
            </a:r>
            <a:endParaRPr lang="en-GB" sz="800" b="1" dirty="0">
              <a:solidFill>
                <a:schemeClr val="bg1"/>
              </a:solidFill>
            </a:endParaRPr>
          </a:p>
        </p:txBody>
      </p:sp>
      <p:sp>
        <p:nvSpPr>
          <p:cNvPr id="54" name="Rectangle 53"/>
          <p:cNvSpPr/>
          <p:nvPr/>
        </p:nvSpPr>
        <p:spPr>
          <a:xfrm>
            <a:off x="413284" y="3267453"/>
            <a:ext cx="2520280"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Procurement</a:t>
            </a:r>
            <a:endParaRPr lang="en-GB" sz="800" b="1" dirty="0">
              <a:solidFill>
                <a:schemeClr val="bg1"/>
              </a:solidFill>
            </a:endParaRPr>
          </a:p>
        </p:txBody>
      </p:sp>
      <p:sp>
        <p:nvSpPr>
          <p:cNvPr id="55" name="Rectangle 54"/>
          <p:cNvSpPr/>
          <p:nvPr/>
        </p:nvSpPr>
        <p:spPr>
          <a:xfrm>
            <a:off x="39630" y="3784820"/>
            <a:ext cx="427914" cy="201563"/>
          </a:xfrm>
          <a:prstGeom prst="rect">
            <a:avLst/>
          </a:prstGeom>
          <a:solidFill>
            <a:schemeClr val="tx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600" b="1" dirty="0" smtClean="0"/>
              <a:t>Retro</a:t>
            </a:r>
            <a:endParaRPr lang="en-GB" sz="600" b="1" dirty="0"/>
          </a:p>
        </p:txBody>
      </p:sp>
      <p:sp>
        <p:nvSpPr>
          <p:cNvPr id="56" name="Rectangle 55"/>
          <p:cNvSpPr/>
          <p:nvPr/>
        </p:nvSpPr>
        <p:spPr>
          <a:xfrm>
            <a:off x="4775868" y="3813127"/>
            <a:ext cx="4050196" cy="201563"/>
          </a:xfrm>
          <a:prstGeom prst="rect">
            <a:avLst/>
          </a:prstGeom>
          <a:solidFill>
            <a:srgbClr val="BD6AAB"/>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Jun-2020</a:t>
            </a:r>
            <a:endParaRPr lang="en-GB" sz="800" b="1" dirty="0">
              <a:solidFill>
                <a:schemeClr val="bg1"/>
              </a:solidFill>
            </a:endParaRPr>
          </a:p>
        </p:txBody>
      </p:sp>
      <p:sp>
        <p:nvSpPr>
          <p:cNvPr id="58" name="Rectangle 57"/>
          <p:cNvSpPr/>
          <p:nvPr/>
        </p:nvSpPr>
        <p:spPr>
          <a:xfrm>
            <a:off x="39630" y="4011910"/>
            <a:ext cx="360040" cy="216024"/>
          </a:xfrm>
          <a:prstGeom prst="rect">
            <a:avLst/>
          </a:prstGeom>
          <a:solidFill>
            <a:schemeClr val="tx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700" b="1" dirty="0" smtClean="0"/>
              <a:t>UIG</a:t>
            </a:r>
            <a:endParaRPr lang="en-GB" sz="700" b="1" dirty="0"/>
          </a:p>
        </p:txBody>
      </p:sp>
      <p:sp>
        <p:nvSpPr>
          <p:cNvPr id="59" name="Rectangle 58"/>
          <p:cNvSpPr/>
          <p:nvPr/>
        </p:nvSpPr>
        <p:spPr>
          <a:xfrm>
            <a:off x="2141476" y="4078157"/>
            <a:ext cx="6696744" cy="216024"/>
          </a:xfrm>
          <a:prstGeom prst="rect">
            <a:avLst/>
          </a:prstGeom>
          <a:solidFill>
            <a:srgbClr val="BD6AAB"/>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2019 / 2020</a:t>
            </a:r>
            <a:endParaRPr lang="en-GB" sz="800" b="1" dirty="0">
              <a:solidFill>
                <a:schemeClr val="bg1"/>
              </a:solidFill>
            </a:endParaRPr>
          </a:p>
        </p:txBody>
      </p:sp>
      <p:sp>
        <p:nvSpPr>
          <p:cNvPr id="61" name="Rectangle 60"/>
          <p:cNvSpPr/>
          <p:nvPr/>
        </p:nvSpPr>
        <p:spPr>
          <a:xfrm>
            <a:off x="35496" y="4299942"/>
            <a:ext cx="360040" cy="518517"/>
          </a:xfrm>
          <a:prstGeom prst="rect">
            <a:avLst/>
          </a:prstGeom>
          <a:solidFill>
            <a:schemeClr val="tx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700" b="1" dirty="0" smtClean="0"/>
              <a:t>Mod621 – </a:t>
            </a:r>
            <a:r>
              <a:rPr lang="en-GB" sz="700" b="1" dirty="0" err="1" smtClean="0"/>
              <a:t>Uk</a:t>
            </a:r>
            <a:r>
              <a:rPr lang="en-GB" sz="700" b="1" dirty="0" smtClean="0"/>
              <a:t> Link Impacts</a:t>
            </a:r>
            <a:endParaRPr lang="en-GB" sz="700" b="1" dirty="0"/>
          </a:p>
        </p:txBody>
      </p:sp>
      <p:sp>
        <p:nvSpPr>
          <p:cNvPr id="62" name="Rectangle 61"/>
          <p:cNvSpPr/>
          <p:nvPr/>
        </p:nvSpPr>
        <p:spPr>
          <a:xfrm>
            <a:off x="413284" y="4363226"/>
            <a:ext cx="1134380" cy="216024"/>
          </a:xfrm>
          <a:prstGeom prst="rect">
            <a:avLst/>
          </a:prstGeom>
          <a:solidFill>
            <a:schemeClr val="accent3">
              <a:lumMod val="7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CUT</a:t>
            </a:r>
            <a:endParaRPr lang="en-GB" sz="800" b="1" dirty="0">
              <a:solidFill>
                <a:schemeClr val="bg1"/>
              </a:solidFill>
            </a:endParaRPr>
          </a:p>
        </p:txBody>
      </p:sp>
      <p:sp>
        <p:nvSpPr>
          <p:cNvPr id="63" name="Rectangle 62"/>
          <p:cNvSpPr/>
          <p:nvPr/>
        </p:nvSpPr>
        <p:spPr>
          <a:xfrm>
            <a:off x="1557046" y="4363226"/>
            <a:ext cx="1673932" cy="216024"/>
          </a:xfrm>
          <a:prstGeom prst="rect">
            <a:avLst/>
          </a:prstGeom>
          <a:solidFill>
            <a:schemeClr val="accent3">
              <a:lumMod val="7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ST</a:t>
            </a:r>
            <a:endParaRPr lang="en-GB" sz="800" b="1" dirty="0">
              <a:solidFill>
                <a:schemeClr val="bg1"/>
              </a:solidFill>
            </a:endParaRPr>
          </a:p>
        </p:txBody>
      </p:sp>
      <p:sp>
        <p:nvSpPr>
          <p:cNvPr id="64" name="Rectangle 63"/>
          <p:cNvSpPr/>
          <p:nvPr/>
        </p:nvSpPr>
        <p:spPr>
          <a:xfrm>
            <a:off x="3221596" y="4367482"/>
            <a:ext cx="665820" cy="216024"/>
          </a:xfrm>
          <a:prstGeom prst="rect">
            <a:avLst/>
          </a:prstGeom>
          <a:solidFill>
            <a:schemeClr val="accent3">
              <a:lumMod val="7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SIT</a:t>
            </a:r>
            <a:endParaRPr lang="en-GB" sz="800" b="1" dirty="0">
              <a:solidFill>
                <a:schemeClr val="bg1"/>
              </a:solidFill>
            </a:endParaRPr>
          </a:p>
        </p:txBody>
      </p:sp>
      <p:sp>
        <p:nvSpPr>
          <p:cNvPr id="65" name="Rectangle 64"/>
          <p:cNvSpPr/>
          <p:nvPr/>
        </p:nvSpPr>
        <p:spPr>
          <a:xfrm>
            <a:off x="3869668" y="4367482"/>
            <a:ext cx="1566428" cy="216024"/>
          </a:xfrm>
          <a:prstGeom prst="rect">
            <a:avLst/>
          </a:prstGeom>
          <a:solidFill>
            <a:schemeClr val="accent3">
              <a:lumMod val="7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UAT</a:t>
            </a:r>
            <a:endParaRPr lang="en-GB" sz="800" b="1" dirty="0">
              <a:solidFill>
                <a:schemeClr val="bg1"/>
              </a:solidFill>
            </a:endParaRPr>
          </a:p>
        </p:txBody>
      </p:sp>
      <p:sp>
        <p:nvSpPr>
          <p:cNvPr id="66" name="Rectangle 65"/>
          <p:cNvSpPr/>
          <p:nvPr/>
        </p:nvSpPr>
        <p:spPr>
          <a:xfrm>
            <a:off x="5436096" y="4363226"/>
            <a:ext cx="576064" cy="216024"/>
          </a:xfrm>
          <a:prstGeom prst="rect">
            <a:avLst/>
          </a:prstGeom>
          <a:solidFill>
            <a:schemeClr val="accent3">
              <a:lumMod val="7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UT</a:t>
            </a:r>
            <a:endParaRPr lang="en-GB" sz="800" b="1" dirty="0">
              <a:solidFill>
                <a:schemeClr val="bg1"/>
              </a:solidFill>
            </a:endParaRPr>
          </a:p>
        </p:txBody>
      </p:sp>
      <p:sp>
        <p:nvSpPr>
          <p:cNvPr id="67" name="Rectangle 66"/>
          <p:cNvSpPr/>
          <p:nvPr/>
        </p:nvSpPr>
        <p:spPr>
          <a:xfrm>
            <a:off x="6008696" y="4363226"/>
            <a:ext cx="449796" cy="216024"/>
          </a:xfrm>
          <a:prstGeom prst="rect">
            <a:avLst/>
          </a:prstGeom>
          <a:solidFill>
            <a:schemeClr val="accent3">
              <a:lumMod val="7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IDR</a:t>
            </a:r>
            <a:endParaRPr lang="en-GB" sz="800" b="1" dirty="0">
              <a:solidFill>
                <a:schemeClr val="bg1"/>
              </a:solidFill>
            </a:endParaRPr>
          </a:p>
        </p:txBody>
      </p:sp>
      <p:sp>
        <p:nvSpPr>
          <p:cNvPr id="68" name="Rectangle 67"/>
          <p:cNvSpPr/>
          <p:nvPr/>
        </p:nvSpPr>
        <p:spPr>
          <a:xfrm>
            <a:off x="6444208" y="4363226"/>
            <a:ext cx="233772" cy="216024"/>
          </a:xfrm>
          <a:prstGeom prst="rect">
            <a:avLst/>
          </a:prstGeom>
          <a:solidFill>
            <a:schemeClr val="accent3">
              <a:lumMod val="7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50" b="1" dirty="0" smtClean="0">
                <a:solidFill>
                  <a:schemeClr val="bg1"/>
                </a:solidFill>
              </a:rPr>
              <a:t>Imp</a:t>
            </a:r>
            <a:endParaRPr lang="en-GB" sz="550" b="1" dirty="0">
              <a:solidFill>
                <a:schemeClr val="bg1"/>
              </a:solidFill>
            </a:endParaRPr>
          </a:p>
        </p:txBody>
      </p:sp>
      <p:sp>
        <p:nvSpPr>
          <p:cNvPr id="69" name="Rectangle 68"/>
          <p:cNvSpPr/>
          <p:nvPr/>
        </p:nvSpPr>
        <p:spPr>
          <a:xfrm>
            <a:off x="6677980" y="4362525"/>
            <a:ext cx="1422412" cy="216024"/>
          </a:xfrm>
          <a:prstGeom prst="rect">
            <a:avLst/>
          </a:prstGeom>
          <a:solidFill>
            <a:schemeClr val="accent3">
              <a:lumMod val="7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PIS</a:t>
            </a:r>
            <a:endParaRPr lang="en-GB" sz="800" b="1" dirty="0">
              <a:solidFill>
                <a:schemeClr val="bg1"/>
              </a:solidFill>
            </a:endParaRPr>
          </a:p>
        </p:txBody>
      </p:sp>
      <p:sp>
        <p:nvSpPr>
          <p:cNvPr id="70" name="Rectangle 69"/>
          <p:cNvSpPr/>
          <p:nvPr/>
        </p:nvSpPr>
        <p:spPr>
          <a:xfrm>
            <a:off x="1259632" y="4602435"/>
            <a:ext cx="953852"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UKL CUT</a:t>
            </a:r>
            <a:endParaRPr lang="en-GB" sz="800" b="1" dirty="0">
              <a:solidFill>
                <a:schemeClr val="bg1"/>
              </a:solidFill>
            </a:endParaRPr>
          </a:p>
        </p:txBody>
      </p:sp>
      <p:sp>
        <p:nvSpPr>
          <p:cNvPr id="71" name="Rectangle 70"/>
          <p:cNvSpPr/>
          <p:nvPr/>
        </p:nvSpPr>
        <p:spPr>
          <a:xfrm>
            <a:off x="2267744" y="4602435"/>
            <a:ext cx="1152128"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UKL ST</a:t>
            </a:r>
            <a:endParaRPr lang="en-GB" sz="800" b="1" dirty="0">
              <a:solidFill>
                <a:schemeClr val="bg1"/>
              </a:solidFill>
            </a:endParaRPr>
          </a:p>
        </p:txBody>
      </p:sp>
      <p:sp>
        <p:nvSpPr>
          <p:cNvPr id="72" name="Rectangle 71"/>
          <p:cNvSpPr/>
          <p:nvPr/>
        </p:nvSpPr>
        <p:spPr>
          <a:xfrm>
            <a:off x="3545632" y="4602435"/>
            <a:ext cx="1008112"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UKL AT &amp; RT</a:t>
            </a:r>
            <a:endParaRPr lang="en-GB" sz="800" b="1" dirty="0">
              <a:solidFill>
                <a:schemeClr val="bg1"/>
              </a:solidFill>
            </a:endParaRPr>
          </a:p>
        </p:txBody>
      </p:sp>
      <p:sp>
        <p:nvSpPr>
          <p:cNvPr id="73" name="Rectangle 72"/>
          <p:cNvSpPr/>
          <p:nvPr/>
        </p:nvSpPr>
        <p:spPr>
          <a:xfrm>
            <a:off x="4949788" y="4602435"/>
            <a:ext cx="486308"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UKL PT</a:t>
            </a:r>
            <a:endParaRPr lang="en-GB" sz="800" b="1" dirty="0">
              <a:solidFill>
                <a:schemeClr val="bg1"/>
              </a:solidFill>
            </a:endParaRPr>
          </a:p>
        </p:txBody>
      </p:sp>
      <p:cxnSp>
        <p:nvCxnSpPr>
          <p:cNvPr id="75" name="Elbow Connector 74"/>
          <p:cNvCxnSpPr>
            <a:endCxn id="66" idx="2"/>
          </p:cNvCxnSpPr>
          <p:nvPr/>
        </p:nvCxnSpPr>
        <p:spPr>
          <a:xfrm flipV="1">
            <a:off x="5398520" y="4579250"/>
            <a:ext cx="325608" cy="144016"/>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7585628" y="4515966"/>
            <a:ext cx="449796" cy="338554"/>
          </a:xfrm>
          <a:prstGeom prst="rect">
            <a:avLst/>
          </a:prstGeom>
          <a:noFill/>
        </p:spPr>
        <p:txBody>
          <a:bodyPr wrap="square" rtlCol="0">
            <a:spAutoFit/>
          </a:bodyPr>
          <a:lstStyle/>
          <a:p>
            <a:r>
              <a:rPr lang="en-GB" sz="800" dirty="0" smtClean="0">
                <a:solidFill>
                  <a:schemeClr val="bg1"/>
                </a:solidFill>
              </a:rPr>
              <a:t>UKL RT</a:t>
            </a:r>
            <a:endParaRPr lang="en-GB" sz="800" dirty="0">
              <a:solidFill>
                <a:schemeClr val="bg1"/>
              </a:solidFill>
            </a:endParaRPr>
          </a:p>
        </p:txBody>
      </p:sp>
      <p:sp>
        <p:nvSpPr>
          <p:cNvPr id="95" name="TextBox 94"/>
          <p:cNvSpPr txBox="1"/>
          <p:nvPr/>
        </p:nvSpPr>
        <p:spPr>
          <a:xfrm>
            <a:off x="35496" y="4774381"/>
            <a:ext cx="8640960" cy="461665"/>
          </a:xfrm>
          <a:prstGeom prst="rect">
            <a:avLst/>
          </a:prstGeom>
          <a:noFill/>
        </p:spPr>
        <p:txBody>
          <a:bodyPr wrap="square" rtlCol="0">
            <a:spAutoFit/>
          </a:bodyPr>
          <a:lstStyle/>
          <a:p>
            <a:pPr marL="171450" indent="-171450">
              <a:buFont typeface="Arial" panose="020B0604020202020204" pitchFamily="34" charset="0"/>
              <a:buChar char="•"/>
            </a:pPr>
            <a:r>
              <a:rPr lang="en-GB" sz="800" b="1" dirty="0" smtClean="0"/>
              <a:t>Assumes February Release continue to be documentation only release</a:t>
            </a:r>
          </a:p>
          <a:p>
            <a:pPr marL="171450" indent="-171450">
              <a:buFont typeface="Arial" panose="020B0604020202020204" pitchFamily="34" charset="0"/>
              <a:buChar char="•"/>
            </a:pPr>
            <a:r>
              <a:rPr lang="en-GB" sz="800" b="1" dirty="0" smtClean="0"/>
              <a:t>Assumes RAASP will be June 2020 Major Release Delivery</a:t>
            </a:r>
          </a:p>
          <a:p>
            <a:pPr marL="171450" indent="-171450">
              <a:buFont typeface="Arial" panose="020B0604020202020204" pitchFamily="34" charset="0"/>
              <a:buChar char="•"/>
            </a:pPr>
            <a:r>
              <a:rPr lang="en-GB" sz="800" b="1" dirty="0" smtClean="0"/>
              <a:t>Please note that this is all potential activity within UK Link over the next 36 months</a:t>
            </a:r>
            <a:endParaRPr lang="en-GB" sz="800" b="1" dirty="0"/>
          </a:p>
        </p:txBody>
      </p:sp>
      <p:sp>
        <p:nvSpPr>
          <p:cNvPr id="96" name="Rectangle 95"/>
          <p:cNvSpPr/>
          <p:nvPr/>
        </p:nvSpPr>
        <p:spPr>
          <a:xfrm>
            <a:off x="4572000" y="4602435"/>
            <a:ext cx="368896"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smtClean="0">
                <a:solidFill>
                  <a:schemeClr val="bg1"/>
                </a:solidFill>
              </a:rPr>
              <a:t>Code Merge</a:t>
            </a:r>
            <a:endParaRPr lang="en-GB" sz="600" b="1" dirty="0">
              <a:solidFill>
                <a:schemeClr val="bg1"/>
              </a:solidFill>
            </a:endParaRPr>
          </a:p>
        </p:txBody>
      </p:sp>
      <p:sp>
        <p:nvSpPr>
          <p:cNvPr id="94" name="Rectangle 93"/>
          <p:cNvSpPr/>
          <p:nvPr/>
        </p:nvSpPr>
        <p:spPr>
          <a:xfrm>
            <a:off x="971600" y="3003798"/>
            <a:ext cx="305780"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smtClean="0">
                <a:solidFill>
                  <a:schemeClr val="bg1"/>
                </a:solidFill>
              </a:rPr>
              <a:t>Design</a:t>
            </a:r>
            <a:endParaRPr lang="en-GB" sz="600" b="1" dirty="0">
              <a:solidFill>
                <a:schemeClr val="bg1"/>
              </a:solidFill>
            </a:endParaRPr>
          </a:p>
        </p:txBody>
      </p:sp>
      <p:sp>
        <p:nvSpPr>
          <p:cNvPr id="97" name="Rectangle 96"/>
          <p:cNvSpPr/>
          <p:nvPr/>
        </p:nvSpPr>
        <p:spPr>
          <a:xfrm>
            <a:off x="1259632" y="3003798"/>
            <a:ext cx="305780"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smtClean="0">
                <a:solidFill>
                  <a:schemeClr val="bg1"/>
                </a:solidFill>
              </a:rPr>
              <a:t>Build</a:t>
            </a:r>
            <a:endParaRPr lang="en-GB" sz="600" b="1" dirty="0">
              <a:solidFill>
                <a:schemeClr val="bg1"/>
              </a:solidFill>
            </a:endParaRPr>
          </a:p>
        </p:txBody>
      </p:sp>
      <p:sp>
        <p:nvSpPr>
          <p:cNvPr id="98" name="Rectangle 97"/>
          <p:cNvSpPr/>
          <p:nvPr/>
        </p:nvSpPr>
        <p:spPr>
          <a:xfrm>
            <a:off x="1547664" y="3003798"/>
            <a:ext cx="665820"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smtClean="0">
                <a:solidFill>
                  <a:schemeClr val="bg1"/>
                </a:solidFill>
              </a:rPr>
              <a:t>ST &amp; Assurance</a:t>
            </a:r>
            <a:endParaRPr lang="en-GB" sz="600" b="1" dirty="0">
              <a:solidFill>
                <a:schemeClr val="bg1"/>
              </a:solidFill>
            </a:endParaRPr>
          </a:p>
        </p:txBody>
      </p:sp>
      <p:sp>
        <p:nvSpPr>
          <p:cNvPr id="99" name="Rectangle 98"/>
          <p:cNvSpPr/>
          <p:nvPr/>
        </p:nvSpPr>
        <p:spPr>
          <a:xfrm>
            <a:off x="2195736" y="3003798"/>
            <a:ext cx="188894"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smtClean="0">
                <a:solidFill>
                  <a:schemeClr val="bg1"/>
                </a:solidFill>
              </a:rPr>
              <a:t>CM</a:t>
            </a:r>
            <a:endParaRPr lang="en-GB" sz="600" b="1" dirty="0">
              <a:solidFill>
                <a:schemeClr val="bg1"/>
              </a:solidFill>
            </a:endParaRPr>
          </a:p>
        </p:txBody>
      </p:sp>
      <p:sp>
        <p:nvSpPr>
          <p:cNvPr id="100" name="Rectangle 99"/>
          <p:cNvSpPr/>
          <p:nvPr/>
        </p:nvSpPr>
        <p:spPr>
          <a:xfrm>
            <a:off x="2394012" y="3003798"/>
            <a:ext cx="449796"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smtClean="0">
                <a:solidFill>
                  <a:schemeClr val="bg1"/>
                </a:solidFill>
              </a:rPr>
              <a:t>PT / RT</a:t>
            </a:r>
            <a:endParaRPr lang="en-GB" sz="600" b="1" dirty="0">
              <a:solidFill>
                <a:schemeClr val="bg1"/>
              </a:solidFill>
            </a:endParaRPr>
          </a:p>
        </p:txBody>
      </p:sp>
      <p:sp>
        <p:nvSpPr>
          <p:cNvPr id="101" name="Rectangle 100"/>
          <p:cNvSpPr/>
          <p:nvPr/>
        </p:nvSpPr>
        <p:spPr>
          <a:xfrm>
            <a:off x="2843808" y="3003798"/>
            <a:ext cx="152890"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smtClean="0">
                <a:solidFill>
                  <a:schemeClr val="bg1"/>
                </a:solidFill>
              </a:rPr>
              <a:t>IMP</a:t>
            </a:r>
            <a:endParaRPr lang="en-GB" sz="600" b="1" dirty="0">
              <a:solidFill>
                <a:schemeClr val="bg1"/>
              </a:solidFill>
            </a:endParaRPr>
          </a:p>
        </p:txBody>
      </p:sp>
      <p:sp>
        <p:nvSpPr>
          <p:cNvPr id="102" name="Rectangle 101"/>
          <p:cNvSpPr/>
          <p:nvPr/>
        </p:nvSpPr>
        <p:spPr>
          <a:xfrm>
            <a:off x="2987824" y="3003798"/>
            <a:ext cx="233772"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smtClean="0">
                <a:solidFill>
                  <a:schemeClr val="bg1"/>
                </a:solidFill>
              </a:rPr>
              <a:t>PIS</a:t>
            </a:r>
            <a:endParaRPr lang="en-GB" sz="600" b="1" dirty="0">
              <a:solidFill>
                <a:schemeClr val="bg1"/>
              </a:solidFill>
            </a:endParaRPr>
          </a:p>
        </p:txBody>
      </p:sp>
      <p:sp>
        <p:nvSpPr>
          <p:cNvPr id="103" name="Rectangle 102"/>
          <p:cNvSpPr/>
          <p:nvPr/>
        </p:nvSpPr>
        <p:spPr>
          <a:xfrm>
            <a:off x="4211960" y="3003798"/>
            <a:ext cx="2232248" cy="216024"/>
          </a:xfrm>
          <a:prstGeom prst="rect">
            <a:avLst/>
          </a:prstGeom>
          <a:solidFill>
            <a:srgbClr val="BD6AAB"/>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Potential Activity</a:t>
            </a:r>
            <a:endParaRPr lang="en-GB" sz="800" b="1" dirty="0">
              <a:solidFill>
                <a:schemeClr val="bg1"/>
              </a:solidFill>
            </a:endParaRPr>
          </a:p>
        </p:txBody>
      </p:sp>
      <p:sp>
        <p:nvSpPr>
          <p:cNvPr id="104" name="Rectangle 103"/>
          <p:cNvSpPr/>
          <p:nvPr/>
        </p:nvSpPr>
        <p:spPr>
          <a:xfrm>
            <a:off x="971600" y="1275606"/>
            <a:ext cx="1080120"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Closedown</a:t>
            </a:r>
            <a:endParaRPr lang="en-GB" sz="800" b="1" dirty="0">
              <a:solidFill>
                <a:schemeClr val="bg1"/>
              </a:solidFill>
            </a:endParaRPr>
          </a:p>
        </p:txBody>
      </p:sp>
      <p:sp>
        <p:nvSpPr>
          <p:cNvPr id="106" name="Rectangle 105"/>
          <p:cNvSpPr/>
          <p:nvPr/>
        </p:nvSpPr>
        <p:spPr>
          <a:xfrm>
            <a:off x="2628379" y="1563638"/>
            <a:ext cx="305780" cy="21602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00" b="1" dirty="0" smtClean="0">
                <a:solidFill>
                  <a:schemeClr val="bg1"/>
                </a:solidFill>
              </a:rPr>
              <a:t>T2 - IMP</a:t>
            </a:r>
            <a:endParaRPr lang="en-GB" sz="500" b="1" dirty="0">
              <a:solidFill>
                <a:schemeClr val="bg1"/>
              </a:solidFill>
            </a:endParaRPr>
          </a:p>
        </p:txBody>
      </p:sp>
      <p:sp>
        <p:nvSpPr>
          <p:cNvPr id="107" name="Rectangle 106"/>
          <p:cNvSpPr/>
          <p:nvPr/>
        </p:nvSpPr>
        <p:spPr>
          <a:xfrm>
            <a:off x="2915816" y="1563638"/>
            <a:ext cx="1665058"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Closedown</a:t>
            </a:r>
            <a:endParaRPr lang="en-GB" sz="800" b="1" dirty="0">
              <a:solidFill>
                <a:schemeClr val="bg1"/>
              </a:solidFill>
            </a:endParaRPr>
          </a:p>
        </p:txBody>
      </p:sp>
      <p:sp>
        <p:nvSpPr>
          <p:cNvPr id="105" name="Rectangle 104"/>
          <p:cNvSpPr/>
          <p:nvPr/>
        </p:nvSpPr>
        <p:spPr>
          <a:xfrm>
            <a:off x="37791" y="3531417"/>
            <a:ext cx="360040" cy="216024"/>
          </a:xfrm>
          <a:prstGeom prst="rect">
            <a:avLst/>
          </a:prstGeom>
          <a:solidFill>
            <a:schemeClr val="tx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600" b="1" dirty="0" smtClean="0"/>
              <a:t>CSS CC</a:t>
            </a:r>
            <a:endParaRPr lang="en-GB" sz="600" b="1" dirty="0"/>
          </a:p>
        </p:txBody>
      </p:sp>
      <p:sp>
        <p:nvSpPr>
          <p:cNvPr id="108" name="Rectangle 107"/>
          <p:cNvSpPr/>
          <p:nvPr/>
        </p:nvSpPr>
        <p:spPr>
          <a:xfrm>
            <a:off x="413284" y="3527865"/>
            <a:ext cx="1070737"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Procurement</a:t>
            </a:r>
            <a:endParaRPr lang="en-GB" sz="800" b="1" dirty="0">
              <a:solidFill>
                <a:schemeClr val="bg1"/>
              </a:solidFill>
            </a:endParaRPr>
          </a:p>
        </p:txBody>
      </p:sp>
      <p:sp>
        <p:nvSpPr>
          <p:cNvPr id="109" name="Rectangle 108"/>
          <p:cNvSpPr/>
          <p:nvPr/>
        </p:nvSpPr>
        <p:spPr>
          <a:xfrm>
            <a:off x="1476554" y="3526690"/>
            <a:ext cx="1695727"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High Level Design</a:t>
            </a:r>
            <a:endParaRPr lang="en-GB" sz="800" b="1" dirty="0">
              <a:solidFill>
                <a:schemeClr val="bg1"/>
              </a:solidFill>
            </a:endParaRPr>
          </a:p>
        </p:txBody>
      </p:sp>
      <p:sp>
        <p:nvSpPr>
          <p:cNvPr id="110" name="Rectangle 109"/>
          <p:cNvSpPr/>
          <p:nvPr/>
        </p:nvSpPr>
        <p:spPr>
          <a:xfrm>
            <a:off x="3172281" y="3531417"/>
            <a:ext cx="3271927"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Detailed Design</a:t>
            </a:r>
            <a:endParaRPr lang="en-GB" sz="800" b="1" dirty="0">
              <a:solidFill>
                <a:schemeClr val="bg1"/>
              </a:solidFill>
            </a:endParaRPr>
          </a:p>
        </p:txBody>
      </p:sp>
      <p:sp>
        <p:nvSpPr>
          <p:cNvPr id="111" name="Rectangle 110"/>
          <p:cNvSpPr/>
          <p:nvPr/>
        </p:nvSpPr>
        <p:spPr>
          <a:xfrm>
            <a:off x="6458492" y="3531417"/>
            <a:ext cx="2365630"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Build / Test</a:t>
            </a:r>
            <a:endParaRPr lang="en-GB" sz="800" b="1" dirty="0">
              <a:solidFill>
                <a:schemeClr val="bg1"/>
              </a:solidFill>
            </a:endParaRPr>
          </a:p>
        </p:txBody>
      </p:sp>
    </p:spTree>
    <p:extLst>
      <p:ext uri="{BB962C8B-B14F-4D97-AF65-F5344CB8AC3E}">
        <p14:creationId xmlns:p14="http://schemas.microsoft.com/office/powerpoint/2010/main" val="41899073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TextBox 141"/>
          <p:cNvSpPr txBox="1"/>
          <p:nvPr/>
        </p:nvSpPr>
        <p:spPr>
          <a:xfrm>
            <a:off x="3131840" y="2047949"/>
            <a:ext cx="1129841" cy="307777"/>
          </a:xfrm>
          <a:prstGeom prst="rect">
            <a:avLst/>
          </a:prstGeom>
          <a:noFill/>
        </p:spPr>
        <p:txBody>
          <a:bodyPr wrap="square" rtlCol="0">
            <a:spAutoFit/>
          </a:bodyPr>
          <a:lstStyle/>
          <a:p>
            <a:pPr algn="ctr"/>
            <a:r>
              <a:rPr lang="en-GB" sz="700" dirty="0" smtClean="0">
                <a:solidFill>
                  <a:schemeClr val="bg1">
                    <a:lumMod val="95000"/>
                  </a:schemeClr>
                </a:solidFill>
              </a:rPr>
              <a:t>BER Approval</a:t>
            </a:r>
          </a:p>
          <a:p>
            <a:pPr algn="ctr"/>
            <a:r>
              <a:rPr lang="en-GB" sz="700" dirty="0" smtClean="0">
                <a:solidFill>
                  <a:schemeClr val="bg1">
                    <a:lumMod val="95000"/>
                  </a:schemeClr>
                </a:solidFill>
              </a:rPr>
              <a:t>10/04/18 </a:t>
            </a:r>
            <a:endParaRPr lang="en-GB" sz="700" dirty="0">
              <a:solidFill>
                <a:schemeClr val="bg1">
                  <a:lumMod val="95000"/>
                </a:schemeClr>
              </a:solidFill>
            </a:endParaRPr>
          </a:p>
        </p:txBody>
      </p:sp>
      <p:sp>
        <p:nvSpPr>
          <p:cNvPr id="18" name="Rectangle 17"/>
          <p:cNvSpPr/>
          <p:nvPr/>
        </p:nvSpPr>
        <p:spPr>
          <a:xfrm>
            <a:off x="413284" y="1491630"/>
            <a:ext cx="1008112"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prstClr val="white"/>
              </a:solidFill>
            </a:endParaRPr>
          </a:p>
        </p:txBody>
      </p:sp>
      <p:sp>
        <p:nvSpPr>
          <p:cNvPr id="76" name="Rectangle 75"/>
          <p:cNvSpPr/>
          <p:nvPr/>
        </p:nvSpPr>
        <p:spPr>
          <a:xfrm>
            <a:off x="447676" y="1491630"/>
            <a:ext cx="1008112" cy="21602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prstClr val="white"/>
              </a:solidFill>
            </a:endParaRPr>
          </a:p>
        </p:txBody>
      </p:sp>
      <p:sp>
        <p:nvSpPr>
          <p:cNvPr id="113" name="TextBox 112"/>
          <p:cNvSpPr txBox="1"/>
          <p:nvPr/>
        </p:nvSpPr>
        <p:spPr>
          <a:xfrm>
            <a:off x="179512" y="1457424"/>
            <a:ext cx="1224136" cy="307777"/>
          </a:xfrm>
          <a:prstGeom prst="rect">
            <a:avLst/>
          </a:prstGeom>
          <a:noFill/>
        </p:spPr>
        <p:txBody>
          <a:bodyPr wrap="square" rtlCol="0">
            <a:spAutoFit/>
          </a:bodyPr>
          <a:lstStyle/>
          <a:p>
            <a:pPr algn="ctr"/>
            <a:r>
              <a:rPr lang="en-GB" sz="700" dirty="0" smtClean="0">
                <a:solidFill>
                  <a:schemeClr val="bg1">
                    <a:lumMod val="95000"/>
                  </a:schemeClr>
                </a:solidFill>
              </a:rPr>
              <a:t>Change Pack Issue</a:t>
            </a:r>
          </a:p>
          <a:p>
            <a:pPr algn="ctr"/>
            <a:r>
              <a:rPr lang="en-GB" sz="700" dirty="0" smtClean="0">
                <a:solidFill>
                  <a:schemeClr val="bg1">
                    <a:lumMod val="95000"/>
                  </a:schemeClr>
                </a:solidFill>
              </a:rPr>
              <a:t>09/11/18</a:t>
            </a:r>
          </a:p>
        </p:txBody>
      </p:sp>
      <p:sp>
        <p:nvSpPr>
          <p:cNvPr id="40" name="Rectangle 39"/>
          <p:cNvSpPr/>
          <p:nvPr/>
        </p:nvSpPr>
        <p:spPr>
          <a:xfrm>
            <a:off x="1421396" y="2067694"/>
            <a:ext cx="936104" cy="21602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prstClr val="white"/>
              </a:solidFill>
            </a:endParaRPr>
          </a:p>
        </p:txBody>
      </p:sp>
      <p:sp>
        <p:nvSpPr>
          <p:cNvPr id="39" name="Rectangle 38"/>
          <p:cNvSpPr/>
          <p:nvPr/>
        </p:nvSpPr>
        <p:spPr>
          <a:xfrm>
            <a:off x="413284" y="2067694"/>
            <a:ext cx="1008112" cy="21602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prstClr val="white"/>
              </a:solidFill>
            </a:endParaRPr>
          </a:p>
        </p:txBody>
      </p:sp>
      <p:sp>
        <p:nvSpPr>
          <p:cNvPr id="115" name="TextBox 114"/>
          <p:cNvSpPr txBox="1"/>
          <p:nvPr/>
        </p:nvSpPr>
        <p:spPr>
          <a:xfrm>
            <a:off x="415404" y="2047949"/>
            <a:ext cx="1492300" cy="307777"/>
          </a:xfrm>
          <a:prstGeom prst="rect">
            <a:avLst/>
          </a:prstGeom>
          <a:noFill/>
        </p:spPr>
        <p:txBody>
          <a:bodyPr wrap="square" rtlCol="0">
            <a:spAutoFit/>
          </a:bodyPr>
          <a:lstStyle/>
          <a:p>
            <a:pPr algn="ctr"/>
            <a:r>
              <a:rPr lang="en-GB" sz="700" dirty="0" err="1" smtClean="0">
                <a:solidFill>
                  <a:schemeClr val="bg1">
                    <a:lumMod val="95000"/>
                  </a:schemeClr>
                </a:solidFill>
              </a:rPr>
              <a:t>ChMC</a:t>
            </a:r>
            <a:r>
              <a:rPr lang="en-GB" sz="700" dirty="0" smtClean="0">
                <a:solidFill>
                  <a:schemeClr val="bg1">
                    <a:lumMod val="95000"/>
                  </a:schemeClr>
                </a:solidFill>
              </a:rPr>
              <a:t> Scope Approval</a:t>
            </a:r>
          </a:p>
          <a:p>
            <a:pPr algn="ctr"/>
            <a:r>
              <a:rPr lang="en-GB" sz="700" dirty="0" smtClean="0">
                <a:solidFill>
                  <a:schemeClr val="bg1">
                    <a:lumMod val="95000"/>
                  </a:schemeClr>
                </a:solidFill>
              </a:rPr>
              <a:t>12/12/18</a:t>
            </a:r>
          </a:p>
        </p:txBody>
      </p:sp>
      <p:sp>
        <p:nvSpPr>
          <p:cNvPr id="41" name="Rectangle 40"/>
          <p:cNvSpPr/>
          <p:nvPr/>
        </p:nvSpPr>
        <p:spPr>
          <a:xfrm>
            <a:off x="2357500" y="2067694"/>
            <a:ext cx="1368152" cy="21602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prstClr val="white"/>
              </a:solidFill>
            </a:endParaRPr>
          </a:p>
        </p:txBody>
      </p:sp>
      <p:sp>
        <p:nvSpPr>
          <p:cNvPr id="119" name="TextBox 118"/>
          <p:cNvSpPr txBox="1"/>
          <p:nvPr/>
        </p:nvSpPr>
        <p:spPr>
          <a:xfrm>
            <a:off x="2866095" y="2047949"/>
            <a:ext cx="1129841" cy="307777"/>
          </a:xfrm>
          <a:prstGeom prst="rect">
            <a:avLst/>
          </a:prstGeom>
          <a:noFill/>
        </p:spPr>
        <p:txBody>
          <a:bodyPr wrap="square" rtlCol="0">
            <a:spAutoFit/>
          </a:bodyPr>
          <a:lstStyle/>
          <a:p>
            <a:pPr algn="ctr"/>
            <a:r>
              <a:rPr lang="en-GB" sz="700" dirty="0" smtClean="0">
                <a:solidFill>
                  <a:schemeClr val="bg1">
                    <a:lumMod val="95000"/>
                  </a:schemeClr>
                </a:solidFill>
              </a:rPr>
              <a:t>EQR Approval</a:t>
            </a:r>
          </a:p>
          <a:p>
            <a:pPr algn="ctr"/>
            <a:r>
              <a:rPr lang="en-GB" sz="700" dirty="0" smtClean="0">
                <a:solidFill>
                  <a:schemeClr val="bg1">
                    <a:lumMod val="95000"/>
                  </a:schemeClr>
                </a:solidFill>
              </a:rPr>
              <a:t>06/02/18 </a:t>
            </a:r>
            <a:endParaRPr lang="en-GB" sz="700" dirty="0">
              <a:solidFill>
                <a:schemeClr val="bg1">
                  <a:lumMod val="95000"/>
                </a:schemeClr>
              </a:solidFill>
            </a:endParaRPr>
          </a:p>
        </p:txBody>
      </p:sp>
      <p:sp>
        <p:nvSpPr>
          <p:cNvPr id="2" name="Title 1">
            <a:extLst>
              <a:ext uri="{FF2B5EF4-FFF2-40B4-BE49-F238E27FC236}">
                <a16:creationId xmlns:a16="http://schemas.microsoft.com/office/drawing/2014/main" xmlns="" id="{38EA3F08-64D0-41F2-864D-9FD93219A379}"/>
              </a:ext>
            </a:extLst>
          </p:cNvPr>
          <p:cNvSpPr>
            <a:spLocks noGrp="1"/>
          </p:cNvSpPr>
          <p:nvPr>
            <p:ph type="title"/>
          </p:nvPr>
        </p:nvSpPr>
        <p:spPr/>
        <p:txBody>
          <a:bodyPr/>
          <a:lstStyle/>
          <a:p>
            <a:r>
              <a:rPr lang="en-GB" dirty="0" smtClean="0"/>
              <a:t>2018 / 2019 R&amp;N Governance Timeline</a:t>
            </a:r>
            <a:endParaRPr lang="en-GB" dirty="0"/>
          </a:p>
        </p:txBody>
      </p:sp>
      <p:graphicFrame>
        <p:nvGraphicFramePr>
          <p:cNvPr id="9" name="Table 8"/>
          <p:cNvGraphicFramePr>
            <a:graphicFrameLocks noGrp="1"/>
          </p:cNvGraphicFramePr>
          <p:nvPr>
            <p:extLst>
              <p:ext uri="{D42A27DB-BD31-4B8C-83A1-F6EECF244321}">
                <p14:modId xmlns:p14="http://schemas.microsoft.com/office/powerpoint/2010/main" val="642156824"/>
              </p:ext>
            </p:extLst>
          </p:nvPr>
        </p:nvGraphicFramePr>
        <p:xfrm>
          <a:off x="413305" y="948601"/>
          <a:ext cx="8730688" cy="182880"/>
        </p:xfrm>
        <a:graphic>
          <a:graphicData uri="http://schemas.openxmlformats.org/drawingml/2006/table">
            <a:tbl>
              <a:tblPr firstRow="1" bandRow="1">
                <a:tableStyleId>{5C22544A-7EE6-4342-B048-85BDC9FD1C3A}</a:tableStyleId>
              </a:tblPr>
              <a:tblGrid>
                <a:gridCol w="545668"/>
                <a:gridCol w="545668"/>
                <a:gridCol w="545668"/>
                <a:gridCol w="545668"/>
                <a:gridCol w="545668"/>
                <a:gridCol w="545668"/>
                <a:gridCol w="545668"/>
                <a:gridCol w="545668"/>
                <a:gridCol w="545668"/>
                <a:gridCol w="545668"/>
                <a:gridCol w="545668"/>
                <a:gridCol w="545668"/>
                <a:gridCol w="545668"/>
                <a:gridCol w="545668"/>
                <a:gridCol w="545668"/>
                <a:gridCol w="545668"/>
              </a:tblGrid>
              <a:tr h="168528">
                <a:tc>
                  <a:txBody>
                    <a:bodyPr/>
                    <a:lstStyle/>
                    <a:p>
                      <a:pPr algn="ctr"/>
                      <a:r>
                        <a:rPr lang="en-GB" sz="600" dirty="0" smtClean="0"/>
                        <a:t>Oct</a:t>
                      </a:r>
                      <a:endParaRPr lang="en-GB" sz="600" dirty="0"/>
                    </a:p>
                  </a:txBody>
                  <a:tcPr anchor="ctr">
                    <a:solidFill>
                      <a:schemeClr val="bg1">
                        <a:lumMod val="65000"/>
                      </a:schemeClr>
                    </a:solidFill>
                  </a:tcPr>
                </a:tc>
                <a:tc>
                  <a:txBody>
                    <a:bodyPr/>
                    <a:lstStyle/>
                    <a:p>
                      <a:pPr algn="ctr"/>
                      <a:r>
                        <a:rPr lang="en-GB" sz="600" dirty="0" smtClean="0"/>
                        <a:t>Nov</a:t>
                      </a:r>
                      <a:endParaRPr lang="en-GB" sz="600" dirty="0"/>
                    </a:p>
                  </a:txBody>
                  <a:tcPr anchor="ctr">
                    <a:solidFill>
                      <a:schemeClr val="bg1">
                        <a:lumMod val="65000"/>
                      </a:schemeClr>
                    </a:solidFill>
                  </a:tcPr>
                </a:tc>
                <a:tc>
                  <a:txBody>
                    <a:bodyPr/>
                    <a:lstStyle/>
                    <a:p>
                      <a:pPr algn="ctr"/>
                      <a:r>
                        <a:rPr lang="en-GB" sz="600" dirty="0" smtClean="0"/>
                        <a:t>Dec</a:t>
                      </a:r>
                      <a:endParaRPr lang="en-GB" sz="600" dirty="0"/>
                    </a:p>
                  </a:txBody>
                  <a:tcPr anchor="ctr">
                    <a:solidFill>
                      <a:schemeClr val="bg1">
                        <a:lumMod val="65000"/>
                      </a:schemeClr>
                    </a:solidFill>
                  </a:tcPr>
                </a:tc>
                <a:tc>
                  <a:txBody>
                    <a:bodyPr/>
                    <a:lstStyle/>
                    <a:p>
                      <a:pPr algn="ctr"/>
                      <a:r>
                        <a:rPr lang="en-GB" sz="600" dirty="0" smtClean="0"/>
                        <a:t>Jan</a:t>
                      </a:r>
                      <a:endParaRPr lang="en-GB" sz="600" dirty="0"/>
                    </a:p>
                  </a:txBody>
                  <a:tcPr anchor="ctr">
                    <a:solidFill>
                      <a:schemeClr val="bg1">
                        <a:lumMod val="65000"/>
                      </a:schemeClr>
                    </a:solidFill>
                  </a:tcPr>
                </a:tc>
                <a:tc>
                  <a:txBody>
                    <a:bodyPr/>
                    <a:lstStyle/>
                    <a:p>
                      <a:pPr algn="ctr"/>
                      <a:r>
                        <a:rPr lang="en-GB" sz="600" dirty="0" smtClean="0"/>
                        <a:t>Feb</a:t>
                      </a:r>
                      <a:endParaRPr lang="en-GB" sz="600" dirty="0"/>
                    </a:p>
                  </a:txBody>
                  <a:tcPr anchor="ctr">
                    <a:solidFill>
                      <a:schemeClr val="bg1">
                        <a:lumMod val="65000"/>
                      </a:schemeClr>
                    </a:solidFill>
                  </a:tcPr>
                </a:tc>
                <a:tc>
                  <a:txBody>
                    <a:bodyPr/>
                    <a:lstStyle/>
                    <a:p>
                      <a:pPr algn="ctr"/>
                      <a:r>
                        <a:rPr lang="en-GB" sz="600" dirty="0" smtClean="0"/>
                        <a:t>Mar</a:t>
                      </a:r>
                      <a:endParaRPr lang="en-GB" sz="600" dirty="0"/>
                    </a:p>
                  </a:txBody>
                  <a:tcPr anchor="ctr">
                    <a:solidFill>
                      <a:schemeClr val="bg1">
                        <a:lumMod val="65000"/>
                      </a:schemeClr>
                    </a:solidFill>
                  </a:tcPr>
                </a:tc>
                <a:tc>
                  <a:txBody>
                    <a:bodyPr/>
                    <a:lstStyle/>
                    <a:p>
                      <a:pPr algn="ctr"/>
                      <a:r>
                        <a:rPr lang="en-GB" sz="600" dirty="0" smtClean="0"/>
                        <a:t>Apr</a:t>
                      </a:r>
                      <a:endParaRPr lang="en-GB" sz="600" dirty="0"/>
                    </a:p>
                  </a:txBody>
                  <a:tcPr anchor="ctr">
                    <a:solidFill>
                      <a:schemeClr val="bg1">
                        <a:lumMod val="65000"/>
                      </a:schemeClr>
                    </a:solidFill>
                  </a:tcPr>
                </a:tc>
                <a:tc>
                  <a:txBody>
                    <a:bodyPr/>
                    <a:lstStyle/>
                    <a:p>
                      <a:pPr algn="ctr"/>
                      <a:r>
                        <a:rPr lang="en-GB" sz="600" dirty="0" smtClean="0"/>
                        <a:t>May</a:t>
                      </a:r>
                      <a:endParaRPr lang="en-GB" sz="600" dirty="0"/>
                    </a:p>
                  </a:txBody>
                  <a:tcPr anchor="ctr">
                    <a:solidFill>
                      <a:schemeClr val="bg1">
                        <a:lumMod val="65000"/>
                      </a:schemeClr>
                    </a:solidFill>
                  </a:tcPr>
                </a:tc>
                <a:tc>
                  <a:txBody>
                    <a:bodyPr/>
                    <a:lstStyle/>
                    <a:p>
                      <a:pPr algn="ctr"/>
                      <a:r>
                        <a:rPr lang="en-GB" sz="600" dirty="0" smtClean="0"/>
                        <a:t>Jun</a:t>
                      </a:r>
                      <a:endParaRPr lang="en-GB" sz="600" dirty="0"/>
                    </a:p>
                  </a:txBody>
                  <a:tcPr anchor="ctr">
                    <a:solidFill>
                      <a:schemeClr val="bg1">
                        <a:lumMod val="65000"/>
                      </a:schemeClr>
                    </a:solidFill>
                  </a:tcPr>
                </a:tc>
                <a:tc>
                  <a:txBody>
                    <a:bodyPr/>
                    <a:lstStyle/>
                    <a:p>
                      <a:pPr algn="ctr"/>
                      <a:r>
                        <a:rPr lang="en-GB" sz="600" dirty="0" smtClean="0"/>
                        <a:t>Jul</a:t>
                      </a:r>
                    </a:p>
                  </a:txBody>
                  <a:tcPr anchor="ctr">
                    <a:solidFill>
                      <a:schemeClr val="bg1">
                        <a:lumMod val="65000"/>
                      </a:schemeClr>
                    </a:solidFill>
                  </a:tcPr>
                </a:tc>
                <a:tc>
                  <a:txBody>
                    <a:bodyPr/>
                    <a:lstStyle/>
                    <a:p>
                      <a:pPr algn="ctr"/>
                      <a:r>
                        <a:rPr lang="en-GB" sz="600" dirty="0" smtClean="0"/>
                        <a:t>Aug</a:t>
                      </a:r>
                    </a:p>
                  </a:txBody>
                  <a:tcPr anchor="ctr">
                    <a:solidFill>
                      <a:schemeClr val="bg1">
                        <a:lumMod val="65000"/>
                      </a:schemeClr>
                    </a:solidFill>
                  </a:tcPr>
                </a:tc>
                <a:tc>
                  <a:txBody>
                    <a:bodyPr/>
                    <a:lstStyle/>
                    <a:p>
                      <a:pPr algn="ctr"/>
                      <a:r>
                        <a:rPr lang="en-GB" sz="600" dirty="0" smtClean="0"/>
                        <a:t>Sep</a:t>
                      </a:r>
                    </a:p>
                  </a:txBody>
                  <a:tcPr anchor="ctr">
                    <a:solidFill>
                      <a:schemeClr val="bg1">
                        <a:lumMod val="65000"/>
                      </a:schemeClr>
                    </a:solidFill>
                  </a:tcPr>
                </a:tc>
                <a:tc>
                  <a:txBody>
                    <a:bodyPr/>
                    <a:lstStyle/>
                    <a:p>
                      <a:pPr algn="ctr"/>
                      <a:r>
                        <a:rPr lang="en-GB" sz="600" dirty="0" smtClean="0"/>
                        <a:t>Oct</a:t>
                      </a:r>
                    </a:p>
                  </a:txBody>
                  <a:tcPr anchor="ctr">
                    <a:solidFill>
                      <a:schemeClr val="bg1">
                        <a:lumMod val="65000"/>
                      </a:schemeClr>
                    </a:solidFill>
                  </a:tcPr>
                </a:tc>
                <a:tc>
                  <a:txBody>
                    <a:bodyPr/>
                    <a:lstStyle/>
                    <a:p>
                      <a:pPr algn="ctr"/>
                      <a:r>
                        <a:rPr lang="en-GB" sz="600" dirty="0" smtClean="0"/>
                        <a:t>Nov</a:t>
                      </a:r>
                    </a:p>
                  </a:txBody>
                  <a:tcPr anchor="ctr">
                    <a:solidFill>
                      <a:schemeClr val="bg1">
                        <a:lumMod val="65000"/>
                      </a:schemeClr>
                    </a:solidFill>
                  </a:tcPr>
                </a:tc>
                <a:tc>
                  <a:txBody>
                    <a:bodyPr/>
                    <a:lstStyle/>
                    <a:p>
                      <a:pPr algn="ctr"/>
                      <a:r>
                        <a:rPr lang="en-GB" sz="600" dirty="0" smtClean="0"/>
                        <a:t>Dec</a:t>
                      </a:r>
                    </a:p>
                  </a:txBody>
                  <a:tcPr anchor="ctr">
                    <a:solidFill>
                      <a:schemeClr val="bg1">
                        <a:lumMod val="65000"/>
                      </a:schemeClr>
                    </a:solidFill>
                  </a:tcPr>
                </a:tc>
                <a:tc>
                  <a:txBody>
                    <a:bodyPr/>
                    <a:lstStyle/>
                    <a:p>
                      <a:pPr algn="ctr"/>
                      <a:r>
                        <a:rPr lang="en-GB" sz="600" dirty="0" smtClean="0"/>
                        <a:t>Jan</a:t>
                      </a:r>
                    </a:p>
                  </a:txBody>
                  <a:tcPr anchor="ctr">
                    <a:solidFill>
                      <a:schemeClr val="bg1">
                        <a:lumMod val="65000"/>
                      </a:schemeClr>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856411135"/>
              </p:ext>
            </p:extLst>
          </p:nvPr>
        </p:nvGraphicFramePr>
        <p:xfrm>
          <a:off x="413297" y="685081"/>
          <a:ext cx="8730703" cy="274320"/>
        </p:xfrm>
        <a:graphic>
          <a:graphicData uri="http://schemas.openxmlformats.org/drawingml/2006/table">
            <a:tbl>
              <a:tblPr firstRow="1" bandRow="1">
                <a:tableStyleId>{5C22544A-7EE6-4342-B048-85BDC9FD1C3A}</a:tableStyleId>
              </a:tblPr>
              <a:tblGrid>
                <a:gridCol w="1676297"/>
                <a:gridCol w="6425807"/>
                <a:gridCol w="628599"/>
              </a:tblGrid>
              <a:tr h="144016">
                <a:tc>
                  <a:txBody>
                    <a:bodyPr/>
                    <a:lstStyle/>
                    <a:p>
                      <a:pPr algn="ctr"/>
                      <a:r>
                        <a:rPr lang="en-GB" sz="1200" dirty="0" smtClean="0"/>
                        <a:t>2018</a:t>
                      </a:r>
                      <a:endParaRPr lang="en-GB" sz="1200" dirty="0"/>
                    </a:p>
                  </a:txBody>
                  <a:tcPr anchor="ctr">
                    <a:solidFill>
                      <a:schemeClr val="bg1">
                        <a:lumMod val="85000"/>
                      </a:schemeClr>
                    </a:solidFill>
                  </a:tcPr>
                </a:tc>
                <a:tc>
                  <a:txBody>
                    <a:bodyPr/>
                    <a:lstStyle/>
                    <a:p>
                      <a:pPr algn="ctr"/>
                      <a:r>
                        <a:rPr lang="en-GB" sz="1200" dirty="0" smtClean="0"/>
                        <a:t>2019</a:t>
                      </a:r>
                      <a:endParaRPr lang="en-GB" sz="1200" dirty="0"/>
                    </a:p>
                  </a:txBody>
                  <a:tcPr anchor="ctr">
                    <a:solidFill>
                      <a:schemeClr val="bg1">
                        <a:lumMod val="85000"/>
                      </a:schemeClr>
                    </a:solidFill>
                  </a:tcPr>
                </a:tc>
                <a:tc>
                  <a:txBody>
                    <a:bodyPr/>
                    <a:lstStyle/>
                    <a:p>
                      <a:pPr algn="ctr"/>
                      <a:r>
                        <a:rPr lang="en-GB" sz="1200" dirty="0" smtClean="0"/>
                        <a:t>2020</a:t>
                      </a:r>
                      <a:endParaRPr lang="en-GB" sz="1200" dirty="0"/>
                    </a:p>
                  </a:txBody>
                  <a:tcPr anchor="ctr">
                    <a:solidFill>
                      <a:schemeClr val="bg1">
                        <a:lumMod val="85000"/>
                      </a:schemeClr>
                    </a:solidFill>
                  </a:tcPr>
                </a:tc>
              </a:tr>
            </a:tbl>
          </a:graphicData>
        </a:graphic>
      </p:graphicFrame>
      <p:sp>
        <p:nvSpPr>
          <p:cNvPr id="14" name="Rectangle 13"/>
          <p:cNvSpPr/>
          <p:nvPr/>
        </p:nvSpPr>
        <p:spPr>
          <a:xfrm>
            <a:off x="35496" y="1203598"/>
            <a:ext cx="360040" cy="216024"/>
          </a:xfrm>
          <a:prstGeom prst="rect">
            <a:avLst/>
          </a:prstGeom>
          <a:solidFill>
            <a:schemeClr val="tx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600" b="1" dirty="0" smtClean="0">
                <a:solidFill>
                  <a:prstClr val="white"/>
                </a:solidFill>
              </a:rPr>
              <a:t>Feb-19</a:t>
            </a:r>
            <a:endParaRPr lang="en-GB" sz="600" b="1" dirty="0">
              <a:solidFill>
                <a:prstClr val="white"/>
              </a:solidFill>
            </a:endParaRPr>
          </a:p>
        </p:txBody>
      </p:sp>
      <p:sp>
        <p:nvSpPr>
          <p:cNvPr id="15" name="Rectangle 14"/>
          <p:cNvSpPr/>
          <p:nvPr/>
        </p:nvSpPr>
        <p:spPr>
          <a:xfrm>
            <a:off x="2067856" y="1203598"/>
            <a:ext cx="1153740"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prstClr val="white"/>
              </a:solidFill>
            </a:endParaRPr>
          </a:p>
        </p:txBody>
      </p:sp>
      <p:sp>
        <p:nvSpPr>
          <p:cNvPr id="17" name="Rectangle 16"/>
          <p:cNvSpPr/>
          <p:nvPr/>
        </p:nvSpPr>
        <p:spPr>
          <a:xfrm>
            <a:off x="35496" y="1506091"/>
            <a:ext cx="360040" cy="201563"/>
          </a:xfrm>
          <a:prstGeom prst="rect">
            <a:avLst/>
          </a:prstGeom>
          <a:solidFill>
            <a:schemeClr val="tx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500" b="1" dirty="0" smtClean="0">
                <a:solidFill>
                  <a:prstClr val="white"/>
                </a:solidFill>
              </a:rPr>
              <a:t>Jun-19</a:t>
            </a:r>
            <a:endParaRPr lang="en-GB" sz="500" b="1" dirty="0">
              <a:solidFill>
                <a:prstClr val="white"/>
              </a:solidFill>
            </a:endParaRPr>
          </a:p>
        </p:txBody>
      </p:sp>
      <p:sp>
        <p:nvSpPr>
          <p:cNvPr id="19" name="Rectangle 18"/>
          <p:cNvSpPr/>
          <p:nvPr/>
        </p:nvSpPr>
        <p:spPr>
          <a:xfrm>
            <a:off x="1421396" y="1491630"/>
            <a:ext cx="1224136"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prstClr val="white"/>
              </a:solidFill>
            </a:endParaRPr>
          </a:p>
        </p:txBody>
      </p:sp>
      <p:sp>
        <p:nvSpPr>
          <p:cNvPr id="20" name="Rectangle 19"/>
          <p:cNvSpPr/>
          <p:nvPr/>
        </p:nvSpPr>
        <p:spPr>
          <a:xfrm>
            <a:off x="2645532" y="1491630"/>
            <a:ext cx="3456384"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prstClr val="white"/>
              </a:solidFill>
            </a:endParaRPr>
          </a:p>
        </p:txBody>
      </p:sp>
      <p:sp>
        <p:nvSpPr>
          <p:cNvPr id="26" name="Rectangle 25"/>
          <p:cNvSpPr/>
          <p:nvPr/>
        </p:nvSpPr>
        <p:spPr>
          <a:xfrm>
            <a:off x="35496" y="1779661"/>
            <a:ext cx="360040" cy="216025"/>
          </a:xfrm>
          <a:prstGeom prst="rect">
            <a:avLst/>
          </a:prstGeom>
          <a:solidFill>
            <a:schemeClr val="tx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600" b="1" dirty="0" smtClean="0">
                <a:solidFill>
                  <a:prstClr val="white"/>
                </a:solidFill>
              </a:rPr>
              <a:t>Sep-19 / EUC</a:t>
            </a:r>
            <a:endParaRPr lang="en-GB" sz="600" b="1" dirty="0">
              <a:solidFill>
                <a:prstClr val="white"/>
              </a:solidFill>
            </a:endParaRPr>
          </a:p>
        </p:txBody>
      </p:sp>
      <p:sp>
        <p:nvSpPr>
          <p:cNvPr id="27" name="Rectangle 26"/>
          <p:cNvSpPr/>
          <p:nvPr/>
        </p:nvSpPr>
        <p:spPr>
          <a:xfrm>
            <a:off x="413284" y="1779662"/>
            <a:ext cx="792088" cy="21602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prstClr val="white"/>
              </a:solidFill>
            </a:endParaRPr>
          </a:p>
        </p:txBody>
      </p:sp>
      <p:sp>
        <p:nvSpPr>
          <p:cNvPr id="28" name="Rectangle 27"/>
          <p:cNvSpPr/>
          <p:nvPr/>
        </p:nvSpPr>
        <p:spPr>
          <a:xfrm>
            <a:off x="2213484" y="1779662"/>
            <a:ext cx="1008112" cy="21602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prstClr val="white"/>
              </a:solidFill>
            </a:endParaRPr>
          </a:p>
        </p:txBody>
      </p:sp>
      <p:sp>
        <p:nvSpPr>
          <p:cNvPr id="29" name="Rectangle 28"/>
          <p:cNvSpPr/>
          <p:nvPr/>
        </p:nvSpPr>
        <p:spPr>
          <a:xfrm>
            <a:off x="3221596" y="1779662"/>
            <a:ext cx="648072" cy="21602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prstClr val="white"/>
              </a:solidFill>
            </a:endParaRPr>
          </a:p>
        </p:txBody>
      </p:sp>
      <p:sp>
        <p:nvSpPr>
          <p:cNvPr id="30" name="Rectangle 29"/>
          <p:cNvSpPr/>
          <p:nvPr/>
        </p:nvSpPr>
        <p:spPr>
          <a:xfrm>
            <a:off x="4517740" y="1779662"/>
            <a:ext cx="576064" cy="21602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prstClr val="white"/>
              </a:solidFill>
            </a:endParaRPr>
          </a:p>
        </p:txBody>
      </p:sp>
      <p:sp>
        <p:nvSpPr>
          <p:cNvPr id="31" name="Rectangle 30"/>
          <p:cNvSpPr/>
          <p:nvPr/>
        </p:nvSpPr>
        <p:spPr>
          <a:xfrm>
            <a:off x="3869668" y="1779662"/>
            <a:ext cx="648072" cy="21602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prstClr val="white"/>
              </a:solidFill>
            </a:endParaRPr>
          </a:p>
        </p:txBody>
      </p:sp>
      <p:sp>
        <p:nvSpPr>
          <p:cNvPr id="32" name="Rectangle 31"/>
          <p:cNvSpPr/>
          <p:nvPr/>
        </p:nvSpPr>
        <p:spPr>
          <a:xfrm>
            <a:off x="5093804" y="1779662"/>
            <a:ext cx="576064" cy="21602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prstClr val="white"/>
              </a:solidFill>
            </a:endParaRPr>
          </a:p>
        </p:txBody>
      </p:sp>
      <p:sp>
        <p:nvSpPr>
          <p:cNvPr id="33" name="Rectangle 32"/>
          <p:cNvSpPr/>
          <p:nvPr/>
        </p:nvSpPr>
        <p:spPr>
          <a:xfrm>
            <a:off x="5669868" y="1779662"/>
            <a:ext cx="576064" cy="21602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prstClr val="white"/>
              </a:solidFill>
            </a:endParaRPr>
          </a:p>
        </p:txBody>
      </p:sp>
      <p:sp>
        <p:nvSpPr>
          <p:cNvPr id="34" name="Rectangle 33"/>
          <p:cNvSpPr/>
          <p:nvPr/>
        </p:nvSpPr>
        <p:spPr>
          <a:xfrm>
            <a:off x="6245932" y="1779662"/>
            <a:ext cx="432048" cy="21602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prstClr val="white"/>
              </a:solidFill>
            </a:endParaRPr>
          </a:p>
        </p:txBody>
      </p:sp>
      <p:sp>
        <p:nvSpPr>
          <p:cNvPr id="35" name="Rectangle 34"/>
          <p:cNvSpPr/>
          <p:nvPr/>
        </p:nvSpPr>
        <p:spPr>
          <a:xfrm>
            <a:off x="1205372" y="1779662"/>
            <a:ext cx="1008112" cy="21602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prstClr val="white"/>
              </a:solidFill>
            </a:endParaRPr>
          </a:p>
        </p:txBody>
      </p:sp>
      <p:sp>
        <p:nvSpPr>
          <p:cNvPr id="36" name="Rectangle 35"/>
          <p:cNvSpPr/>
          <p:nvPr/>
        </p:nvSpPr>
        <p:spPr>
          <a:xfrm>
            <a:off x="6677980" y="1779662"/>
            <a:ext cx="432048" cy="21602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prstClr val="white"/>
              </a:solidFill>
            </a:endParaRPr>
          </a:p>
        </p:txBody>
      </p:sp>
      <p:sp>
        <p:nvSpPr>
          <p:cNvPr id="38" name="Rectangle 37"/>
          <p:cNvSpPr/>
          <p:nvPr/>
        </p:nvSpPr>
        <p:spPr>
          <a:xfrm>
            <a:off x="35496" y="2067694"/>
            <a:ext cx="360040" cy="216024"/>
          </a:xfrm>
          <a:prstGeom prst="rect">
            <a:avLst/>
          </a:prstGeom>
          <a:solidFill>
            <a:schemeClr val="tx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600" b="1" dirty="0" smtClean="0">
                <a:solidFill>
                  <a:prstClr val="white"/>
                </a:solidFill>
              </a:rPr>
              <a:t>Nov-19</a:t>
            </a:r>
            <a:endParaRPr lang="en-GB" sz="600" b="1" dirty="0">
              <a:solidFill>
                <a:prstClr val="white"/>
              </a:solidFill>
            </a:endParaRPr>
          </a:p>
        </p:txBody>
      </p:sp>
      <p:sp>
        <p:nvSpPr>
          <p:cNvPr id="42" name="Rectangle 41"/>
          <p:cNvSpPr/>
          <p:nvPr/>
        </p:nvSpPr>
        <p:spPr>
          <a:xfrm>
            <a:off x="3725652" y="2067694"/>
            <a:ext cx="1224136" cy="21602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prstClr val="white"/>
              </a:solidFill>
            </a:endParaRPr>
          </a:p>
        </p:txBody>
      </p:sp>
      <p:sp>
        <p:nvSpPr>
          <p:cNvPr id="43" name="Rectangle 42"/>
          <p:cNvSpPr/>
          <p:nvPr/>
        </p:nvSpPr>
        <p:spPr>
          <a:xfrm>
            <a:off x="4949788" y="2067694"/>
            <a:ext cx="576064" cy="21602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prstClr val="white"/>
              </a:solidFill>
            </a:endParaRPr>
          </a:p>
        </p:txBody>
      </p:sp>
      <p:sp>
        <p:nvSpPr>
          <p:cNvPr id="44" name="Rectangle 43"/>
          <p:cNvSpPr/>
          <p:nvPr/>
        </p:nvSpPr>
        <p:spPr>
          <a:xfrm>
            <a:off x="5525852" y="2067694"/>
            <a:ext cx="576064" cy="21602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prstClr val="white"/>
              </a:solidFill>
            </a:endParaRPr>
          </a:p>
        </p:txBody>
      </p:sp>
      <p:sp>
        <p:nvSpPr>
          <p:cNvPr id="45" name="Rectangle 44"/>
          <p:cNvSpPr/>
          <p:nvPr/>
        </p:nvSpPr>
        <p:spPr>
          <a:xfrm>
            <a:off x="6101916" y="2067694"/>
            <a:ext cx="576064" cy="21602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prstClr val="white"/>
              </a:solidFill>
            </a:endParaRPr>
          </a:p>
        </p:txBody>
      </p:sp>
      <p:sp>
        <p:nvSpPr>
          <p:cNvPr id="46" name="Rectangle 45"/>
          <p:cNvSpPr/>
          <p:nvPr/>
        </p:nvSpPr>
        <p:spPr>
          <a:xfrm>
            <a:off x="6677980" y="2067694"/>
            <a:ext cx="576064" cy="21602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prstClr val="white"/>
              </a:solidFill>
            </a:endParaRPr>
          </a:p>
        </p:txBody>
      </p:sp>
      <p:sp>
        <p:nvSpPr>
          <p:cNvPr id="47" name="Rectangle 46"/>
          <p:cNvSpPr/>
          <p:nvPr/>
        </p:nvSpPr>
        <p:spPr>
          <a:xfrm>
            <a:off x="7254044" y="2067694"/>
            <a:ext cx="792088" cy="21602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prstClr val="white"/>
              </a:solidFill>
            </a:endParaRPr>
          </a:p>
        </p:txBody>
      </p:sp>
      <p:sp>
        <p:nvSpPr>
          <p:cNvPr id="48" name="Rectangle 47"/>
          <p:cNvSpPr/>
          <p:nvPr/>
        </p:nvSpPr>
        <p:spPr>
          <a:xfrm>
            <a:off x="8046132" y="2067694"/>
            <a:ext cx="558316" cy="21602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prstClr val="white"/>
              </a:solidFill>
            </a:endParaRPr>
          </a:p>
        </p:txBody>
      </p:sp>
      <p:sp>
        <p:nvSpPr>
          <p:cNvPr id="49" name="Rectangle 48"/>
          <p:cNvSpPr/>
          <p:nvPr/>
        </p:nvSpPr>
        <p:spPr>
          <a:xfrm>
            <a:off x="35496" y="2355726"/>
            <a:ext cx="360040" cy="201563"/>
          </a:xfrm>
          <a:prstGeom prst="rect">
            <a:avLst/>
          </a:prstGeom>
          <a:solidFill>
            <a:schemeClr val="tx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prstClr val="white"/>
                </a:solidFill>
              </a:rPr>
              <a:t>MR</a:t>
            </a:r>
            <a:endParaRPr lang="en-GB" sz="800" b="1" dirty="0">
              <a:solidFill>
                <a:prstClr val="white"/>
              </a:solidFill>
            </a:endParaRPr>
          </a:p>
        </p:txBody>
      </p:sp>
      <p:sp>
        <p:nvSpPr>
          <p:cNvPr id="51" name="Rectangle 50"/>
          <p:cNvSpPr/>
          <p:nvPr/>
        </p:nvSpPr>
        <p:spPr>
          <a:xfrm>
            <a:off x="971600" y="2355726"/>
            <a:ext cx="2077088"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prstClr val="white"/>
              </a:solidFill>
            </a:endParaRPr>
          </a:p>
        </p:txBody>
      </p:sp>
      <p:sp>
        <p:nvSpPr>
          <p:cNvPr id="52" name="Rectangle 51"/>
          <p:cNvSpPr/>
          <p:nvPr/>
        </p:nvSpPr>
        <p:spPr>
          <a:xfrm>
            <a:off x="35496" y="2643758"/>
            <a:ext cx="360040" cy="216024"/>
          </a:xfrm>
          <a:prstGeom prst="rect">
            <a:avLst/>
          </a:prstGeom>
          <a:solidFill>
            <a:schemeClr val="tx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err="1" smtClean="0">
                <a:solidFill>
                  <a:prstClr val="white"/>
                </a:solidFill>
              </a:rPr>
              <a:t>cssB</a:t>
            </a:r>
            <a:endParaRPr lang="en-GB" sz="700" b="1" dirty="0">
              <a:solidFill>
                <a:prstClr val="white"/>
              </a:solidFill>
            </a:endParaRPr>
          </a:p>
        </p:txBody>
      </p:sp>
      <p:sp>
        <p:nvSpPr>
          <p:cNvPr id="53" name="Rectangle 52"/>
          <p:cNvSpPr/>
          <p:nvPr/>
        </p:nvSpPr>
        <p:spPr>
          <a:xfrm>
            <a:off x="2141476" y="2643758"/>
            <a:ext cx="6696744" cy="216024"/>
          </a:xfrm>
          <a:prstGeom prst="rect">
            <a:avLst/>
          </a:prstGeom>
          <a:solidFill>
            <a:srgbClr val="BD6AAB"/>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prstClr val="white"/>
              </a:solidFill>
            </a:endParaRPr>
          </a:p>
        </p:txBody>
      </p:sp>
      <p:sp>
        <p:nvSpPr>
          <p:cNvPr id="54" name="Rectangle 53"/>
          <p:cNvSpPr/>
          <p:nvPr/>
        </p:nvSpPr>
        <p:spPr>
          <a:xfrm>
            <a:off x="413284" y="2643757"/>
            <a:ext cx="2376264" cy="216371"/>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prstClr val="white"/>
                </a:solidFill>
              </a:rPr>
              <a:t>Procurement</a:t>
            </a:r>
            <a:endParaRPr lang="en-GB" sz="800" dirty="0">
              <a:solidFill>
                <a:prstClr val="white"/>
              </a:solidFill>
            </a:endParaRPr>
          </a:p>
        </p:txBody>
      </p:sp>
      <p:sp>
        <p:nvSpPr>
          <p:cNvPr id="55" name="Rectangle 54"/>
          <p:cNvSpPr/>
          <p:nvPr/>
        </p:nvSpPr>
        <p:spPr>
          <a:xfrm>
            <a:off x="35496" y="3291830"/>
            <a:ext cx="360040" cy="201563"/>
          </a:xfrm>
          <a:prstGeom prst="rect">
            <a:avLst/>
          </a:prstGeom>
          <a:solidFill>
            <a:schemeClr val="tx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600" b="1" dirty="0" smtClean="0">
                <a:solidFill>
                  <a:prstClr val="white"/>
                </a:solidFill>
              </a:rPr>
              <a:t>RETRO</a:t>
            </a:r>
            <a:endParaRPr lang="en-GB" sz="600" b="1" dirty="0">
              <a:solidFill>
                <a:prstClr val="white"/>
              </a:solidFill>
            </a:endParaRPr>
          </a:p>
        </p:txBody>
      </p:sp>
      <p:sp>
        <p:nvSpPr>
          <p:cNvPr id="56" name="Rectangle 55"/>
          <p:cNvSpPr/>
          <p:nvPr/>
        </p:nvSpPr>
        <p:spPr>
          <a:xfrm>
            <a:off x="2141476" y="3277369"/>
            <a:ext cx="6696744" cy="216024"/>
          </a:xfrm>
          <a:prstGeom prst="rect">
            <a:avLst/>
          </a:prstGeom>
          <a:solidFill>
            <a:srgbClr val="BD6AAB"/>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prstClr val="white"/>
                </a:solidFill>
              </a:rPr>
              <a:t>Potential Activity</a:t>
            </a:r>
            <a:endParaRPr lang="en-GB" sz="800" b="1" dirty="0">
              <a:solidFill>
                <a:prstClr val="white"/>
              </a:solidFill>
            </a:endParaRPr>
          </a:p>
        </p:txBody>
      </p:sp>
      <p:sp>
        <p:nvSpPr>
          <p:cNvPr id="61" name="Rectangle 60"/>
          <p:cNvSpPr/>
          <p:nvPr/>
        </p:nvSpPr>
        <p:spPr>
          <a:xfrm>
            <a:off x="31937" y="3579862"/>
            <a:ext cx="288032" cy="720080"/>
          </a:xfrm>
          <a:prstGeom prst="rect">
            <a:avLst/>
          </a:prstGeom>
          <a:solidFill>
            <a:schemeClr val="tx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700" b="1" dirty="0" smtClean="0">
                <a:solidFill>
                  <a:prstClr val="white"/>
                </a:solidFill>
              </a:rPr>
              <a:t>Mod621 – </a:t>
            </a:r>
            <a:r>
              <a:rPr lang="en-GB" sz="700" b="1" dirty="0" err="1" smtClean="0">
                <a:solidFill>
                  <a:prstClr val="white"/>
                </a:solidFill>
              </a:rPr>
              <a:t>Uk</a:t>
            </a:r>
            <a:r>
              <a:rPr lang="en-GB" sz="700" b="1" dirty="0" smtClean="0">
                <a:solidFill>
                  <a:prstClr val="white"/>
                </a:solidFill>
              </a:rPr>
              <a:t> Link Impacts</a:t>
            </a:r>
            <a:endParaRPr lang="en-GB" sz="700" b="1" dirty="0">
              <a:solidFill>
                <a:prstClr val="white"/>
              </a:solidFill>
            </a:endParaRPr>
          </a:p>
        </p:txBody>
      </p:sp>
      <p:sp>
        <p:nvSpPr>
          <p:cNvPr id="62" name="Rectangle 61"/>
          <p:cNvSpPr/>
          <p:nvPr/>
        </p:nvSpPr>
        <p:spPr>
          <a:xfrm>
            <a:off x="395536" y="3586509"/>
            <a:ext cx="1152128" cy="216024"/>
          </a:xfrm>
          <a:prstGeom prst="rect">
            <a:avLst/>
          </a:prstGeom>
          <a:solidFill>
            <a:schemeClr val="accent6">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prstClr val="white"/>
              </a:solidFill>
            </a:endParaRPr>
          </a:p>
        </p:txBody>
      </p:sp>
      <p:sp>
        <p:nvSpPr>
          <p:cNvPr id="63" name="Rectangle 62"/>
          <p:cNvSpPr/>
          <p:nvPr/>
        </p:nvSpPr>
        <p:spPr>
          <a:xfrm>
            <a:off x="1530524" y="3586509"/>
            <a:ext cx="1673932" cy="216024"/>
          </a:xfrm>
          <a:prstGeom prst="rect">
            <a:avLst/>
          </a:prstGeom>
          <a:solidFill>
            <a:schemeClr val="accent6">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prstClr val="white"/>
              </a:solidFill>
            </a:endParaRPr>
          </a:p>
        </p:txBody>
      </p:sp>
      <p:sp>
        <p:nvSpPr>
          <p:cNvPr id="64" name="Rectangle 63"/>
          <p:cNvSpPr/>
          <p:nvPr/>
        </p:nvSpPr>
        <p:spPr>
          <a:xfrm>
            <a:off x="3194342" y="3587246"/>
            <a:ext cx="308681" cy="216024"/>
          </a:xfrm>
          <a:prstGeom prst="rect">
            <a:avLst/>
          </a:prstGeom>
          <a:solidFill>
            <a:schemeClr val="accent6">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prstClr val="white"/>
              </a:solidFill>
            </a:endParaRPr>
          </a:p>
        </p:txBody>
      </p:sp>
      <p:sp>
        <p:nvSpPr>
          <p:cNvPr id="66" name="Rectangle 65"/>
          <p:cNvSpPr/>
          <p:nvPr/>
        </p:nvSpPr>
        <p:spPr>
          <a:xfrm>
            <a:off x="3503022" y="3586509"/>
            <a:ext cx="5335197" cy="216760"/>
          </a:xfrm>
          <a:prstGeom prst="rect">
            <a:avLst/>
          </a:prstGeom>
          <a:solidFill>
            <a:schemeClr val="accent6">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prstClr val="white"/>
              </a:solidFill>
            </a:endParaRPr>
          </a:p>
        </p:txBody>
      </p:sp>
      <p:sp>
        <p:nvSpPr>
          <p:cNvPr id="78" name="Rectangle 77"/>
          <p:cNvSpPr/>
          <p:nvPr/>
        </p:nvSpPr>
        <p:spPr>
          <a:xfrm>
            <a:off x="1455788" y="1491630"/>
            <a:ext cx="1224136" cy="21602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prstClr val="white"/>
              </a:solidFill>
            </a:endParaRPr>
          </a:p>
        </p:txBody>
      </p:sp>
      <p:sp>
        <p:nvSpPr>
          <p:cNvPr id="6" name="TextBox 5"/>
          <p:cNvSpPr txBox="1"/>
          <p:nvPr/>
        </p:nvSpPr>
        <p:spPr>
          <a:xfrm>
            <a:off x="611561" y="2335981"/>
            <a:ext cx="936104" cy="307777"/>
          </a:xfrm>
          <a:prstGeom prst="rect">
            <a:avLst/>
          </a:prstGeom>
          <a:noFill/>
        </p:spPr>
        <p:txBody>
          <a:bodyPr wrap="square" rtlCol="0">
            <a:spAutoFit/>
          </a:bodyPr>
          <a:lstStyle/>
          <a:p>
            <a:r>
              <a:rPr lang="en-GB" sz="700" dirty="0" smtClean="0"/>
              <a:t>Change Pack Issue 07/12/18</a:t>
            </a:r>
            <a:endParaRPr lang="en-GB" sz="700" dirty="0"/>
          </a:p>
        </p:txBody>
      </p:sp>
      <p:sp>
        <p:nvSpPr>
          <p:cNvPr id="7" name="5-Point Star 6"/>
          <p:cNvSpPr/>
          <p:nvPr/>
        </p:nvSpPr>
        <p:spPr>
          <a:xfrm>
            <a:off x="1115616" y="1477169"/>
            <a:ext cx="288032" cy="201563"/>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2" name="5-Point Star 111"/>
          <p:cNvSpPr/>
          <p:nvPr/>
        </p:nvSpPr>
        <p:spPr>
          <a:xfrm>
            <a:off x="1331640" y="2355726"/>
            <a:ext cx="288032" cy="201563"/>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4" name="5-Point Star 113"/>
          <p:cNvSpPr/>
          <p:nvPr/>
        </p:nvSpPr>
        <p:spPr>
          <a:xfrm>
            <a:off x="1619672" y="2053233"/>
            <a:ext cx="288032" cy="201563"/>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0" name="5-Point Star 119"/>
          <p:cNvSpPr/>
          <p:nvPr/>
        </p:nvSpPr>
        <p:spPr>
          <a:xfrm>
            <a:off x="4427984" y="2053233"/>
            <a:ext cx="288032" cy="201563"/>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1" name="TextBox 120"/>
          <p:cNvSpPr txBox="1"/>
          <p:nvPr/>
        </p:nvSpPr>
        <p:spPr>
          <a:xfrm>
            <a:off x="4644008" y="2047949"/>
            <a:ext cx="1129841" cy="307777"/>
          </a:xfrm>
          <a:prstGeom prst="rect">
            <a:avLst/>
          </a:prstGeom>
          <a:noFill/>
        </p:spPr>
        <p:txBody>
          <a:bodyPr wrap="square" rtlCol="0">
            <a:spAutoFit/>
          </a:bodyPr>
          <a:lstStyle/>
          <a:p>
            <a:pPr algn="ctr"/>
            <a:r>
              <a:rPr lang="en-GB" sz="700" dirty="0" smtClean="0">
                <a:solidFill>
                  <a:schemeClr val="bg1">
                    <a:lumMod val="95000"/>
                  </a:schemeClr>
                </a:solidFill>
              </a:rPr>
              <a:t>Change Pack Issue</a:t>
            </a:r>
          </a:p>
          <a:p>
            <a:pPr algn="ctr"/>
            <a:r>
              <a:rPr lang="en-GB" sz="700" dirty="0" smtClean="0">
                <a:solidFill>
                  <a:schemeClr val="bg1">
                    <a:lumMod val="95000"/>
                  </a:schemeClr>
                </a:solidFill>
              </a:rPr>
              <a:t>14/06/18</a:t>
            </a:r>
            <a:endParaRPr lang="en-GB" sz="700" dirty="0">
              <a:solidFill>
                <a:schemeClr val="bg1">
                  <a:lumMod val="95000"/>
                </a:schemeClr>
              </a:solidFill>
            </a:endParaRPr>
          </a:p>
        </p:txBody>
      </p:sp>
      <p:sp>
        <p:nvSpPr>
          <p:cNvPr id="122" name="5-Point Star 121"/>
          <p:cNvSpPr/>
          <p:nvPr/>
        </p:nvSpPr>
        <p:spPr>
          <a:xfrm>
            <a:off x="2051720" y="1477169"/>
            <a:ext cx="288032" cy="201563"/>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3" name="TextBox 122"/>
          <p:cNvSpPr txBox="1"/>
          <p:nvPr/>
        </p:nvSpPr>
        <p:spPr>
          <a:xfrm>
            <a:off x="2249996" y="1493138"/>
            <a:ext cx="1313892" cy="200055"/>
          </a:xfrm>
          <a:prstGeom prst="rect">
            <a:avLst/>
          </a:prstGeom>
          <a:noFill/>
        </p:spPr>
        <p:txBody>
          <a:bodyPr wrap="square" rtlCol="0">
            <a:spAutoFit/>
          </a:bodyPr>
          <a:lstStyle/>
          <a:p>
            <a:r>
              <a:rPr lang="en-GB" sz="700" dirty="0">
                <a:solidFill>
                  <a:schemeClr val="bg1">
                    <a:lumMod val="95000"/>
                  </a:schemeClr>
                </a:solidFill>
              </a:rPr>
              <a:t> </a:t>
            </a:r>
            <a:r>
              <a:rPr lang="en-GB" sz="700" dirty="0" smtClean="0">
                <a:solidFill>
                  <a:schemeClr val="bg1">
                    <a:lumMod val="95000"/>
                  </a:schemeClr>
                </a:solidFill>
              </a:rPr>
              <a:t>BER Approval 09/01/19</a:t>
            </a:r>
            <a:endParaRPr lang="en-GB" sz="700" dirty="0">
              <a:solidFill>
                <a:schemeClr val="bg1">
                  <a:lumMod val="95000"/>
                </a:schemeClr>
              </a:solidFill>
            </a:endParaRPr>
          </a:p>
        </p:txBody>
      </p:sp>
      <p:sp>
        <p:nvSpPr>
          <p:cNvPr id="8" name="TextBox 7"/>
          <p:cNvSpPr txBox="1"/>
          <p:nvPr/>
        </p:nvSpPr>
        <p:spPr>
          <a:xfrm>
            <a:off x="2771800" y="2629297"/>
            <a:ext cx="4032448" cy="230832"/>
          </a:xfrm>
          <a:prstGeom prst="rect">
            <a:avLst/>
          </a:prstGeom>
          <a:noFill/>
        </p:spPr>
        <p:txBody>
          <a:bodyPr wrap="square" rtlCol="0">
            <a:spAutoFit/>
          </a:bodyPr>
          <a:lstStyle/>
          <a:p>
            <a:r>
              <a:rPr lang="en-GB" sz="900" dirty="0" smtClean="0">
                <a:solidFill>
                  <a:schemeClr val="bg1">
                    <a:lumMod val="95000"/>
                  </a:schemeClr>
                </a:solidFill>
              </a:rPr>
              <a:t>No Governance planned - Awaiting BID Outcome Feb 2019</a:t>
            </a:r>
            <a:endParaRPr lang="en-GB" sz="900" dirty="0">
              <a:solidFill>
                <a:schemeClr val="bg1">
                  <a:lumMod val="95000"/>
                </a:schemeClr>
              </a:solidFill>
            </a:endParaRPr>
          </a:p>
        </p:txBody>
      </p:sp>
      <p:sp>
        <p:nvSpPr>
          <p:cNvPr id="140" name="TextBox 139"/>
          <p:cNvSpPr txBox="1"/>
          <p:nvPr/>
        </p:nvSpPr>
        <p:spPr>
          <a:xfrm>
            <a:off x="-36512" y="4513555"/>
            <a:ext cx="8640960" cy="461665"/>
          </a:xfrm>
          <a:prstGeom prst="rect">
            <a:avLst/>
          </a:prstGeom>
          <a:noFill/>
        </p:spPr>
        <p:txBody>
          <a:bodyPr wrap="square" rtlCol="0">
            <a:spAutoFit/>
          </a:bodyPr>
          <a:lstStyle/>
          <a:p>
            <a:pPr marL="171450" indent="-171450">
              <a:buFont typeface="Arial" panose="020B0604020202020204" pitchFamily="34" charset="0"/>
              <a:buChar char="•"/>
            </a:pPr>
            <a:r>
              <a:rPr lang="en-GB" sz="800" b="1" dirty="0" smtClean="0"/>
              <a:t>Assumes February Release continue to be documentation only release</a:t>
            </a:r>
          </a:p>
          <a:p>
            <a:pPr marL="171450" indent="-171450">
              <a:buFont typeface="Arial" panose="020B0604020202020204" pitchFamily="34" charset="0"/>
              <a:buChar char="•"/>
            </a:pPr>
            <a:r>
              <a:rPr lang="en-GB" sz="800" b="1" dirty="0" smtClean="0"/>
              <a:t>Assumes RAASP will be June 2020 Major Release Delivery</a:t>
            </a:r>
          </a:p>
          <a:p>
            <a:pPr marL="171450" indent="-171450">
              <a:buFont typeface="Arial" panose="020B0604020202020204" pitchFamily="34" charset="0"/>
              <a:buChar char="•"/>
            </a:pPr>
            <a:r>
              <a:rPr lang="en-GB" sz="800" b="1" dirty="0" smtClean="0"/>
              <a:t>Please note that this is all potential activity within UK Link over the next 36 months</a:t>
            </a:r>
            <a:endParaRPr lang="en-GB" sz="800" b="1" dirty="0"/>
          </a:p>
        </p:txBody>
      </p:sp>
      <p:sp>
        <p:nvSpPr>
          <p:cNvPr id="143" name="5-Point Star 142"/>
          <p:cNvSpPr/>
          <p:nvPr/>
        </p:nvSpPr>
        <p:spPr>
          <a:xfrm>
            <a:off x="467544" y="1203598"/>
            <a:ext cx="288032" cy="201563"/>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4" name="TextBox 143"/>
          <p:cNvSpPr txBox="1"/>
          <p:nvPr/>
        </p:nvSpPr>
        <p:spPr>
          <a:xfrm>
            <a:off x="755576" y="1203598"/>
            <a:ext cx="1129841" cy="307777"/>
          </a:xfrm>
          <a:prstGeom prst="rect">
            <a:avLst/>
          </a:prstGeom>
          <a:noFill/>
        </p:spPr>
        <p:txBody>
          <a:bodyPr wrap="square" rtlCol="0">
            <a:spAutoFit/>
          </a:bodyPr>
          <a:lstStyle/>
          <a:p>
            <a:r>
              <a:rPr lang="en-GB" sz="700" dirty="0" smtClean="0"/>
              <a:t>Change Pack Issued</a:t>
            </a:r>
          </a:p>
          <a:p>
            <a:pPr algn="ctr"/>
            <a:r>
              <a:rPr lang="en-GB" sz="700" dirty="0" smtClean="0"/>
              <a:t>June 18</a:t>
            </a:r>
            <a:endParaRPr lang="en-GB" sz="700" dirty="0"/>
          </a:p>
        </p:txBody>
      </p:sp>
      <p:sp>
        <p:nvSpPr>
          <p:cNvPr id="153" name="TextBox 152"/>
          <p:cNvSpPr txBox="1"/>
          <p:nvPr/>
        </p:nvSpPr>
        <p:spPr>
          <a:xfrm>
            <a:off x="3481319" y="3595831"/>
            <a:ext cx="1129841" cy="200055"/>
          </a:xfrm>
          <a:prstGeom prst="rect">
            <a:avLst/>
          </a:prstGeom>
          <a:solidFill>
            <a:schemeClr val="accent6">
              <a:lumMod val="75000"/>
            </a:schemeClr>
          </a:solidFill>
        </p:spPr>
        <p:txBody>
          <a:bodyPr wrap="square" rtlCol="0">
            <a:spAutoFit/>
          </a:bodyPr>
          <a:lstStyle/>
          <a:p>
            <a:r>
              <a:rPr lang="en-GB" sz="700" dirty="0" smtClean="0">
                <a:solidFill>
                  <a:schemeClr val="bg1">
                    <a:lumMod val="95000"/>
                  </a:schemeClr>
                </a:solidFill>
              </a:rPr>
              <a:t>Change Pack Issue</a:t>
            </a:r>
            <a:endParaRPr lang="en-GB" sz="700" dirty="0">
              <a:solidFill>
                <a:schemeClr val="bg1">
                  <a:lumMod val="95000"/>
                </a:schemeClr>
              </a:solidFill>
            </a:endParaRPr>
          </a:p>
        </p:txBody>
      </p:sp>
      <p:sp>
        <p:nvSpPr>
          <p:cNvPr id="86" name="5-Point Star 85"/>
          <p:cNvSpPr/>
          <p:nvPr/>
        </p:nvSpPr>
        <p:spPr>
          <a:xfrm>
            <a:off x="1619672" y="2370187"/>
            <a:ext cx="288032" cy="201563"/>
          </a:xfrm>
          <a:prstGeom prst="star5">
            <a:avLst/>
          </a:prstGeom>
          <a:solidFill>
            <a:srgbClr val="40D1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7" name="TextBox 86"/>
          <p:cNvSpPr txBox="1"/>
          <p:nvPr/>
        </p:nvSpPr>
        <p:spPr>
          <a:xfrm>
            <a:off x="1857983" y="2355726"/>
            <a:ext cx="1129841" cy="200055"/>
          </a:xfrm>
          <a:prstGeom prst="rect">
            <a:avLst/>
          </a:prstGeom>
          <a:noFill/>
        </p:spPr>
        <p:txBody>
          <a:bodyPr wrap="square" rtlCol="0">
            <a:spAutoFit/>
          </a:bodyPr>
          <a:lstStyle/>
          <a:p>
            <a:r>
              <a:rPr lang="en-GB" sz="700" dirty="0" smtClean="0">
                <a:solidFill>
                  <a:schemeClr val="bg1">
                    <a:lumMod val="95000"/>
                  </a:schemeClr>
                </a:solidFill>
              </a:rPr>
              <a:t>BER Approval 09/01/10 </a:t>
            </a:r>
            <a:endParaRPr lang="en-GB" sz="700" dirty="0">
              <a:solidFill>
                <a:schemeClr val="bg1">
                  <a:lumMod val="95000"/>
                </a:schemeClr>
              </a:solidFill>
            </a:endParaRPr>
          </a:p>
        </p:txBody>
      </p:sp>
      <p:sp>
        <p:nvSpPr>
          <p:cNvPr id="88" name="Rectangle 87"/>
          <p:cNvSpPr/>
          <p:nvPr/>
        </p:nvSpPr>
        <p:spPr>
          <a:xfrm>
            <a:off x="395536" y="1779662"/>
            <a:ext cx="1008112"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prstClr val="white"/>
              </a:solidFill>
            </a:endParaRPr>
          </a:p>
        </p:txBody>
      </p:sp>
      <p:sp>
        <p:nvSpPr>
          <p:cNvPr id="89" name="Rectangle 88"/>
          <p:cNvSpPr/>
          <p:nvPr/>
        </p:nvSpPr>
        <p:spPr>
          <a:xfrm>
            <a:off x="1403648" y="1779662"/>
            <a:ext cx="1224136"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prstClr val="white"/>
              </a:solidFill>
            </a:endParaRPr>
          </a:p>
        </p:txBody>
      </p:sp>
      <p:sp>
        <p:nvSpPr>
          <p:cNvPr id="90" name="Rectangle 89"/>
          <p:cNvSpPr/>
          <p:nvPr/>
        </p:nvSpPr>
        <p:spPr>
          <a:xfrm>
            <a:off x="429928" y="1779662"/>
            <a:ext cx="1008112" cy="21602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prstClr val="white"/>
              </a:solidFill>
            </a:endParaRPr>
          </a:p>
        </p:txBody>
      </p:sp>
      <p:sp>
        <p:nvSpPr>
          <p:cNvPr id="91" name="Rectangle 90"/>
          <p:cNvSpPr/>
          <p:nvPr/>
        </p:nvSpPr>
        <p:spPr>
          <a:xfrm>
            <a:off x="1438040" y="1779662"/>
            <a:ext cx="1224136" cy="216024"/>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prstClr val="white"/>
              </a:solidFill>
            </a:endParaRPr>
          </a:p>
        </p:txBody>
      </p:sp>
      <p:sp>
        <p:nvSpPr>
          <p:cNvPr id="92" name="5-Point Star 91"/>
          <p:cNvSpPr/>
          <p:nvPr/>
        </p:nvSpPr>
        <p:spPr>
          <a:xfrm>
            <a:off x="1547664" y="1765201"/>
            <a:ext cx="288032" cy="201563"/>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3" name="5-Point Star 92"/>
          <p:cNvSpPr/>
          <p:nvPr/>
        </p:nvSpPr>
        <p:spPr>
          <a:xfrm>
            <a:off x="2033972" y="1765201"/>
            <a:ext cx="288032" cy="201563"/>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4" name="TextBox 93"/>
          <p:cNvSpPr txBox="1"/>
          <p:nvPr/>
        </p:nvSpPr>
        <p:spPr>
          <a:xfrm>
            <a:off x="2232248" y="1781170"/>
            <a:ext cx="1313892" cy="200055"/>
          </a:xfrm>
          <a:prstGeom prst="rect">
            <a:avLst/>
          </a:prstGeom>
          <a:noFill/>
        </p:spPr>
        <p:txBody>
          <a:bodyPr wrap="square" rtlCol="0">
            <a:spAutoFit/>
          </a:bodyPr>
          <a:lstStyle/>
          <a:p>
            <a:r>
              <a:rPr lang="en-GB" sz="700" dirty="0">
                <a:solidFill>
                  <a:schemeClr val="bg1">
                    <a:lumMod val="95000"/>
                  </a:schemeClr>
                </a:solidFill>
              </a:rPr>
              <a:t> </a:t>
            </a:r>
            <a:r>
              <a:rPr lang="en-GB" sz="700" dirty="0" smtClean="0">
                <a:solidFill>
                  <a:schemeClr val="bg1">
                    <a:lumMod val="95000"/>
                  </a:schemeClr>
                </a:solidFill>
              </a:rPr>
              <a:t>BER Approval 09/01/19</a:t>
            </a:r>
            <a:endParaRPr lang="en-GB" sz="700" dirty="0">
              <a:solidFill>
                <a:schemeClr val="bg1">
                  <a:lumMod val="95000"/>
                </a:schemeClr>
              </a:solidFill>
            </a:endParaRPr>
          </a:p>
        </p:txBody>
      </p:sp>
      <p:sp>
        <p:nvSpPr>
          <p:cNvPr id="95" name="TextBox 94"/>
          <p:cNvSpPr txBox="1"/>
          <p:nvPr/>
        </p:nvSpPr>
        <p:spPr>
          <a:xfrm>
            <a:off x="467544" y="1759917"/>
            <a:ext cx="1224136" cy="307777"/>
          </a:xfrm>
          <a:prstGeom prst="rect">
            <a:avLst/>
          </a:prstGeom>
          <a:noFill/>
        </p:spPr>
        <p:txBody>
          <a:bodyPr wrap="square" rtlCol="0">
            <a:spAutoFit/>
          </a:bodyPr>
          <a:lstStyle/>
          <a:p>
            <a:pPr algn="ctr"/>
            <a:r>
              <a:rPr lang="en-GB" sz="700" dirty="0" smtClean="0">
                <a:solidFill>
                  <a:schemeClr val="bg1">
                    <a:lumMod val="95000"/>
                  </a:schemeClr>
                </a:solidFill>
              </a:rPr>
              <a:t>Change Pack Issue</a:t>
            </a:r>
          </a:p>
          <a:p>
            <a:pPr algn="ctr"/>
            <a:r>
              <a:rPr lang="en-GB" sz="700" dirty="0" smtClean="0">
                <a:solidFill>
                  <a:schemeClr val="bg1">
                    <a:lumMod val="95000"/>
                  </a:schemeClr>
                </a:solidFill>
              </a:rPr>
              <a:t>21/12/18</a:t>
            </a:r>
          </a:p>
        </p:txBody>
      </p:sp>
      <p:sp>
        <p:nvSpPr>
          <p:cNvPr id="118" name="5-Point Star 117"/>
          <p:cNvSpPr/>
          <p:nvPr/>
        </p:nvSpPr>
        <p:spPr>
          <a:xfrm>
            <a:off x="2794087" y="2053233"/>
            <a:ext cx="288032" cy="201563"/>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C000"/>
              </a:solidFill>
            </a:endParaRPr>
          </a:p>
        </p:txBody>
      </p:sp>
      <p:sp>
        <p:nvSpPr>
          <p:cNvPr id="152" name="5-Point Star 151"/>
          <p:cNvSpPr/>
          <p:nvPr/>
        </p:nvSpPr>
        <p:spPr>
          <a:xfrm>
            <a:off x="7544540" y="4250724"/>
            <a:ext cx="288032" cy="201563"/>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6" name="Rectangle 95"/>
          <p:cNvSpPr/>
          <p:nvPr/>
        </p:nvSpPr>
        <p:spPr>
          <a:xfrm>
            <a:off x="35496" y="2931790"/>
            <a:ext cx="360040" cy="216024"/>
          </a:xfrm>
          <a:prstGeom prst="rect">
            <a:avLst/>
          </a:prstGeom>
          <a:solidFill>
            <a:schemeClr val="tx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err="1" smtClean="0">
                <a:solidFill>
                  <a:prstClr val="white"/>
                </a:solidFill>
              </a:rPr>
              <a:t>cssCC</a:t>
            </a:r>
            <a:endParaRPr lang="en-GB" sz="700" b="1" dirty="0">
              <a:solidFill>
                <a:prstClr val="white"/>
              </a:solidFill>
            </a:endParaRPr>
          </a:p>
        </p:txBody>
      </p:sp>
      <p:sp>
        <p:nvSpPr>
          <p:cNvPr id="97" name="Rectangle 96"/>
          <p:cNvSpPr/>
          <p:nvPr/>
        </p:nvSpPr>
        <p:spPr>
          <a:xfrm>
            <a:off x="429928" y="2931790"/>
            <a:ext cx="8408292" cy="216024"/>
          </a:xfrm>
          <a:prstGeom prst="rect">
            <a:avLst/>
          </a:prstGeom>
          <a:solidFill>
            <a:schemeClr val="accent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dirty="0">
              <a:solidFill>
                <a:prstClr val="white"/>
              </a:solidFill>
            </a:endParaRPr>
          </a:p>
        </p:txBody>
      </p:sp>
      <p:sp>
        <p:nvSpPr>
          <p:cNvPr id="98" name="5-Point Star 97"/>
          <p:cNvSpPr/>
          <p:nvPr/>
        </p:nvSpPr>
        <p:spPr>
          <a:xfrm>
            <a:off x="2645532" y="2658219"/>
            <a:ext cx="288032" cy="201563"/>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9" name="5-Point Star 78"/>
          <p:cNvSpPr/>
          <p:nvPr/>
        </p:nvSpPr>
        <p:spPr>
          <a:xfrm>
            <a:off x="7544540" y="4497641"/>
            <a:ext cx="288032" cy="201563"/>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C000"/>
              </a:solidFill>
            </a:endParaRPr>
          </a:p>
        </p:txBody>
      </p:sp>
      <p:sp>
        <p:nvSpPr>
          <p:cNvPr id="80" name="5-Point Star 79"/>
          <p:cNvSpPr/>
          <p:nvPr/>
        </p:nvSpPr>
        <p:spPr>
          <a:xfrm>
            <a:off x="2797932" y="2810619"/>
            <a:ext cx="288032" cy="201563"/>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5-Point Star 80"/>
          <p:cNvSpPr/>
          <p:nvPr/>
        </p:nvSpPr>
        <p:spPr>
          <a:xfrm>
            <a:off x="7544540" y="3991402"/>
            <a:ext cx="288032" cy="201563"/>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7950282" y="4066944"/>
            <a:ext cx="1080120" cy="215444"/>
          </a:xfrm>
          <a:prstGeom prst="rect">
            <a:avLst/>
          </a:prstGeom>
          <a:noFill/>
        </p:spPr>
        <p:txBody>
          <a:bodyPr wrap="square" rtlCol="0">
            <a:spAutoFit/>
          </a:bodyPr>
          <a:lstStyle/>
          <a:p>
            <a:r>
              <a:rPr lang="en-GB" sz="800" dirty="0" smtClean="0"/>
              <a:t>Complete</a:t>
            </a:r>
            <a:endParaRPr lang="en-GB" sz="800" dirty="0"/>
          </a:p>
        </p:txBody>
      </p:sp>
      <p:sp>
        <p:nvSpPr>
          <p:cNvPr id="4" name="TextBox 3"/>
          <p:cNvSpPr txBox="1"/>
          <p:nvPr/>
        </p:nvSpPr>
        <p:spPr>
          <a:xfrm>
            <a:off x="7959084" y="4286181"/>
            <a:ext cx="648072" cy="215444"/>
          </a:xfrm>
          <a:prstGeom prst="rect">
            <a:avLst/>
          </a:prstGeom>
          <a:noFill/>
        </p:spPr>
        <p:txBody>
          <a:bodyPr wrap="square" rtlCol="0">
            <a:spAutoFit/>
          </a:bodyPr>
          <a:lstStyle/>
          <a:p>
            <a:r>
              <a:rPr lang="en-GB" sz="800" dirty="0" smtClean="0"/>
              <a:t>On track</a:t>
            </a:r>
            <a:endParaRPr lang="en-GB" sz="800" dirty="0"/>
          </a:p>
        </p:txBody>
      </p:sp>
      <p:sp>
        <p:nvSpPr>
          <p:cNvPr id="5" name="TextBox 4"/>
          <p:cNvSpPr txBox="1"/>
          <p:nvPr/>
        </p:nvSpPr>
        <p:spPr>
          <a:xfrm>
            <a:off x="7965494" y="4501625"/>
            <a:ext cx="558316" cy="215444"/>
          </a:xfrm>
          <a:prstGeom prst="rect">
            <a:avLst/>
          </a:prstGeom>
          <a:noFill/>
        </p:spPr>
        <p:txBody>
          <a:bodyPr wrap="square" rtlCol="0">
            <a:spAutoFit/>
          </a:bodyPr>
          <a:lstStyle/>
          <a:p>
            <a:r>
              <a:rPr lang="en-GB" sz="800" dirty="0" smtClean="0"/>
              <a:t>At risk</a:t>
            </a:r>
            <a:endParaRPr lang="en-GB" sz="800" dirty="0"/>
          </a:p>
        </p:txBody>
      </p:sp>
      <p:sp>
        <p:nvSpPr>
          <p:cNvPr id="11" name="TextBox 10"/>
          <p:cNvSpPr txBox="1"/>
          <p:nvPr/>
        </p:nvSpPr>
        <p:spPr>
          <a:xfrm>
            <a:off x="8046132" y="3803270"/>
            <a:ext cx="792088" cy="246221"/>
          </a:xfrm>
          <a:prstGeom prst="rect">
            <a:avLst/>
          </a:prstGeom>
          <a:noFill/>
        </p:spPr>
        <p:txBody>
          <a:bodyPr wrap="square" rtlCol="0">
            <a:spAutoFit/>
          </a:bodyPr>
          <a:lstStyle/>
          <a:p>
            <a:r>
              <a:rPr lang="en-GB" sz="1000" b="1" dirty="0" smtClean="0"/>
              <a:t>Key</a:t>
            </a:r>
            <a:endParaRPr lang="en-GB" sz="1000" b="1" dirty="0"/>
          </a:p>
        </p:txBody>
      </p:sp>
    </p:spTree>
    <p:extLst>
      <p:ext uri="{BB962C8B-B14F-4D97-AF65-F5344CB8AC3E}">
        <p14:creationId xmlns:p14="http://schemas.microsoft.com/office/powerpoint/2010/main" val="2290881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 xmlns:a16="http://schemas.microsoft.com/office/drawing/2014/main" id="{6C73B39C-CBC9-4A5E-8E2F-8A8C75D4532D}"/>
              </a:ext>
            </a:extLst>
          </p:cNvPr>
          <p:cNvGraphicFramePr>
            <a:graphicFrameLocks noGrp="1"/>
          </p:cNvGraphicFramePr>
          <p:nvPr>
            <p:extLst>
              <p:ext uri="{D42A27DB-BD31-4B8C-83A1-F6EECF244321}">
                <p14:modId xmlns:p14="http://schemas.microsoft.com/office/powerpoint/2010/main" val="4254643848"/>
              </p:ext>
            </p:extLst>
          </p:nvPr>
        </p:nvGraphicFramePr>
        <p:xfrm>
          <a:off x="35496" y="699542"/>
          <a:ext cx="9009941" cy="3059344"/>
        </p:xfrm>
        <a:graphic>
          <a:graphicData uri="http://schemas.openxmlformats.org/drawingml/2006/table">
            <a:tbl>
              <a:tblPr/>
              <a:tblGrid>
                <a:gridCol w="505908">
                  <a:extLst>
                    <a:ext uri="{9D8B030D-6E8A-4147-A177-3AD203B41FA5}">
                      <a16:colId xmlns="" xmlns:a16="http://schemas.microsoft.com/office/drawing/2014/main" val="594677324"/>
                    </a:ext>
                  </a:extLst>
                </a:gridCol>
                <a:gridCol w="437530">
                  <a:extLst>
                    <a:ext uri="{9D8B030D-6E8A-4147-A177-3AD203B41FA5}">
                      <a16:colId xmlns="" xmlns:a16="http://schemas.microsoft.com/office/drawing/2014/main" val="1212485833"/>
                    </a:ext>
                  </a:extLst>
                </a:gridCol>
                <a:gridCol w="3378321">
                  <a:extLst>
                    <a:ext uri="{9D8B030D-6E8A-4147-A177-3AD203B41FA5}">
                      <a16:colId xmlns="" xmlns:a16="http://schemas.microsoft.com/office/drawing/2014/main" val="2588561940"/>
                    </a:ext>
                  </a:extLst>
                </a:gridCol>
                <a:gridCol w="1520216">
                  <a:extLst>
                    <a:ext uri="{9D8B030D-6E8A-4147-A177-3AD203B41FA5}">
                      <a16:colId xmlns="" xmlns:a16="http://schemas.microsoft.com/office/drawing/2014/main" val="20003"/>
                    </a:ext>
                  </a:extLst>
                </a:gridCol>
                <a:gridCol w="792410">
                  <a:extLst>
                    <a:ext uri="{9D8B030D-6E8A-4147-A177-3AD203B41FA5}">
                      <a16:colId xmlns="" xmlns:a16="http://schemas.microsoft.com/office/drawing/2014/main" val="4176577047"/>
                    </a:ext>
                  </a:extLst>
                </a:gridCol>
                <a:gridCol w="720373">
                  <a:extLst>
                    <a:ext uri="{9D8B030D-6E8A-4147-A177-3AD203B41FA5}">
                      <a16:colId xmlns="" xmlns:a16="http://schemas.microsoft.com/office/drawing/2014/main" val="198435945"/>
                    </a:ext>
                  </a:extLst>
                </a:gridCol>
                <a:gridCol w="864447">
                  <a:extLst>
                    <a:ext uri="{9D8B030D-6E8A-4147-A177-3AD203B41FA5}">
                      <a16:colId xmlns="" xmlns:a16="http://schemas.microsoft.com/office/drawing/2014/main" val="2619778090"/>
                    </a:ext>
                  </a:extLst>
                </a:gridCol>
                <a:gridCol w="790736">
                  <a:extLst>
                    <a:ext uri="{9D8B030D-6E8A-4147-A177-3AD203B41FA5}">
                      <a16:colId xmlns="" xmlns:a16="http://schemas.microsoft.com/office/drawing/2014/main" val="1022559495"/>
                    </a:ext>
                  </a:extLst>
                </a:gridCol>
              </a:tblGrid>
              <a:tr h="275092">
                <a:tc>
                  <a:txBody>
                    <a:bodyPr/>
                    <a:lstStyle/>
                    <a:p>
                      <a:pPr algn="ctr" fontAlgn="ctr"/>
                      <a:r>
                        <a:rPr lang="en-GB" sz="700" b="1" i="0" u="none" strike="noStrike" dirty="0">
                          <a:solidFill>
                            <a:srgbClr val="FFFFFF"/>
                          </a:solidFill>
                          <a:effectLst/>
                          <a:latin typeface="+mn-lt"/>
                        </a:rPr>
                        <a:t>Proposed Release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ctr" fontAlgn="ctr"/>
                      <a:r>
                        <a:rPr lang="en-GB" sz="700" b="1" i="0" u="none" strike="noStrike" dirty="0">
                          <a:solidFill>
                            <a:srgbClr val="FFFFFF"/>
                          </a:solidFill>
                          <a:effectLst/>
                          <a:latin typeface="+mn-lt"/>
                        </a:rPr>
                        <a:t>XRN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ctr" fontAlgn="ctr"/>
                      <a:r>
                        <a:rPr lang="en-GB" sz="700" b="1" i="0" u="none" strike="noStrike" dirty="0">
                          <a:solidFill>
                            <a:srgbClr val="FFFFFF"/>
                          </a:solidFill>
                          <a:effectLst/>
                          <a:latin typeface="+mn-lt"/>
                        </a:rPr>
                        <a:t>Change Title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ctr" fontAlgn="ctr"/>
                      <a:r>
                        <a:rPr lang="en-GB" sz="700" b="1" i="0" u="none" strike="noStrike" dirty="0">
                          <a:solidFill>
                            <a:srgbClr val="FFFFFF"/>
                          </a:solidFill>
                          <a:effectLst/>
                          <a:latin typeface="+mn-lt"/>
                        </a:rPr>
                        <a:t>Current </a:t>
                      </a:r>
                      <a:r>
                        <a:rPr lang="en-GB" sz="700" b="1" i="0" u="none" strike="noStrike" dirty="0" smtClean="0">
                          <a:solidFill>
                            <a:srgbClr val="FFFFFF"/>
                          </a:solidFill>
                          <a:effectLst/>
                          <a:latin typeface="+mn-lt"/>
                        </a:rPr>
                        <a:t>Status</a:t>
                      </a:r>
                      <a:endParaRPr lang="en-GB" sz="700" b="1" i="0" u="none" strike="noStrike" dirty="0">
                        <a:solidFill>
                          <a:srgbClr val="FFFFFF"/>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ctr" fontAlgn="ctr"/>
                      <a:r>
                        <a:rPr lang="en-GB" sz="700" b="1" i="0" u="none" strike="noStrike" dirty="0" err="1">
                          <a:solidFill>
                            <a:srgbClr val="FFFFFF"/>
                          </a:solidFill>
                          <a:effectLst/>
                          <a:latin typeface="+mn-lt"/>
                        </a:rPr>
                        <a:t>Xos</a:t>
                      </a:r>
                      <a:r>
                        <a:rPr lang="en-GB" sz="700" b="1" i="0" u="none" strike="noStrike" dirty="0">
                          <a:solidFill>
                            <a:srgbClr val="FFFFFF"/>
                          </a:solidFill>
                          <a:effectLst/>
                          <a:latin typeface="+mn-lt"/>
                        </a:rPr>
                        <a:t> Proposed </a:t>
                      </a:r>
                      <a:r>
                        <a:rPr lang="en-GB" sz="700" b="1" i="0" u="none" strike="noStrike" dirty="0" err="1">
                          <a:solidFill>
                            <a:srgbClr val="FFFFFF"/>
                          </a:solidFill>
                          <a:effectLst/>
                          <a:latin typeface="+mn-lt"/>
                        </a:rPr>
                        <a:t>Prioritsation</a:t>
                      </a:r>
                      <a:r>
                        <a:rPr lang="en-GB" sz="700" b="1" i="0" u="none" strike="noStrike" dirty="0">
                          <a:solidFill>
                            <a:srgbClr val="FFFFFF"/>
                          </a:solidFill>
                          <a:effectLst/>
                          <a:latin typeface="+mn-lt"/>
                        </a:rPr>
                        <a:t> 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ctr" fontAlgn="ctr"/>
                      <a:r>
                        <a:rPr lang="en-GB" sz="700" b="1" i="0" u="none" strike="noStrike" dirty="0">
                          <a:solidFill>
                            <a:srgbClr val="FFFFFF"/>
                          </a:solidFill>
                          <a:effectLst/>
                          <a:latin typeface="+mn-lt"/>
                        </a:rPr>
                        <a:t>Proposed R&amp;N Release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ctr" fontAlgn="ctr"/>
                      <a:r>
                        <a:rPr lang="en-GB" sz="700" b="1" i="0" u="none" strike="noStrike" dirty="0">
                          <a:solidFill>
                            <a:srgbClr val="FFFFFF"/>
                          </a:solidFill>
                          <a:effectLst/>
                          <a:latin typeface="+mn-lt"/>
                        </a:rPr>
                        <a:t>Complexity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ctr" fontAlgn="ctr"/>
                      <a:r>
                        <a:rPr lang="en-GB" sz="700" b="1" i="0" u="none" strike="noStrike" dirty="0">
                          <a:solidFill>
                            <a:srgbClr val="FFFFFF"/>
                          </a:solidFill>
                          <a:effectLst/>
                          <a:latin typeface="+mn-lt"/>
                        </a:rPr>
                        <a:t>Finance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extLst>
                  <a:ext uri="{0D108BD9-81ED-4DB2-BD59-A6C34878D82A}">
                    <a16:rowId xmlns="" xmlns:a16="http://schemas.microsoft.com/office/drawing/2014/main" val="1915720419"/>
                  </a:ext>
                </a:extLst>
              </a:tr>
              <a:tr h="225764">
                <a:tc rowSpan="3">
                  <a:txBody>
                    <a:bodyPr/>
                    <a:lstStyle/>
                    <a:p>
                      <a:pPr marL="0" algn="ctr" defTabSz="914400" rtl="0" eaLnBrk="1" fontAlgn="ctr" latinLnBrk="0" hangingPunct="1"/>
                      <a:r>
                        <a:rPr lang="en-GB" sz="700" b="1" i="0" u="none" strike="noStrike" kern="1200" dirty="0">
                          <a:solidFill>
                            <a:srgbClr val="FFFFFF"/>
                          </a:solidFill>
                          <a:effectLst/>
                          <a:latin typeface="+mn-lt"/>
                          <a:ea typeface="+mn-ea"/>
                          <a:cs typeface="+mn-cs"/>
                        </a:rPr>
                        <a:t>June 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ctr"/>
                      <a:r>
                        <a:rPr lang="en-GB" sz="700" b="0" i="0" u="none" strike="noStrike" dirty="0">
                          <a:solidFill>
                            <a:schemeClr val="tx1"/>
                          </a:solidFill>
                          <a:effectLst/>
                          <a:latin typeface="+mn-lt"/>
                          <a:cs typeface="Calibri" panose="020F0502020204030204" pitchFamily="34" charset="0"/>
                        </a:rPr>
                        <a:t>4670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mn-lt"/>
                        </a:rPr>
                        <a:t> Reject a replacement read, where the read provided is identical to that already held in UK Link for the same read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smtClean="0">
                          <a:solidFill>
                            <a:srgbClr val="000000"/>
                          </a:solidFill>
                          <a:effectLst/>
                          <a:latin typeface="+mn-lt"/>
                        </a:rPr>
                        <a:t>In</a:t>
                      </a:r>
                      <a:r>
                        <a:rPr lang="en-US" sz="700" b="0" i="0" u="none" strike="noStrike" baseline="0" dirty="0" smtClean="0">
                          <a:solidFill>
                            <a:srgbClr val="000000"/>
                          </a:solidFill>
                          <a:effectLst/>
                          <a:latin typeface="+mn-lt"/>
                        </a:rPr>
                        <a:t> Delivery</a:t>
                      </a:r>
                      <a:endParaRPr lang="en-US" sz="7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smtClean="0">
                          <a:solidFill>
                            <a:srgbClr val="000000"/>
                          </a:solidFill>
                          <a:effectLst/>
                          <a:latin typeface="+mn-lt"/>
                        </a:rPr>
                        <a:t>27%</a:t>
                      </a:r>
                      <a:endParaRPr lang="en-GB" sz="7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srgbClr val="000000"/>
                          </a:solidFill>
                          <a:effectLst/>
                          <a:uLnTx/>
                          <a:uFillTx/>
                          <a:latin typeface="+mn-lt"/>
                          <a:ea typeface="+mn-ea"/>
                          <a:cs typeface="+mn-cs"/>
                        </a:rPr>
                        <a:t>June 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a:solidFill>
                            <a:srgbClr val="000000"/>
                          </a:solidFill>
                          <a:effectLst/>
                          <a:latin typeface="+mn-lt"/>
                        </a:rPr>
                        <a:t>Low</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1" u="none" strike="noStrike" dirty="0" err="1">
                          <a:solidFill>
                            <a:schemeClr val="tx1"/>
                          </a:solidFill>
                          <a:effectLst/>
                          <a:latin typeface="+mn-lt"/>
                        </a:rPr>
                        <a:t>Xoserve</a:t>
                      </a:r>
                      <a:endParaRPr lang="en-GB" sz="700" b="0" i="1" u="none" strike="noStrike" dirty="0">
                        <a:solidFill>
                          <a:schemeClr val="tx1"/>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139357169"/>
                  </a:ext>
                </a:extLst>
              </a:tr>
              <a:tr h="174276">
                <a:tc vMerge="1">
                  <a:txBody>
                    <a:bodyPr/>
                    <a:lstStyle/>
                    <a:p>
                      <a:pPr algn="ctr" fontAlgn="ctr"/>
                      <a:endParaRPr lang="en-GB" sz="9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a:solidFill>
                            <a:schemeClr val="tx1"/>
                          </a:solidFill>
                          <a:effectLst/>
                          <a:latin typeface="+mn-lt"/>
                          <a:cs typeface="Calibri" panose="020F0502020204030204" pitchFamily="34" charset="0"/>
                        </a:rPr>
                        <a:t>4687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dirty="0">
                          <a:solidFill>
                            <a:srgbClr val="000000"/>
                          </a:solidFill>
                          <a:effectLst/>
                          <a:latin typeface="+mn-lt"/>
                        </a:rPr>
                        <a:t>PSR updates for large domestic sites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dirty="0" smtClean="0">
                          <a:solidFill>
                            <a:srgbClr val="000000"/>
                          </a:solidFill>
                          <a:effectLst/>
                          <a:latin typeface="+mn-lt"/>
                        </a:rPr>
                        <a:t>In</a:t>
                      </a:r>
                      <a:r>
                        <a:rPr lang="en-GB" sz="700" b="0" i="0" u="none" strike="noStrike" baseline="0" dirty="0" smtClean="0">
                          <a:solidFill>
                            <a:srgbClr val="000000"/>
                          </a:solidFill>
                          <a:effectLst/>
                          <a:latin typeface="+mn-lt"/>
                        </a:rPr>
                        <a:t> Delivery</a:t>
                      </a:r>
                      <a:endParaRPr lang="en-GB" sz="7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a:solidFill>
                            <a:srgbClr val="000000"/>
                          </a:solidFill>
                          <a:effectLst/>
                          <a:latin typeface="+mn-lt"/>
                        </a:rPr>
                        <a:t>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srgbClr val="000000"/>
                          </a:solidFill>
                          <a:effectLst/>
                          <a:uLnTx/>
                          <a:uFillTx/>
                          <a:latin typeface="+mn-lt"/>
                          <a:ea typeface="+mn-ea"/>
                          <a:cs typeface="+mn-cs"/>
                        </a:rPr>
                        <a:t>June 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a:solidFill>
                            <a:srgbClr val="000000"/>
                          </a:solidFill>
                          <a:effectLst/>
                          <a:latin typeface="+mn-lt"/>
                        </a:rPr>
                        <a:t>Low</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1" u="none" strike="noStrike" dirty="0">
                          <a:solidFill>
                            <a:schemeClr val="tx1"/>
                          </a:solidFill>
                          <a:effectLst/>
                          <a:latin typeface="+mn-lt"/>
                        </a:rPr>
                        <a:t>Shippers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020296342"/>
                  </a:ext>
                </a:extLst>
              </a:tr>
              <a:tr h="144016">
                <a:tc vMerge="1">
                  <a:txBody>
                    <a:bodyPr/>
                    <a:lstStyle/>
                    <a:p>
                      <a:endParaRPr lang="en-GB"/>
                    </a:p>
                  </a:txBody>
                  <a:tcPr/>
                </a:tc>
                <a:tc>
                  <a:txBody>
                    <a:bodyPr/>
                    <a:lstStyle/>
                    <a:p>
                      <a:pPr algn="ctr" fontAlgn="ctr"/>
                      <a:r>
                        <a:rPr lang="en-GB" sz="700" b="0" i="0" u="none" strike="noStrike" dirty="0">
                          <a:solidFill>
                            <a:schemeClr val="tx1"/>
                          </a:solidFill>
                          <a:effectLst/>
                          <a:latin typeface="+mn-lt"/>
                          <a:cs typeface="Calibri" panose="020F0502020204030204" pitchFamily="34" charset="0"/>
                        </a:rPr>
                        <a:t>4676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mn-lt"/>
                        </a:rPr>
                        <a:t>Reconciliation issues with reads recorded between D-1 to D-5.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700" b="0" i="0" u="none" strike="noStrike" dirty="0" smtClean="0">
                          <a:solidFill>
                            <a:srgbClr val="000000"/>
                          </a:solidFill>
                          <a:effectLst/>
                          <a:latin typeface="+mn-lt"/>
                        </a:rPr>
                        <a:t>In</a:t>
                      </a:r>
                      <a:r>
                        <a:rPr lang="en-US" sz="700" b="0" i="0" u="none" strike="noStrike" baseline="0" dirty="0" smtClean="0">
                          <a:solidFill>
                            <a:srgbClr val="000000"/>
                          </a:solidFill>
                          <a:effectLst/>
                          <a:latin typeface="+mn-lt"/>
                        </a:rPr>
                        <a:t> Delivery</a:t>
                      </a:r>
                      <a:endParaRPr lang="en-US" sz="7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smtClean="0">
                          <a:solidFill>
                            <a:srgbClr val="000000"/>
                          </a:solidFill>
                          <a:effectLst/>
                          <a:latin typeface="+mn-lt"/>
                        </a:rPr>
                        <a:t>67%</a:t>
                      </a:r>
                      <a:endParaRPr lang="en-GB" sz="7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srgbClr val="000000"/>
                          </a:solidFill>
                          <a:effectLst/>
                          <a:uLnTx/>
                          <a:uFillTx/>
                          <a:latin typeface="+mn-lt"/>
                          <a:ea typeface="+mn-ea"/>
                          <a:cs typeface="+mn-cs"/>
                        </a:rPr>
                        <a:t>June 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a:solidFill>
                            <a:srgbClr val="000000"/>
                          </a:solidFill>
                          <a:effectLst/>
                          <a:latin typeface="+mn-lt"/>
                        </a:rPr>
                        <a:t>Medium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1" u="none" strike="noStrike" dirty="0" err="1">
                          <a:solidFill>
                            <a:schemeClr val="tx1"/>
                          </a:solidFill>
                          <a:effectLst/>
                          <a:latin typeface="+mn-lt"/>
                        </a:rPr>
                        <a:t>Xoserve</a:t>
                      </a:r>
                      <a:endParaRPr lang="en-GB" sz="700" b="0" i="1" u="none" strike="noStrike" dirty="0">
                        <a:solidFill>
                          <a:schemeClr val="tx1"/>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016">
                <a:tc>
                  <a:txBody>
                    <a:bodyPr/>
                    <a:lstStyle/>
                    <a:p>
                      <a:pPr marL="0" algn="ctr" defTabSz="914400" rtl="0" eaLnBrk="1" fontAlgn="ctr" latinLnBrk="0" hangingPunct="1"/>
                      <a:r>
                        <a:rPr lang="en-GB" sz="700" b="1" i="0" u="none" strike="noStrike" kern="1200" dirty="0" smtClean="0">
                          <a:solidFill>
                            <a:srgbClr val="FFFFFF"/>
                          </a:solidFill>
                          <a:effectLst/>
                          <a:latin typeface="+mn-lt"/>
                          <a:ea typeface="+mn-ea"/>
                          <a:cs typeface="+mn-cs"/>
                        </a:rPr>
                        <a:t>Feb-19</a:t>
                      </a:r>
                      <a:endParaRPr lang="en-GB" sz="7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ctr"/>
                      <a:r>
                        <a:rPr lang="en-GB" sz="700" b="0" i="0" u="none" strike="noStrike" dirty="0" smtClean="0">
                          <a:solidFill>
                            <a:schemeClr val="tx1"/>
                          </a:solidFill>
                          <a:effectLst/>
                          <a:latin typeface="+mn-lt"/>
                          <a:cs typeface="Calibri" panose="020F0502020204030204" pitchFamily="34" charset="0"/>
                        </a:rPr>
                        <a:t>4454</a:t>
                      </a:r>
                      <a:endParaRPr lang="en-GB" sz="700" b="0" i="0" u="none" strike="noStrike" dirty="0">
                        <a:solidFill>
                          <a:schemeClr val="tx1"/>
                        </a:solidFill>
                        <a:effectLst/>
                        <a:latin typeface="+mn-lt"/>
                        <a:cs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smtClean="0">
                          <a:solidFill>
                            <a:srgbClr val="000000"/>
                          </a:solidFill>
                          <a:effectLst/>
                          <a:latin typeface="+mn-lt"/>
                        </a:rPr>
                        <a:t>Cadent Billing – DN Sales (outbound services)</a:t>
                      </a:r>
                      <a:endParaRPr lang="en-US" sz="7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700" b="0" i="0" u="none" strike="noStrike" dirty="0" smtClean="0">
                          <a:solidFill>
                            <a:srgbClr val="000000"/>
                          </a:solidFill>
                          <a:effectLst/>
                          <a:latin typeface="+mn-lt"/>
                        </a:rPr>
                        <a:t>In Delivery</a:t>
                      </a:r>
                      <a:endParaRPr lang="en-US" sz="7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smtClean="0">
                          <a:solidFill>
                            <a:srgbClr val="000000"/>
                          </a:solidFill>
                          <a:effectLst/>
                          <a:latin typeface="+mn-lt"/>
                        </a:rPr>
                        <a:t>61%</a:t>
                      </a:r>
                      <a:endParaRPr lang="en-GB" sz="7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smtClean="0">
                          <a:ln>
                            <a:noFill/>
                          </a:ln>
                          <a:solidFill>
                            <a:srgbClr val="000000"/>
                          </a:solidFill>
                          <a:effectLst/>
                          <a:uLnTx/>
                          <a:uFillTx/>
                          <a:latin typeface="+mn-lt"/>
                          <a:ea typeface="+mn-ea"/>
                          <a:cs typeface="+mn-cs"/>
                        </a:rPr>
                        <a:t>Feb 2019</a:t>
                      </a:r>
                      <a:endParaRPr kumimoji="0" lang="en-GB" sz="700" b="0" i="0" u="none" strike="noStrike" kern="1200" cap="none" spc="0" normalizeH="0" baseline="0" noProof="0" dirty="0">
                        <a:ln>
                          <a:noFill/>
                        </a:ln>
                        <a:solidFill>
                          <a:srgbClr val="000000"/>
                        </a:solidFill>
                        <a:effectLst/>
                        <a:uLnTx/>
                        <a:uFillTx/>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smtClean="0">
                          <a:solidFill>
                            <a:srgbClr val="000000"/>
                          </a:solidFill>
                          <a:effectLst/>
                          <a:latin typeface="+mn-lt"/>
                        </a:rPr>
                        <a:t>High</a:t>
                      </a:r>
                      <a:endParaRPr lang="en-GB" sz="7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1" u="none" strike="noStrike" dirty="0" smtClean="0">
                          <a:solidFill>
                            <a:schemeClr val="tx1"/>
                          </a:solidFill>
                          <a:effectLst/>
                          <a:latin typeface="+mn-lt"/>
                        </a:rPr>
                        <a:t>Cadent Gas</a:t>
                      </a:r>
                      <a:endParaRPr lang="en-GB" sz="700" b="0" i="1" u="none" strike="noStrike" dirty="0">
                        <a:solidFill>
                          <a:schemeClr val="tx1"/>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016">
                <a:tc rowSpan="4">
                  <a:txBody>
                    <a:bodyPr/>
                    <a:lstStyle/>
                    <a:p>
                      <a:pPr marL="0" algn="ctr" defTabSz="914400" rtl="0" eaLnBrk="1" fontAlgn="ctr" latinLnBrk="0" hangingPunct="1"/>
                      <a:r>
                        <a:rPr lang="en-GB" sz="700" b="1" i="0" u="none" strike="noStrike" kern="1200" dirty="0" smtClean="0">
                          <a:solidFill>
                            <a:srgbClr val="FFFFFF"/>
                          </a:solidFill>
                          <a:effectLst/>
                          <a:latin typeface="+mn-lt"/>
                          <a:ea typeface="+mn-ea"/>
                          <a:cs typeface="+mn-cs"/>
                        </a:rPr>
                        <a:t>Feb 19 Doc Release</a:t>
                      </a:r>
                      <a:endParaRPr lang="en-GB" sz="7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ctr"/>
                      <a:r>
                        <a:rPr lang="en-GB" sz="700" b="0" i="0" u="none" strike="noStrike" dirty="0" smtClean="0">
                          <a:solidFill>
                            <a:schemeClr val="tx1"/>
                          </a:solidFill>
                          <a:effectLst/>
                          <a:latin typeface="+mn-lt"/>
                          <a:cs typeface="Calibri" panose="020F0502020204030204" pitchFamily="34" charset="0"/>
                        </a:rPr>
                        <a:t>4453.1</a:t>
                      </a:r>
                      <a:endParaRPr lang="en-GB" sz="700" b="0" i="0" u="none" strike="noStrike" dirty="0">
                        <a:solidFill>
                          <a:schemeClr val="tx1"/>
                        </a:solidFill>
                        <a:effectLst/>
                        <a:latin typeface="+mn-lt"/>
                        <a:cs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n-US" sz="700" b="0" i="0" u="none" strike="noStrike" dirty="0" smtClean="0">
                          <a:solidFill>
                            <a:srgbClr val="000000"/>
                          </a:solidFill>
                          <a:effectLst/>
                          <a:latin typeface="+mn-lt"/>
                        </a:rPr>
                        <a:t>Amendment to Job/UPD hierarchies to show ‘irrelevant’ datasets </a:t>
                      </a:r>
                      <a:endParaRPr lang="en-US" sz="7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700" b="0" i="0" u="none" strike="noStrike" dirty="0" smtClean="0">
                          <a:solidFill>
                            <a:srgbClr val="000000"/>
                          </a:solidFill>
                          <a:effectLst/>
                          <a:latin typeface="+mn-lt"/>
                        </a:rPr>
                        <a:t>-</a:t>
                      </a:r>
                      <a:endParaRPr lang="en-US" sz="7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GB" sz="7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smtClean="0">
                          <a:ln>
                            <a:noFill/>
                          </a:ln>
                          <a:solidFill>
                            <a:srgbClr val="000000"/>
                          </a:solidFill>
                          <a:effectLst/>
                          <a:uLnTx/>
                          <a:uFillTx/>
                          <a:latin typeface="+mn-lt"/>
                          <a:ea typeface="+mn-ea"/>
                          <a:cs typeface="+mn-cs"/>
                        </a:rPr>
                        <a:t>Feb 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700" b="0" i="0" u="none" strike="noStrike" dirty="0" smtClean="0">
                          <a:solidFill>
                            <a:srgbClr val="000000"/>
                          </a:solidFill>
                          <a:effectLst/>
                          <a:latin typeface="+mn-lt"/>
                        </a:rPr>
                        <a:t>-</a:t>
                      </a:r>
                      <a:endParaRPr lang="en-GB" sz="7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700" b="0" i="1" u="none" strike="noStrike" dirty="0" smtClean="0">
                          <a:solidFill>
                            <a:schemeClr val="tx1"/>
                          </a:solidFill>
                          <a:effectLst/>
                          <a:latin typeface="+mn-lt"/>
                        </a:rPr>
                        <a:t>Tbc</a:t>
                      </a:r>
                      <a:endParaRPr lang="en-GB" sz="700" b="0" i="1" u="none" strike="noStrike" dirty="0">
                        <a:solidFill>
                          <a:schemeClr val="tx1"/>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r>
              <a:tr h="144016">
                <a:tc vMerge="1">
                  <a:txBody>
                    <a:bodyPr/>
                    <a:lstStyle/>
                    <a:p>
                      <a:pPr marL="0" algn="ctr" defTabSz="914400" rtl="0" eaLnBrk="1" fontAlgn="ctr" latinLnBrk="0" hangingPunct="1"/>
                      <a:endParaRPr lang="en-GB" sz="7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ctr"/>
                      <a:r>
                        <a:rPr lang="en-GB" sz="700" b="0" i="0" u="none" strike="noStrike" dirty="0" smtClean="0">
                          <a:solidFill>
                            <a:schemeClr val="tx1"/>
                          </a:solidFill>
                          <a:effectLst/>
                          <a:latin typeface="+mn-lt"/>
                          <a:cs typeface="Calibri" panose="020F0502020204030204" pitchFamily="34" charset="0"/>
                        </a:rPr>
                        <a:t>4770</a:t>
                      </a:r>
                      <a:endParaRPr lang="en-GB" sz="700" b="0" i="0" u="none" strike="noStrike" dirty="0">
                        <a:solidFill>
                          <a:schemeClr val="tx1"/>
                        </a:solidFill>
                        <a:effectLst/>
                        <a:latin typeface="+mn-lt"/>
                        <a:cs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smtClean="0">
                          <a:solidFill>
                            <a:srgbClr val="000000"/>
                          </a:solidFill>
                          <a:effectLst/>
                          <a:latin typeface="+mn-lt"/>
                        </a:rPr>
                        <a:t>NDM Sample Data</a:t>
                      </a:r>
                      <a:r>
                        <a:rPr lang="en-US" sz="700" b="0" i="0" u="none" strike="noStrike" baseline="0" dirty="0" smtClean="0">
                          <a:solidFill>
                            <a:srgbClr val="000000"/>
                          </a:solidFill>
                          <a:effectLst/>
                          <a:latin typeface="+mn-lt"/>
                        </a:rPr>
                        <a:t> – Mod 0654 Delivery</a:t>
                      </a:r>
                      <a:endParaRPr lang="en-US" sz="7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700" b="0" i="0" u="none" strike="noStrike" dirty="0" smtClean="0">
                          <a:solidFill>
                            <a:srgbClr val="000000"/>
                          </a:solidFill>
                          <a:effectLst/>
                          <a:latin typeface="+mn-lt"/>
                        </a:rPr>
                        <a:t>Awaiting HLE</a:t>
                      </a:r>
                      <a:endParaRPr lang="en-US" sz="7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smtClean="0">
                          <a:solidFill>
                            <a:srgbClr val="000000"/>
                          </a:solidFill>
                          <a:effectLst/>
                          <a:latin typeface="+mn-lt"/>
                        </a:rPr>
                        <a:t>35%</a:t>
                      </a:r>
                      <a:endParaRPr lang="en-GB" sz="7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smtClean="0">
                          <a:ln>
                            <a:noFill/>
                          </a:ln>
                          <a:solidFill>
                            <a:srgbClr val="000000"/>
                          </a:solidFill>
                          <a:effectLst/>
                          <a:uLnTx/>
                          <a:uFillTx/>
                          <a:latin typeface="+mn-lt"/>
                          <a:ea typeface="+mn-ea"/>
                          <a:cs typeface="+mn-cs"/>
                        </a:rPr>
                        <a:t>Feb 2019</a:t>
                      </a:r>
                      <a:endParaRPr kumimoji="0" lang="en-GB" sz="700" b="0" i="0" u="none" strike="noStrike" kern="1200" cap="none" spc="0" normalizeH="0" baseline="0" noProof="0" dirty="0">
                        <a:ln>
                          <a:noFill/>
                        </a:ln>
                        <a:solidFill>
                          <a:srgbClr val="000000"/>
                        </a:solidFill>
                        <a:effectLst/>
                        <a:uLnTx/>
                        <a:uFillTx/>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smtClean="0">
                          <a:solidFill>
                            <a:srgbClr val="000000"/>
                          </a:solidFill>
                          <a:effectLst/>
                          <a:latin typeface="+mn-lt"/>
                        </a:rPr>
                        <a:t>Medium</a:t>
                      </a:r>
                      <a:endParaRPr lang="en-GB" sz="7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1" u="none" strike="noStrike" dirty="0" smtClean="0">
                          <a:solidFill>
                            <a:schemeClr val="tx1"/>
                          </a:solidFill>
                          <a:effectLst/>
                          <a:latin typeface="+mn-lt"/>
                        </a:rPr>
                        <a:t>Tbc </a:t>
                      </a:r>
                      <a:endParaRPr lang="en-GB" sz="700" b="0" i="1" u="none" strike="noStrike" dirty="0">
                        <a:solidFill>
                          <a:schemeClr val="tx1"/>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r>
              <a:tr h="144016">
                <a:tc vMerge="1">
                  <a:txBody>
                    <a:bodyPr/>
                    <a:lstStyle/>
                    <a:p>
                      <a:pPr marL="0" algn="ctr" defTabSz="914400" rtl="0" eaLnBrk="1" fontAlgn="ctr" latinLnBrk="0" hangingPunct="1"/>
                      <a:endParaRPr lang="en-GB" sz="7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ctr"/>
                      <a:r>
                        <a:rPr lang="en-GB" sz="700" b="0" i="0" u="none" strike="noStrike" dirty="0" smtClean="0">
                          <a:solidFill>
                            <a:schemeClr val="tx1"/>
                          </a:solidFill>
                          <a:effectLst/>
                          <a:latin typeface="+mn-lt"/>
                          <a:cs typeface="Calibri" panose="020F0502020204030204" pitchFamily="34" charset="0"/>
                        </a:rPr>
                        <a:t>-</a:t>
                      </a:r>
                      <a:endParaRPr lang="en-GB" sz="700" b="0" i="0" u="none" strike="noStrike" dirty="0">
                        <a:solidFill>
                          <a:schemeClr val="tx1"/>
                        </a:solidFill>
                        <a:effectLst/>
                        <a:latin typeface="+mn-lt"/>
                        <a:cs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smtClean="0">
                          <a:solidFill>
                            <a:srgbClr val="000000"/>
                          </a:solidFill>
                          <a:effectLst/>
                          <a:latin typeface="+mn-lt"/>
                        </a:rPr>
                        <a:t>1972.7 Ability to Accept Extended Reading Indexes of up to 12 characters</a:t>
                      </a:r>
                      <a:endParaRPr lang="en-US" sz="7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700" b="0" i="0" u="none" strike="noStrike" dirty="0" smtClean="0">
                          <a:solidFill>
                            <a:srgbClr val="000000"/>
                          </a:solidFill>
                          <a:effectLst/>
                          <a:latin typeface="+mn-lt"/>
                        </a:rPr>
                        <a:t>-</a:t>
                      </a:r>
                      <a:endParaRPr lang="en-US" sz="7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smtClean="0">
                          <a:solidFill>
                            <a:srgbClr val="000000"/>
                          </a:solidFill>
                          <a:effectLst/>
                          <a:latin typeface="+mn-lt"/>
                        </a:rPr>
                        <a:t>-</a:t>
                      </a:r>
                      <a:endParaRPr lang="en-GB" sz="7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smtClean="0">
                          <a:ln>
                            <a:noFill/>
                          </a:ln>
                          <a:solidFill>
                            <a:srgbClr val="000000"/>
                          </a:solidFill>
                          <a:effectLst/>
                          <a:uLnTx/>
                          <a:uFillTx/>
                          <a:latin typeface="+mn-lt"/>
                          <a:ea typeface="+mn-ea"/>
                          <a:cs typeface="+mn-cs"/>
                        </a:rPr>
                        <a:t>Feb 2019</a:t>
                      </a:r>
                      <a:endParaRPr kumimoji="0" lang="en-GB" sz="700" b="0" i="0" u="none" strike="noStrike" kern="1200" cap="none" spc="0" normalizeH="0" baseline="0" noProof="0" dirty="0">
                        <a:ln>
                          <a:noFill/>
                        </a:ln>
                        <a:solidFill>
                          <a:srgbClr val="000000"/>
                        </a:solidFill>
                        <a:effectLst/>
                        <a:uLnTx/>
                        <a:uFillTx/>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smtClean="0">
                          <a:solidFill>
                            <a:srgbClr val="000000"/>
                          </a:solidFill>
                          <a:effectLst/>
                          <a:latin typeface="+mn-lt"/>
                        </a:rPr>
                        <a:t>-</a:t>
                      </a:r>
                      <a:endParaRPr lang="en-GB" sz="7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1" u="none" strike="noStrike" dirty="0" smtClean="0">
                          <a:solidFill>
                            <a:schemeClr val="tx1"/>
                          </a:solidFill>
                          <a:effectLst/>
                          <a:latin typeface="+mn-lt"/>
                        </a:rPr>
                        <a:t>Tbc</a:t>
                      </a:r>
                      <a:endParaRPr lang="en-GB" sz="700" b="0" i="1" u="none" strike="noStrike" dirty="0">
                        <a:solidFill>
                          <a:schemeClr val="tx1"/>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r>
              <a:tr h="144016">
                <a:tc vMerge="1">
                  <a:txBody>
                    <a:bodyPr/>
                    <a:lstStyle/>
                    <a:p>
                      <a:pPr marL="0" algn="ctr" defTabSz="914400" rtl="0" eaLnBrk="1" fontAlgn="ctr" latinLnBrk="0" hangingPunct="1"/>
                      <a:endParaRPr lang="en-GB" sz="7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ctr"/>
                      <a:r>
                        <a:rPr lang="en-GB" sz="700" b="0" i="0" u="none" strike="noStrike" dirty="0" smtClean="0">
                          <a:solidFill>
                            <a:schemeClr val="tx1"/>
                          </a:solidFill>
                          <a:effectLst/>
                          <a:latin typeface="+mn-lt"/>
                          <a:cs typeface="Calibri" panose="020F0502020204030204" pitchFamily="34" charset="0"/>
                        </a:rPr>
                        <a:t>-</a:t>
                      </a:r>
                      <a:endParaRPr lang="en-GB" sz="700" b="0" i="0" u="none" strike="noStrike" dirty="0">
                        <a:solidFill>
                          <a:schemeClr val="tx1"/>
                        </a:solidFill>
                        <a:effectLst/>
                        <a:latin typeface="+mn-lt"/>
                        <a:cs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smtClean="0">
                          <a:solidFill>
                            <a:srgbClr val="000000"/>
                          </a:solidFill>
                          <a:effectLst/>
                          <a:latin typeface="+mn-lt"/>
                        </a:rPr>
                        <a:t>2024 The inclusion of rejection code  SAN00001 in the rejection code list</a:t>
                      </a:r>
                      <a:endParaRPr lang="en-US" sz="7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700" b="0" i="0" u="none" strike="noStrike" dirty="0" smtClean="0">
                          <a:solidFill>
                            <a:srgbClr val="000000"/>
                          </a:solidFill>
                          <a:effectLst/>
                          <a:latin typeface="+mn-lt"/>
                        </a:rPr>
                        <a:t>-</a:t>
                      </a:r>
                      <a:endParaRPr lang="en-US" sz="7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smtClean="0">
                          <a:solidFill>
                            <a:srgbClr val="000000"/>
                          </a:solidFill>
                          <a:effectLst/>
                          <a:latin typeface="+mn-lt"/>
                        </a:rPr>
                        <a:t>-</a:t>
                      </a:r>
                      <a:endParaRPr lang="en-GB" sz="7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smtClean="0">
                          <a:ln>
                            <a:noFill/>
                          </a:ln>
                          <a:solidFill>
                            <a:srgbClr val="000000"/>
                          </a:solidFill>
                          <a:effectLst/>
                          <a:uLnTx/>
                          <a:uFillTx/>
                          <a:latin typeface="+mn-lt"/>
                          <a:ea typeface="+mn-ea"/>
                          <a:cs typeface="+mn-cs"/>
                        </a:rPr>
                        <a:t>Feb 2019</a:t>
                      </a:r>
                      <a:endParaRPr kumimoji="0" lang="en-GB" sz="700" b="0" i="0" u="none" strike="noStrike" kern="1200" cap="none" spc="0" normalizeH="0" baseline="0" noProof="0" dirty="0">
                        <a:ln>
                          <a:noFill/>
                        </a:ln>
                        <a:solidFill>
                          <a:srgbClr val="000000"/>
                        </a:solidFill>
                        <a:effectLst/>
                        <a:uLnTx/>
                        <a:uFillTx/>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smtClean="0">
                          <a:solidFill>
                            <a:srgbClr val="000000"/>
                          </a:solidFill>
                          <a:effectLst/>
                          <a:latin typeface="+mn-lt"/>
                        </a:rPr>
                        <a:t>-</a:t>
                      </a:r>
                      <a:endParaRPr lang="en-GB" sz="7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1" u="none" strike="noStrike" dirty="0" smtClean="0">
                          <a:solidFill>
                            <a:schemeClr val="tx1"/>
                          </a:solidFill>
                          <a:effectLst/>
                          <a:latin typeface="+mn-lt"/>
                        </a:rPr>
                        <a:t>Tbc</a:t>
                      </a:r>
                      <a:endParaRPr lang="en-GB" sz="700" b="0" i="1" u="none" strike="noStrike" dirty="0">
                        <a:solidFill>
                          <a:schemeClr val="tx1"/>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r>
              <a:tr h="208772">
                <a:tc rowSpan="2">
                  <a:txBody>
                    <a:bodyPr/>
                    <a:lstStyle/>
                    <a:p>
                      <a:pPr marL="0" algn="ctr" defTabSz="914400" rtl="0" eaLnBrk="1" fontAlgn="ctr" latinLnBrk="0" hangingPunct="1"/>
                      <a:r>
                        <a:rPr lang="en-GB" sz="700" b="1" i="0" u="none" strike="noStrike" kern="1200" dirty="0">
                          <a:solidFill>
                            <a:srgbClr val="FFFFFF"/>
                          </a:solidFill>
                          <a:effectLst/>
                          <a:latin typeface="+mn-lt"/>
                          <a:ea typeface="+mn-ea"/>
                          <a:cs typeface="+mn-cs"/>
                        </a:rPr>
                        <a:t>Sept</a:t>
                      </a:r>
                      <a:r>
                        <a:rPr lang="en-GB" sz="700" b="1" i="0" u="none" strike="noStrike" kern="1200" baseline="0" dirty="0">
                          <a:solidFill>
                            <a:srgbClr val="FFFFFF"/>
                          </a:solidFill>
                          <a:effectLst/>
                          <a:latin typeface="+mn-lt"/>
                          <a:ea typeface="+mn-ea"/>
                          <a:cs typeface="+mn-cs"/>
                        </a:rPr>
                        <a:t> </a:t>
                      </a:r>
                      <a:r>
                        <a:rPr lang="en-GB" sz="700" b="1" i="0" u="none" strike="noStrike" kern="1200" dirty="0">
                          <a:solidFill>
                            <a:srgbClr val="FFFFFF"/>
                          </a:solidFill>
                          <a:effectLst/>
                          <a:latin typeface="+mn-lt"/>
                          <a:ea typeface="+mn-ea"/>
                          <a:cs typeface="+mn-cs"/>
                        </a:rPr>
                        <a:t>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ctr"/>
                      <a:r>
                        <a:rPr lang="en-GB" sz="700" b="0" i="0" u="none" strike="noStrike" dirty="0">
                          <a:solidFill>
                            <a:schemeClr val="tx1"/>
                          </a:solidFill>
                          <a:effectLst/>
                          <a:latin typeface="+mn-lt"/>
                          <a:cs typeface="Calibri" panose="020F0502020204030204" pitchFamily="34" charset="0"/>
                        </a:rPr>
                        <a:t>4376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mn-lt"/>
                        </a:rPr>
                        <a:t>GB Charging &amp; Incremental (IP PARCA) Capacity Allocation Change Delivery (2019)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baseline="0" dirty="0" smtClean="0">
                          <a:solidFill>
                            <a:srgbClr val="000000"/>
                          </a:solidFill>
                          <a:effectLst/>
                          <a:latin typeface="+mn-lt"/>
                        </a:rPr>
                        <a:t>In Delivery</a:t>
                      </a:r>
                      <a:endParaRPr lang="en-US" sz="7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a:solidFill>
                            <a:srgbClr val="000000"/>
                          </a:solidFill>
                          <a:effectLst/>
                          <a:latin typeface="+mn-lt"/>
                        </a:rPr>
                        <a:t>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a:solidFill>
                            <a:srgbClr val="000000"/>
                          </a:solidFill>
                          <a:effectLst/>
                          <a:latin typeface="+mn-lt"/>
                        </a:rPr>
                        <a:t>September 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a:solidFill>
                            <a:srgbClr val="000000"/>
                          </a:solidFill>
                          <a:effectLst/>
                          <a:latin typeface="+mn-lt"/>
                        </a:rPr>
                        <a:t>High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GB" sz="700" b="0" i="1" dirty="0">
                          <a:solidFill>
                            <a:schemeClr val="tx1"/>
                          </a:solidFill>
                          <a:latin typeface="+mn-lt"/>
                          <a:cs typeface="Calibri" panose="020F0502020204030204" pitchFamily="34" charset="0"/>
                        </a:rPr>
                        <a:t>NTS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200523622"/>
                  </a:ext>
                </a:extLst>
              </a:tr>
              <a:tr h="208772">
                <a:tc vMerge="1">
                  <a:txBody>
                    <a:bodyPr/>
                    <a:lstStyle/>
                    <a:p>
                      <a:pPr algn="ctr" fontAlgn="ctr"/>
                      <a:endParaRPr lang="en-GB" sz="9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a:solidFill>
                            <a:schemeClr val="tx1"/>
                          </a:solidFill>
                          <a:effectLst/>
                          <a:latin typeface="+mn-lt"/>
                          <a:cs typeface="Calibri" panose="020F0502020204030204" pitchFamily="34" charset="0"/>
                        </a:rPr>
                        <a:t>4665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mn-lt"/>
                        </a:rPr>
                        <a:t>Creation of new End User Categories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smtClean="0">
                          <a:solidFill>
                            <a:srgbClr val="000000"/>
                          </a:solidFill>
                          <a:effectLst/>
                          <a:latin typeface="+mn-lt"/>
                        </a:rPr>
                        <a:t>In</a:t>
                      </a:r>
                      <a:r>
                        <a:rPr lang="en-US" sz="700" b="0" i="0" u="none" strike="noStrike" baseline="0" dirty="0" smtClean="0">
                          <a:solidFill>
                            <a:srgbClr val="000000"/>
                          </a:solidFill>
                          <a:effectLst/>
                          <a:latin typeface="+mn-lt"/>
                        </a:rPr>
                        <a:t> Delivery</a:t>
                      </a:r>
                      <a:endParaRPr lang="en-US" sz="7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smtClean="0">
                          <a:solidFill>
                            <a:srgbClr val="000000"/>
                          </a:solidFill>
                          <a:effectLst/>
                          <a:latin typeface="+mn-lt"/>
                        </a:rPr>
                        <a:t>52%</a:t>
                      </a:r>
                      <a:endParaRPr lang="en-GB" sz="7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a:solidFill>
                            <a:srgbClr val="000000"/>
                          </a:solidFill>
                          <a:effectLst/>
                          <a:latin typeface="+mn-lt"/>
                        </a:rPr>
                        <a:t>June/Sep-2019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a:solidFill>
                            <a:srgbClr val="000000"/>
                          </a:solidFill>
                          <a:effectLst/>
                          <a:latin typeface="+mn-lt"/>
                        </a:rPr>
                        <a:t>High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GB" sz="700" b="0" i="1" dirty="0">
                          <a:solidFill>
                            <a:schemeClr val="tx1"/>
                          </a:solidFill>
                          <a:latin typeface="+mn-lt"/>
                          <a:cs typeface="Calibri" panose="020F0502020204030204" pitchFamily="34" charset="0"/>
                        </a:rPr>
                        <a:t>Shippers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91021043"/>
                  </a:ext>
                </a:extLst>
              </a:tr>
              <a:tr h="208772">
                <a:tc rowSpan="2">
                  <a:txBody>
                    <a:bodyPr/>
                    <a:lstStyle/>
                    <a:p>
                      <a:pPr marL="0" algn="ctr" defTabSz="914400" rtl="0" eaLnBrk="1" fontAlgn="ctr" latinLnBrk="0" hangingPunct="1"/>
                      <a:r>
                        <a:rPr lang="en-GB" sz="700" b="1" i="0" u="none" strike="noStrike" kern="1200" dirty="0" smtClean="0">
                          <a:solidFill>
                            <a:srgbClr val="FFFFFF"/>
                          </a:solidFill>
                          <a:effectLst/>
                          <a:latin typeface="+mn-lt"/>
                          <a:ea typeface="+mn-ea"/>
                          <a:cs typeface="+mn-cs"/>
                        </a:rPr>
                        <a:t>Minor Release Drop 3</a:t>
                      </a:r>
                      <a:endParaRPr lang="en-GB" sz="7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ctr"/>
                      <a:r>
                        <a:rPr lang="en-GB" sz="700" b="0" i="0" u="none" strike="noStrike" dirty="0">
                          <a:solidFill>
                            <a:schemeClr val="tx1"/>
                          </a:solidFill>
                          <a:effectLst/>
                          <a:latin typeface="+mn-lt"/>
                          <a:cs typeface="Calibri" panose="020F0502020204030204" pitchFamily="34" charset="0"/>
                        </a:rPr>
                        <a:t>4690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mn-lt"/>
                        </a:rPr>
                        <a:t>Actual read following estimated transfer read calculating AQ of 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smtClean="0">
                          <a:solidFill>
                            <a:srgbClr val="000000"/>
                          </a:solidFill>
                          <a:effectLst/>
                          <a:latin typeface="+mn-lt"/>
                        </a:rPr>
                        <a:t>In</a:t>
                      </a:r>
                      <a:r>
                        <a:rPr lang="en-US" sz="700" b="0" i="0" u="none" strike="noStrike" baseline="0" dirty="0" smtClean="0">
                          <a:solidFill>
                            <a:srgbClr val="000000"/>
                          </a:solidFill>
                          <a:effectLst/>
                          <a:latin typeface="+mn-lt"/>
                        </a:rPr>
                        <a:t> Delivery</a:t>
                      </a:r>
                      <a:endParaRPr lang="en-US" sz="7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smtClean="0">
                          <a:solidFill>
                            <a:srgbClr val="000000"/>
                          </a:solidFill>
                          <a:effectLst/>
                          <a:latin typeface="+mn-lt"/>
                        </a:rPr>
                        <a:t>32%</a:t>
                      </a:r>
                      <a:endParaRPr lang="en-GB" sz="7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smtClean="0">
                          <a:ln>
                            <a:noFill/>
                          </a:ln>
                          <a:solidFill>
                            <a:srgbClr val="000000"/>
                          </a:solidFill>
                          <a:effectLst/>
                          <a:uLnTx/>
                          <a:uFillTx/>
                          <a:latin typeface="+mn-lt"/>
                          <a:ea typeface="+mn-ea"/>
                          <a:cs typeface="+mn-cs"/>
                        </a:rPr>
                        <a:t>Feb 2019</a:t>
                      </a:r>
                      <a:endParaRPr kumimoji="0" lang="en-GB" sz="700" b="0" i="0" u="none" strike="noStrike" kern="1200" cap="none" spc="0" normalizeH="0" baseline="0" noProof="0" dirty="0">
                        <a:ln>
                          <a:noFill/>
                        </a:ln>
                        <a:solidFill>
                          <a:srgbClr val="000000"/>
                        </a:solidFill>
                        <a:effectLst/>
                        <a:uLnTx/>
                        <a:uFillTx/>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700" b="0" i="0" u="none" strike="noStrike" dirty="0">
                          <a:solidFill>
                            <a:srgbClr val="000000"/>
                          </a:solidFill>
                          <a:effectLst/>
                          <a:latin typeface="+mn-lt"/>
                        </a:rPr>
                        <a:t>Medium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1" u="none" strike="noStrike" dirty="0">
                          <a:solidFill>
                            <a:schemeClr val="tx1"/>
                          </a:solidFill>
                          <a:effectLst/>
                          <a:latin typeface="+mn-lt"/>
                        </a:rPr>
                        <a:t>Shippers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772">
                <a:tc vMerge="1">
                  <a:txBody>
                    <a:bodyPr/>
                    <a:lstStyle/>
                    <a:p>
                      <a:pPr marL="0" algn="ctr" defTabSz="914400" rtl="0" eaLnBrk="1" fontAlgn="ctr" latinLnBrk="0" hangingPunct="1"/>
                      <a:endParaRPr lang="en-GB" sz="7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ctr"/>
                      <a:r>
                        <a:rPr lang="en-GB" sz="700" b="0" i="0" u="none" strike="noStrike" dirty="0">
                          <a:solidFill>
                            <a:schemeClr val="tx1"/>
                          </a:solidFill>
                          <a:effectLst/>
                          <a:latin typeface="+mn-lt"/>
                          <a:cs typeface="Calibri" panose="020F0502020204030204" pitchFamily="34" charset="0"/>
                        </a:rPr>
                        <a:t>4717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mn-lt"/>
                        </a:rPr>
                        <a:t>Use of up to date Forecast weather data in first NDM Nominations Run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a:solidFill>
                            <a:srgbClr val="000000"/>
                          </a:solidFill>
                          <a:effectLst/>
                          <a:latin typeface="+mn-lt"/>
                        </a:rPr>
                        <a:t>Undergoing HLSOIA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smtClean="0">
                          <a:solidFill>
                            <a:srgbClr val="000000"/>
                          </a:solidFill>
                          <a:effectLst/>
                          <a:latin typeface="+mn-lt"/>
                        </a:rPr>
                        <a:t>35%</a:t>
                      </a:r>
                      <a:endParaRPr lang="en-GB" sz="7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dirty="0" smtClean="0">
                          <a:solidFill>
                            <a:srgbClr val="000000"/>
                          </a:solidFill>
                          <a:effectLst/>
                          <a:latin typeface="+mn-lt"/>
                        </a:rPr>
                        <a:t>Feb</a:t>
                      </a:r>
                      <a:r>
                        <a:rPr lang="en-GB" sz="700" b="0" i="0" u="none" strike="noStrike" baseline="0" dirty="0" smtClean="0">
                          <a:solidFill>
                            <a:srgbClr val="000000"/>
                          </a:solidFill>
                          <a:effectLst/>
                          <a:latin typeface="+mn-lt"/>
                        </a:rPr>
                        <a:t> 2019</a:t>
                      </a:r>
                      <a:endParaRPr lang="en-GB" sz="700" b="0"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700" b="0" i="0" u="none" strike="noStrike" dirty="0">
                          <a:solidFill>
                            <a:srgbClr val="000000"/>
                          </a:solidFill>
                          <a:effectLst/>
                          <a:latin typeface="+mn-lt"/>
                        </a:rPr>
                        <a:t>High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1" u="none" strike="noStrike" dirty="0">
                          <a:solidFill>
                            <a:schemeClr val="tx1"/>
                          </a:solidFill>
                          <a:effectLst/>
                          <a:latin typeface="+mn-lt"/>
                        </a:rPr>
                        <a:t>Shippers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772">
                <a:tc rowSpan="3">
                  <a:txBody>
                    <a:bodyPr/>
                    <a:lstStyle/>
                    <a:p>
                      <a:pPr marL="0" algn="ctr" defTabSz="914400" rtl="0" eaLnBrk="1" fontAlgn="ctr" latinLnBrk="0" hangingPunct="1"/>
                      <a:r>
                        <a:rPr lang="en-GB" sz="700" b="1" i="0" u="none" strike="noStrike" kern="1200" dirty="0" smtClean="0">
                          <a:solidFill>
                            <a:srgbClr val="FFFFFF"/>
                          </a:solidFill>
                          <a:effectLst/>
                          <a:latin typeface="+mn-lt"/>
                          <a:ea typeface="+mn-ea"/>
                          <a:cs typeface="+mn-cs"/>
                        </a:rPr>
                        <a:t>Nov-19</a:t>
                      </a:r>
                      <a:endParaRPr lang="en-GB" sz="7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ctr"/>
                      <a:r>
                        <a:rPr lang="en-GB" sz="700" b="0" i="0" u="none" strike="noStrike" dirty="0">
                          <a:solidFill>
                            <a:schemeClr val="tx1"/>
                          </a:solidFill>
                          <a:effectLst/>
                          <a:latin typeface="+mn-lt"/>
                          <a:cs typeface="Calibri" panose="020F0502020204030204" pitchFamily="34" charset="0"/>
                        </a:rPr>
                        <a:t>4679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a:solidFill>
                            <a:schemeClr val="tx1"/>
                          </a:solidFill>
                          <a:effectLst/>
                          <a:latin typeface="+mn-lt"/>
                        </a:rPr>
                        <a:t>Requiring a Meter Reading following a change of Local Distribution Zone or Exit Zone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700" b="0" i="0" u="none" strike="noStrike" dirty="0" smtClean="0">
                          <a:solidFill>
                            <a:schemeClr val="tx1"/>
                          </a:solidFill>
                          <a:effectLst/>
                          <a:latin typeface="+mn-lt"/>
                        </a:rPr>
                        <a:t>CP high level solution approved at </a:t>
                      </a:r>
                      <a:r>
                        <a:rPr lang="en-US" sz="700" b="0" i="0" u="none" strike="noStrike" dirty="0" err="1" smtClean="0">
                          <a:solidFill>
                            <a:schemeClr val="tx1"/>
                          </a:solidFill>
                          <a:effectLst/>
                          <a:latin typeface="+mn-lt"/>
                        </a:rPr>
                        <a:t>ChMC</a:t>
                      </a:r>
                      <a:endParaRPr lang="en-US" sz="700" b="0" i="0" u="none" strike="noStrike" dirty="0" smtClean="0">
                        <a:solidFill>
                          <a:schemeClr val="tx1"/>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smtClean="0">
                          <a:solidFill>
                            <a:schemeClr val="tx1"/>
                          </a:solidFill>
                          <a:effectLst/>
                          <a:latin typeface="+mn-lt"/>
                        </a:rPr>
                        <a:t>41%</a:t>
                      </a:r>
                      <a:endParaRPr lang="en-GB" sz="700" b="0" i="0" u="none" strike="noStrike" dirty="0">
                        <a:solidFill>
                          <a:schemeClr val="tx1"/>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smtClean="0">
                          <a:solidFill>
                            <a:schemeClr val="tx1"/>
                          </a:solidFill>
                          <a:effectLst/>
                          <a:latin typeface="+mn-lt"/>
                        </a:rPr>
                        <a:t>November 2019</a:t>
                      </a:r>
                      <a:endParaRPr lang="en-GB" sz="700" b="0" i="0" u="none" strike="noStrike" dirty="0">
                        <a:solidFill>
                          <a:schemeClr val="tx1"/>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700" b="0" i="0" u="none" strike="noStrike" dirty="0">
                          <a:solidFill>
                            <a:schemeClr val="tx1"/>
                          </a:solidFill>
                          <a:effectLst/>
                          <a:latin typeface="+mn-lt"/>
                        </a:rPr>
                        <a:t>Medium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1" u="none" strike="noStrike" dirty="0" err="1">
                          <a:solidFill>
                            <a:schemeClr val="tx1"/>
                          </a:solidFill>
                          <a:effectLst/>
                          <a:latin typeface="+mn-lt"/>
                        </a:rPr>
                        <a:t>Xoserve</a:t>
                      </a:r>
                      <a:endParaRPr lang="en-GB" sz="700" b="0" i="1" u="none" strike="noStrike" dirty="0">
                        <a:solidFill>
                          <a:schemeClr val="tx1"/>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772">
                <a:tc vMerge="1">
                  <a:txBody>
                    <a:bodyPr/>
                    <a:lstStyle/>
                    <a:p>
                      <a:pPr marL="0" algn="ctr" defTabSz="914400" rtl="0" eaLnBrk="1" fontAlgn="ctr" latinLnBrk="0" hangingPunct="1"/>
                      <a:endParaRPr lang="en-GB" sz="7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ctr"/>
                      <a:r>
                        <a:rPr lang="en-GB" sz="700" b="0" i="0" u="none" strike="noStrike" dirty="0" smtClean="0">
                          <a:solidFill>
                            <a:schemeClr val="tx1"/>
                          </a:solidFill>
                          <a:effectLst/>
                          <a:latin typeface="+mn-lt"/>
                          <a:cs typeface="Calibri" panose="020F0502020204030204" pitchFamily="34" charset="0"/>
                        </a:rPr>
                        <a:t>4725</a:t>
                      </a:r>
                      <a:endParaRPr lang="en-GB" sz="700" b="0" i="0" u="none" strike="noStrike" dirty="0">
                        <a:solidFill>
                          <a:schemeClr val="tx1"/>
                        </a:solidFill>
                        <a:effectLst/>
                        <a:latin typeface="+mn-lt"/>
                        <a:cs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smtClean="0">
                          <a:solidFill>
                            <a:schemeClr val="tx1"/>
                          </a:solidFill>
                          <a:effectLst/>
                          <a:latin typeface="+mn-lt"/>
                        </a:rPr>
                        <a:t>New read reason</a:t>
                      </a:r>
                      <a:r>
                        <a:rPr lang="en-US" sz="700" b="0" i="0" u="none" strike="noStrike" baseline="0" dirty="0" smtClean="0">
                          <a:solidFill>
                            <a:schemeClr val="tx1"/>
                          </a:solidFill>
                          <a:effectLst/>
                          <a:latin typeface="+mn-lt"/>
                        </a:rPr>
                        <a:t> type for LIS estimate readings</a:t>
                      </a:r>
                      <a:endParaRPr lang="en-US" sz="700" b="0" i="0" u="none" strike="noStrike" dirty="0">
                        <a:solidFill>
                          <a:schemeClr val="tx1"/>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700" b="0" i="0" u="none" strike="noStrike" smtClean="0">
                          <a:solidFill>
                            <a:schemeClr val="tx1"/>
                          </a:solidFill>
                          <a:effectLst/>
                          <a:latin typeface="+mn-lt"/>
                        </a:rPr>
                        <a:t>CP high level solution approved at ChMC</a:t>
                      </a:r>
                      <a:endParaRPr lang="en-US" sz="700" b="0" i="0" u="none" strike="noStrike" dirty="0" smtClean="0">
                        <a:solidFill>
                          <a:schemeClr val="tx1"/>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smtClean="0">
                          <a:solidFill>
                            <a:schemeClr val="tx1"/>
                          </a:solidFill>
                          <a:effectLst/>
                          <a:latin typeface="+mn-lt"/>
                        </a:rPr>
                        <a:t>28%</a:t>
                      </a:r>
                      <a:endParaRPr lang="en-GB" sz="700" b="0" i="0" u="none" strike="noStrike" dirty="0">
                        <a:solidFill>
                          <a:schemeClr val="tx1"/>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smtClean="0">
                          <a:solidFill>
                            <a:schemeClr val="tx1"/>
                          </a:solidFill>
                          <a:effectLst/>
                          <a:latin typeface="+mn-lt"/>
                        </a:rPr>
                        <a:t>November</a:t>
                      </a:r>
                      <a:r>
                        <a:rPr lang="en-GB" sz="700" b="0" i="0" u="none" strike="noStrike" baseline="0" dirty="0" smtClean="0">
                          <a:solidFill>
                            <a:schemeClr val="tx1"/>
                          </a:solidFill>
                          <a:effectLst/>
                          <a:latin typeface="+mn-lt"/>
                        </a:rPr>
                        <a:t> 2019</a:t>
                      </a:r>
                      <a:endParaRPr lang="en-GB" sz="700" b="0" i="0" u="none" strike="noStrike" dirty="0">
                        <a:solidFill>
                          <a:schemeClr val="tx1"/>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700" b="0" i="0" u="none" strike="noStrike" dirty="0" smtClean="0">
                          <a:solidFill>
                            <a:schemeClr val="tx1"/>
                          </a:solidFill>
                          <a:effectLst/>
                          <a:latin typeface="+mn-lt"/>
                        </a:rPr>
                        <a:t>Medium</a:t>
                      </a:r>
                      <a:endParaRPr lang="en-GB" sz="700" b="0" i="0" u="none" strike="noStrike" dirty="0">
                        <a:solidFill>
                          <a:schemeClr val="tx1"/>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1" u="none" strike="noStrike" dirty="0" err="1" smtClean="0">
                          <a:solidFill>
                            <a:schemeClr val="tx1"/>
                          </a:solidFill>
                          <a:effectLst/>
                          <a:latin typeface="+mn-lt"/>
                        </a:rPr>
                        <a:t>Xoserve</a:t>
                      </a:r>
                      <a:endParaRPr lang="en-GB" sz="700" b="0" i="1" u="none" strike="noStrike" dirty="0">
                        <a:solidFill>
                          <a:schemeClr val="tx1"/>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772">
                <a:tc vMerge="1">
                  <a:txBody>
                    <a:bodyPr/>
                    <a:lstStyle/>
                    <a:p>
                      <a:pPr marL="0" algn="ctr" defTabSz="914400" rtl="0" eaLnBrk="1" fontAlgn="ctr" latinLnBrk="0" hangingPunct="1"/>
                      <a:endParaRPr lang="en-GB" sz="7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ctr"/>
                      <a:r>
                        <a:rPr lang="en-GB" sz="700" b="0" i="0" u="none" strike="noStrike" dirty="0" smtClean="0">
                          <a:solidFill>
                            <a:schemeClr val="tx1"/>
                          </a:solidFill>
                          <a:effectLst/>
                          <a:latin typeface="+mn-lt"/>
                          <a:cs typeface="Calibri" panose="020F0502020204030204" pitchFamily="34" charset="0"/>
                        </a:rPr>
                        <a:t>4621</a:t>
                      </a:r>
                      <a:endParaRPr lang="en-GB" sz="700" b="0" i="0" u="none" strike="noStrike" dirty="0">
                        <a:solidFill>
                          <a:schemeClr val="tx1"/>
                        </a:solidFill>
                        <a:effectLst/>
                        <a:latin typeface="+mn-lt"/>
                        <a:cs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dirty="0" smtClean="0">
                          <a:solidFill>
                            <a:schemeClr val="tx1"/>
                          </a:solidFill>
                          <a:effectLst/>
                          <a:latin typeface="+mn-lt"/>
                        </a:rPr>
                        <a:t>Suspension of the validation between  meter index and  unconverted index</a:t>
                      </a:r>
                      <a:endParaRPr lang="en-US" sz="700" b="0" i="0" u="none" strike="noStrike" dirty="0">
                        <a:solidFill>
                          <a:schemeClr val="tx1"/>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700" b="0" i="0" u="none" strike="noStrike" smtClean="0">
                          <a:solidFill>
                            <a:schemeClr val="tx1"/>
                          </a:solidFill>
                          <a:effectLst/>
                          <a:latin typeface="+mn-lt"/>
                        </a:rPr>
                        <a:t>CP high level solution approved at ChMC</a:t>
                      </a:r>
                      <a:endParaRPr lang="en-US" sz="700" b="0" i="0" u="none" strike="noStrike" dirty="0" smtClean="0">
                        <a:solidFill>
                          <a:schemeClr val="tx1"/>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smtClean="0">
                          <a:solidFill>
                            <a:schemeClr val="tx1"/>
                          </a:solidFill>
                          <a:effectLst/>
                          <a:latin typeface="+mn-lt"/>
                        </a:rPr>
                        <a:t>29%</a:t>
                      </a:r>
                      <a:endParaRPr lang="en-GB" sz="700" b="0" i="0" u="none" strike="noStrike" dirty="0">
                        <a:solidFill>
                          <a:schemeClr val="tx1"/>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0" u="none" strike="noStrike" dirty="0" smtClean="0">
                          <a:solidFill>
                            <a:schemeClr val="tx1"/>
                          </a:solidFill>
                          <a:effectLst/>
                          <a:latin typeface="+mn-lt"/>
                        </a:rPr>
                        <a:t>November 2019</a:t>
                      </a:r>
                      <a:endParaRPr lang="en-GB" sz="700" b="0" i="0" u="none" strike="noStrike" dirty="0">
                        <a:solidFill>
                          <a:schemeClr val="tx1"/>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700" b="0" i="0" u="none" strike="noStrike" dirty="0" smtClean="0">
                          <a:solidFill>
                            <a:schemeClr val="tx1"/>
                          </a:solidFill>
                          <a:effectLst/>
                          <a:latin typeface="+mn-lt"/>
                        </a:rPr>
                        <a:t>Tbc</a:t>
                      </a:r>
                      <a:endParaRPr lang="en-GB" sz="700" b="0" i="0" u="none" strike="noStrike" dirty="0">
                        <a:solidFill>
                          <a:schemeClr val="tx1"/>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700" b="0" i="1" u="none" strike="noStrike" dirty="0" smtClean="0">
                          <a:solidFill>
                            <a:schemeClr val="tx1"/>
                          </a:solidFill>
                          <a:effectLst/>
                          <a:latin typeface="+mn-lt"/>
                        </a:rPr>
                        <a:t>Shipper</a:t>
                      </a:r>
                      <a:endParaRPr lang="en-GB" sz="700" b="0" i="1" u="none" strike="noStrike" dirty="0">
                        <a:solidFill>
                          <a:schemeClr val="tx1"/>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6" name="Title 1">
            <a:extLst>
              <a:ext uri="{FF2B5EF4-FFF2-40B4-BE49-F238E27FC236}">
                <a16:creationId xmlns="" xmlns:a16="http://schemas.microsoft.com/office/drawing/2014/main" id="{AAB7F775-B62D-4B10-B2D6-35D8917FF020}"/>
              </a:ext>
            </a:extLst>
          </p:cNvPr>
          <p:cNvSpPr>
            <a:spLocks noGrp="1"/>
          </p:cNvSpPr>
          <p:nvPr>
            <p:ph type="title"/>
          </p:nvPr>
        </p:nvSpPr>
        <p:spPr>
          <a:xfrm>
            <a:off x="28329" y="0"/>
            <a:ext cx="8688388" cy="525878"/>
          </a:xfrm>
        </p:spPr>
        <p:txBody>
          <a:bodyPr>
            <a:normAutofit/>
          </a:bodyPr>
          <a:lstStyle/>
          <a:p>
            <a:pPr algn="l"/>
            <a:r>
              <a:rPr lang="en-GB" dirty="0"/>
              <a:t>Change </a:t>
            </a:r>
            <a:r>
              <a:rPr lang="en-GB" dirty="0" smtClean="0"/>
              <a:t>Index – R&amp;N Allocated Change</a:t>
            </a:r>
            <a:endParaRPr lang="en-GB" dirty="0"/>
          </a:p>
        </p:txBody>
      </p:sp>
    </p:spTree>
    <p:extLst>
      <p:ext uri="{BB962C8B-B14F-4D97-AF65-F5344CB8AC3E}">
        <p14:creationId xmlns:p14="http://schemas.microsoft.com/office/powerpoint/2010/main" val="37709144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927B77B7F39148B9CB17AE711C8D35" ma:contentTypeVersion="0" ma:contentTypeDescription="Create a new document." ma:contentTypeScope="" ma:versionID="159d718f6c29ca5e1f84b5e6d7132f4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BA723BE-B83E-44FD-90E1-73FE10FBD3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211B2E31-4703-4F4D-BB47-74A8364BAC36}">
  <ds:schemaRefs>
    <ds:schemaRef ds:uri="http://schemas.openxmlformats.org/package/2006/metadata/core-properties"/>
    <ds:schemaRef ds:uri="http://purl.org/dc/terms/"/>
    <ds:schemaRef ds:uri="http://schemas.microsoft.com/office/infopath/2007/PartnerControls"/>
    <ds:schemaRef ds:uri="http://www.w3.org/XML/1998/namespace"/>
    <ds:schemaRef ds:uri="http://schemas.microsoft.com/office/2006/documentManagement/types"/>
    <ds:schemaRef ds:uri="http://purl.org/dc/elements/1.1/"/>
    <ds:schemaRef ds:uri="http://purl.org/dc/dcmitype/"/>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6525</TotalTime>
  <Words>6917</Words>
  <Application>Microsoft Office PowerPoint</Application>
  <PresentationFormat>On-screen Show (16:9)</PresentationFormat>
  <Paragraphs>1890</Paragraphs>
  <Slides>59</Slides>
  <Notes>5</Notes>
  <HiddenSlides>0</HiddenSlides>
  <MMClips>0</MMClips>
  <ScaleCrop>false</ScaleCrop>
  <HeadingPairs>
    <vt:vector size="6" baseType="variant">
      <vt:variant>
        <vt:lpstr>Theme</vt:lpstr>
      </vt:variant>
      <vt:variant>
        <vt:i4>6</vt:i4>
      </vt:variant>
      <vt:variant>
        <vt:lpstr>Embedded OLE Servers</vt:lpstr>
      </vt:variant>
      <vt:variant>
        <vt:i4>1</vt:i4>
      </vt:variant>
      <vt:variant>
        <vt:lpstr>Slide Titles</vt:lpstr>
      </vt:variant>
      <vt:variant>
        <vt:i4>59</vt:i4>
      </vt:variant>
    </vt:vector>
  </HeadingPairs>
  <TitlesOfParts>
    <vt:vector size="66" baseType="lpstr">
      <vt:lpstr>Office Theme</vt:lpstr>
      <vt:lpstr>xoserve templates</vt:lpstr>
      <vt:lpstr>1_xoserve templates</vt:lpstr>
      <vt:lpstr>2_xoserve templates</vt:lpstr>
      <vt:lpstr>3_xoserve templates</vt:lpstr>
      <vt:lpstr>4_xoserve templates</vt:lpstr>
      <vt:lpstr>Worksheet</vt:lpstr>
      <vt:lpstr>DSC Delivery Sub-Group</vt:lpstr>
      <vt:lpstr>Agenda (1)</vt:lpstr>
      <vt:lpstr>Agenda (2)</vt:lpstr>
      <vt:lpstr>3. AQ Defects</vt:lpstr>
      <vt:lpstr>4. Portfolio Delivery Overview POAP</vt:lpstr>
      <vt:lpstr>R&amp;N Timeline</vt:lpstr>
      <vt:lpstr>2018 / 2019 R&amp;N Delivery Timeline</vt:lpstr>
      <vt:lpstr>2018 / 2019 R&amp;N Governance Timeline</vt:lpstr>
      <vt:lpstr>Change Index – R&amp;N Allocated Change</vt:lpstr>
      <vt:lpstr>Change Index – R&amp;N Unallocated External Impacting Changes  </vt:lpstr>
      <vt:lpstr>5. Major Release Update</vt:lpstr>
      <vt:lpstr>5a. Release 3 Update</vt:lpstr>
      <vt:lpstr>XRN4572 – UK Link Release 3</vt:lpstr>
      <vt:lpstr>UK Link Release 3 - Plan</vt:lpstr>
      <vt:lpstr>5b. XRN4732 June 19 Release - Update</vt:lpstr>
      <vt:lpstr>XRN4732 June 19 Release</vt:lpstr>
      <vt:lpstr>XRN4732 June 19 Release – Proposed Timeline</vt:lpstr>
      <vt:lpstr>5c. XRN4665 EUC - Update</vt:lpstr>
      <vt:lpstr>XRN4665 EUC</vt:lpstr>
      <vt:lpstr>XRN4665 EUC – Proposed Timeline</vt:lpstr>
      <vt:lpstr> 6. New Change Proposals For Ratification of the Prioritisation Scores </vt:lpstr>
      <vt:lpstr> 6a. XRN4806 - Additional data at National Level to support UIG Allocation validation</vt:lpstr>
      <vt:lpstr>7. Change Proposal Initial  View Representations</vt:lpstr>
      <vt:lpstr>8. Undergoing Solution Options Impact Assessment Review  </vt:lpstr>
      <vt:lpstr>XRN4713</vt:lpstr>
      <vt:lpstr>Overview</vt:lpstr>
      <vt:lpstr>Considerations</vt:lpstr>
      <vt:lpstr>Potential Options</vt:lpstr>
      <vt:lpstr> 9. Solution Options Impact Assessment Review Completed</vt:lpstr>
      <vt:lpstr>9a. XRN4772 – Composite Weather Variable (CWV) Improvements </vt:lpstr>
      <vt:lpstr>Change Overview</vt:lpstr>
      <vt:lpstr>Option 1 - High Level Impact Assessment</vt:lpstr>
      <vt:lpstr>Option 1 - System Impact Assessment</vt:lpstr>
      <vt:lpstr>Option 1 - Process Impact Assessment</vt:lpstr>
      <vt:lpstr>PowerPoint Presentation</vt:lpstr>
      <vt:lpstr>Defect Summary Stats </vt:lpstr>
      <vt:lpstr>R3.05</vt:lpstr>
      <vt:lpstr>Amendment Invoice Impacting Defects – Open 1 </vt:lpstr>
      <vt:lpstr>PowerPoint Presentation</vt:lpstr>
      <vt:lpstr>Amendment Invoice Impacting Defects - Closed</vt:lpstr>
      <vt:lpstr>11. Miscellaneous</vt:lpstr>
      <vt:lpstr>11a. JMDG/MIS Overview</vt:lpstr>
      <vt:lpstr>42  Supplier API [Twin]</vt:lpstr>
      <vt:lpstr>27  Domestic M-Number Helpline [Gas]</vt:lpstr>
      <vt:lpstr>06  MAPs - Meter Asset Details [Gas]</vt:lpstr>
      <vt:lpstr>33  Third Party Services [Twin]</vt:lpstr>
      <vt:lpstr>47 &amp; 09 ASC and CT / VT Ratio (Electricity)</vt:lpstr>
      <vt:lpstr>01 &amp; 57  Central industry contact database and Industry Escalation Process</vt:lpstr>
      <vt:lpstr>09  Estimated Annual Consumption (EAC)</vt:lpstr>
      <vt:lpstr>56  FiT Licensee Notifications – Smart meter installs</vt:lpstr>
      <vt:lpstr>58  MAP API [Gas]</vt:lpstr>
      <vt:lpstr>59  UKRPA Access to Gas data [Gas]</vt:lpstr>
      <vt:lpstr>PowerPoint Presentation</vt:lpstr>
      <vt:lpstr> 11b. XRN4634 - Data Catalogue  </vt:lpstr>
      <vt:lpstr>XRN4790 – Introduction of winter read/consumption reports and associated obligations (MOD0652)</vt:lpstr>
      <vt:lpstr>Info</vt:lpstr>
      <vt:lpstr>Requirements </vt:lpstr>
      <vt:lpstr>12. Action Updates</vt:lpstr>
      <vt:lpstr>13. AOB</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David Turvey</cp:lastModifiedBy>
  <cp:revision>257</cp:revision>
  <dcterms:created xsi:type="dcterms:W3CDTF">2018-09-02T17:12:15Z</dcterms:created>
  <dcterms:modified xsi:type="dcterms:W3CDTF">2019-02-01T10:19:18Z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-620970247</vt:i4>
  </property>
  <property fmtid="{D5CDD505-2E9C-101B-9397-08002B2CF9AE}" pid="3" name="_NewReviewCycle">
    <vt:lpwstr/>
  </property>
  <property fmtid="{D5CDD505-2E9C-101B-9397-08002B2CF9AE}" pid="4" name="_EmailSubject">
    <vt:lpwstr>Xoserve.com Publishing Request - Document</vt:lpwstr>
  </property>
  <property fmtid="{D5CDD505-2E9C-101B-9397-08002B2CF9AE}" pid="5" name="_AuthorEmail">
    <vt:lpwstr>Richard.Johnson@Xoserve.com</vt:lpwstr>
  </property>
  <property fmtid="{D5CDD505-2E9C-101B-9397-08002B2CF9AE}" pid="6" name="_AuthorEmailDisplayName">
    <vt:lpwstr>Johnson, Richard</vt:lpwstr>
  </property>
  <property fmtid="{D5CDD505-2E9C-101B-9397-08002B2CF9AE}" pid="7" name="_PreviousAdHocReviewCycleID">
    <vt:i4>1696637420</vt:i4>
  </property>
  <property fmtid="{D5CDD505-2E9C-101B-9397-08002B2CF9AE}" pid="8" name="ContentTypeId">
    <vt:lpwstr>0x0101006E927B77B7F39148B9CB17AE711C8D35</vt:lpwstr>
  </property>
</Properties>
</file>