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2" r:id="rId6"/>
    <p:sldMasterId id="2147483666" r:id="rId7"/>
    <p:sldMasterId id="2147483670" r:id="rId8"/>
    <p:sldMasterId id="2147483674" r:id="rId9"/>
  </p:sldMasterIdLst>
  <p:notesMasterIdLst>
    <p:notesMasterId r:id="rId102"/>
  </p:notesMasterIdLst>
  <p:sldIdLst>
    <p:sldId id="288" r:id="rId10"/>
    <p:sldId id="300" r:id="rId11"/>
    <p:sldId id="297" r:id="rId12"/>
    <p:sldId id="702" r:id="rId13"/>
    <p:sldId id="812" r:id="rId14"/>
    <p:sldId id="301" r:id="rId15"/>
    <p:sldId id="843" r:id="rId16"/>
    <p:sldId id="844" r:id="rId17"/>
    <p:sldId id="845" r:id="rId18"/>
    <p:sldId id="846" r:id="rId19"/>
    <p:sldId id="847" r:id="rId20"/>
    <p:sldId id="302" r:id="rId21"/>
    <p:sldId id="857" r:id="rId22"/>
    <p:sldId id="858" r:id="rId23"/>
    <p:sldId id="859" r:id="rId24"/>
    <p:sldId id="860" r:id="rId25"/>
    <p:sldId id="861" r:id="rId26"/>
    <p:sldId id="650" r:id="rId27"/>
    <p:sldId id="682" r:id="rId28"/>
    <p:sldId id="848" r:id="rId29"/>
    <p:sldId id="849" r:id="rId30"/>
    <p:sldId id="696" r:id="rId31"/>
    <p:sldId id="865" r:id="rId32"/>
    <p:sldId id="866" r:id="rId33"/>
    <p:sldId id="699" r:id="rId34"/>
    <p:sldId id="853" r:id="rId35"/>
    <p:sldId id="854" r:id="rId36"/>
    <p:sldId id="745" r:id="rId37"/>
    <p:sldId id="855" r:id="rId38"/>
    <p:sldId id="856" r:id="rId39"/>
    <p:sldId id="850" r:id="rId40"/>
    <p:sldId id="851" r:id="rId41"/>
    <p:sldId id="852" r:id="rId42"/>
    <p:sldId id="310" r:id="rId43"/>
    <p:sldId id="654" r:id="rId44"/>
    <p:sldId id="703" r:id="rId45"/>
    <p:sldId id="705" r:id="rId46"/>
    <p:sldId id="875" r:id="rId47"/>
    <p:sldId id="876" r:id="rId48"/>
    <p:sldId id="877" r:id="rId49"/>
    <p:sldId id="878" r:id="rId50"/>
    <p:sldId id="879" r:id="rId51"/>
    <p:sldId id="880" r:id="rId52"/>
    <p:sldId id="881" r:id="rId53"/>
    <p:sldId id="882" r:id="rId54"/>
    <p:sldId id="814" r:id="rId55"/>
    <p:sldId id="316" r:id="rId56"/>
    <p:sldId id="431" r:id="rId57"/>
    <p:sldId id="708" r:id="rId58"/>
    <p:sldId id="816" r:id="rId59"/>
    <p:sldId id="817" r:id="rId60"/>
    <p:sldId id="818" r:id="rId61"/>
    <p:sldId id="819" r:id="rId62"/>
    <p:sldId id="820" r:id="rId63"/>
    <p:sldId id="714" r:id="rId64"/>
    <p:sldId id="722" r:id="rId65"/>
    <p:sldId id="832" r:id="rId66"/>
    <p:sldId id="833" r:id="rId67"/>
    <p:sldId id="834" r:id="rId68"/>
    <p:sldId id="835" r:id="rId69"/>
    <p:sldId id="867" r:id="rId70"/>
    <p:sldId id="868" r:id="rId71"/>
    <p:sldId id="869" r:id="rId72"/>
    <p:sldId id="870" r:id="rId73"/>
    <p:sldId id="871" r:id="rId74"/>
    <p:sldId id="872" r:id="rId75"/>
    <p:sldId id="836" r:id="rId76"/>
    <p:sldId id="837" r:id="rId77"/>
    <p:sldId id="838" r:id="rId78"/>
    <p:sldId id="839" r:id="rId79"/>
    <p:sldId id="840" r:id="rId80"/>
    <p:sldId id="841" r:id="rId81"/>
    <p:sldId id="842" r:id="rId82"/>
    <p:sldId id="726" r:id="rId83"/>
    <p:sldId id="821" r:id="rId84"/>
    <p:sldId id="822" r:id="rId85"/>
    <p:sldId id="823" r:id="rId86"/>
    <p:sldId id="824" r:id="rId87"/>
    <p:sldId id="825" r:id="rId88"/>
    <p:sldId id="826" r:id="rId89"/>
    <p:sldId id="827" r:id="rId90"/>
    <p:sldId id="828" r:id="rId91"/>
    <p:sldId id="829" r:id="rId92"/>
    <p:sldId id="830" r:id="rId93"/>
    <p:sldId id="831" r:id="rId94"/>
    <p:sldId id="727" r:id="rId95"/>
    <p:sldId id="728" r:id="rId96"/>
    <p:sldId id="873" r:id="rId97"/>
    <p:sldId id="862" r:id="rId98"/>
    <p:sldId id="863" r:id="rId99"/>
    <p:sldId id="864" r:id="rId100"/>
    <p:sldId id="874"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5FD"/>
    <a:srgbClr val="E8EAF1"/>
    <a:srgbClr val="CED1E1"/>
    <a:srgbClr val="40D1F5"/>
    <a:srgbClr val="FFFFFF"/>
    <a:srgbClr val="B1D6E8"/>
    <a:srgbClr val="84B8DA"/>
    <a:srgbClr val="9C4877"/>
    <a:srgbClr val="2B80B1"/>
    <a:srgbClr val="9C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8" autoAdjust="0"/>
    <p:restoredTop sz="94660"/>
  </p:normalViewPr>
  <p:slideViewPr>
    <p:cSldViewPr>
      <p:cViewPr>
        <p:scale>
          <a:sx n="100" d="100"/>
          <a:sy n="100" d="100"/>
        </p:scale>
        <p:origin x="-852" y="-3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6AA5589C-27D6-46E8-A7FA-6384EB47F98C}">
      <dgm:prSet phldrT="[Text]" custT="1"/>
      <dgm:spPr>
        <a:solidFill>
          <a:srgbClr val="56CF9E"/>
        </a:solidFill>
        <a:ln w="12700">
          <a:solidFill>
            <a:srgbClr val="1D3E61"/>
          </a:solidFill>
        </a:ln>
      </dgm:spPr>
      <dgm:t>
        <a:bodyPr lIns="180000"/>
        <a:lstStyle/>
        <a:p>
          <a:pPr algn="l"/>
          <a:r>
            <a:rPr lang="en-GB" sz="1000" dirty="0" smtClean="0"/>
            <a:t>Remove the ‘calculated’ validation check when a site is/was unregistered or shipperless prior to current registration</a:t>
          </a:r>
          <a:endParaRPr lang="en-GB" sz="1000" b="0" dirty="0">
            <a:solidFill>
              <a:schemeClr val="bg1"/>
            </a:solidFill>
          </a:endParaRPr>
        </a:p>
      </dgm:t>
    </dgm:pt>
    <dgm:pt modelId="{85946790-C94E-449B-8046-24FA2335861D}" type="parTrans" cxnId="{F5115AB6-0BA9-4A94-A9F3-EBBCFC4289D9}">
      <dgm:prSet/>
      <dgm:spPr/>
      <dgm:t>
        <a:bodyPr/>
        <a:lstStyle/>
        <a:p>
          <a:pPr algn="l"/>
          <a:endParaRPr lang="en-GB" sz="1200" b="0">
            <a:solidFill>
              <a:schemeClr val="bg1">
                <a:lumMod val="50000"/>
              </a:schemeClr>
            </a:solidFill>
          </a:endParaRPr>
        </a:p>
      </dgm:t>
    </dgm:pt>
    <dgm:pt modelId="{CE8861E6-5D59-41DF-95FD-CDAA48B4C25D}" type="sibTrans" cxnId="{F5115AB6-0BA9-4A94-A9F3-EBBCFC4289D9}">
      <dgm:prSet/>
      <dgm:spPr/>
      <dgm:t>
        <a:bodyPr/>
        <a:lstStyle/>
        <a:p>
          <a:pPr algn="l"/>
          <a:endParaRPr lang="en-GB" sz="1200" b="0">
            <a:solidFill>
              <a:schemeClr val="bg1">
                <a:lumMod val="50000"/>
              </a:schemeClr>
            </a:solidFill>
          </a:endParaRPr>
        </a:p>
      </dgm:t>
    </dgm:pt>
    <dgm:pt modelId="{B8DC9AA9-E5F8-4B50-8C8C-C4B3DC9DD898}" type="pres">
      <dgm:prSet presAssocID="{42841D73-A78F-4002-AF71-D57A414FF688}" presName="linear" presStyleCnt="0">
        <dgm:presLayoutVars>
          <dgm:animLvl val="lvl"/>
          <dgm:resizeHandles val="exact"/>
        </dgm:presLayoutVars>
      </dgm:prSet>
      <dgm:spPr/>
      <dgm:t>
        <a:bodyPr/>
        <a:lstStyle/>
        <a:p>
          <a:endParaRPr lang="en-GB"/>
        </a:p>
      </dgm:t>
    </dgm:pt>
    <dgm:pt modelId="{D7446E82-4703-4D3B-9782-9248EAB3A1B8}" type="pres">
      <dgm:prSet presAssocID="{6AA5589C-27D6-46E8-A7FA-6384EB47F98C}" presName="parentText" presStyleLbl="node1" presStyleIdx="0" presStyleCnt="1" custScaleY="26847">
        <dgm:presLayoutVars>
          <dgm:chMax val="0"/>
          <dgm:bulletEnabled val="1"/>
        </dgm:presLayoutVars>
      </dgm:prSet>
      <dgm:spPr/>
      <dgm:t>
        <a:bodyPr/>
        <a:lstStyle/>
        <a:p>
          <a:endParaRPr lang="en-GB"/>
        </a:p>
      </dgm:t>
    </dgm:pt>
  </dgm:ptLst>
  <dgm:cxnLst>
    <dgm:cxn modelId="{F5115AB6-0BA9-4A94-A9F3-EBBCFC4289D9}" srcId="{42841D73-A78F-4002-AF71-D57A414FF688}" destId="{6AA5589C-27D6-46E8-A7FA-6384EB47F98C}" srcOrd="0" destOrd="0" parTransId="{85946790-C94E-449B-8046-24FA2335861D}" sibTransId="{CE8861E6-5D59-41DF-95FD-CDAA48B4C25D}"/>
    <dgm:cxn modelId="{B038A500-E638-4846-ABAF-D1B5AFAE2CA3}" type="presOf" srcId="{6AA5589C-27D6-46E8-A7FA-6384EB47F98C}" destId="{D7446E82-4703-4D3B-9782-9248EAB3A1B8}" srcOrd="0" destOrd="0" presId="urn:microsoft.com/office/officeart/2005/8/layout/vList2"/>
    <dgm:cxn modelId="{645DD66E-ADAA-44A3-ABA7-E1493FE2F46B}" type="presOf" srcId="{42841D73-A78F-4002-AF71-D57A414FF688}" destId="{B8DC9AA9-E5F8-4B50-8C8C-C4B3DC9DD898}" srcOrd="0" destOrd="0" presId="urn:microsoft.com/office/officeart/2005/8/layout/vList2"/>
    <dgm:cxn modelId="{45897D03-66E3-4DCA-8453-93649AFDE361}" type="presParOf" srcId="{B8DC9AA9-E5F8-4B50-8C8C-C4B3DC9DD898}" destId="{D7446E82-4703-4D3B-9782-9248EAB3A1B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6AA5589C-27D6-46E8-A7FA-6384EB47F98C}">
      <dgm:prSet phldrT="[Text]" custT="1"/>
      <dgm:spPr>
        <a:solidFill>
          <a:srgbClr val="56CF9E"/>
        </a:solidFill>
        <a:ln w="12700">
          <a:solidFill>
            <a:srgbClr val="1D3E61"/>
          </a:solidFill>
        </a:ln>
      </dgm:spPr>
      <dgm:t>
        <a:bodyPr/>
        <a:lstStyle/>
        <a:p>
          <a:pPr algn="ctr"/>
          <a:r>
            <a:rPr lang="en-GB" sz="1000" b="1" u="none" dirty="0" smtClean="0">
              <a:solidFill>
                <a:schemeClr val="bg1"/>
              </a:solidFill>
            </a:rPr>
            <a:t>1</a:t>
          </a:r>
          <a:endParaRPr lang="en-GB" sz="1000" b="1" u="none" dirty="0">
            <a:solidFill>
              <a:schemeClr val="bg1"/>
            </a:solidFill>
          </a:endParaRPr>
        </a:p>
      </dgm:t>
    </dgm:pt>
    <dgm:pt modelId="{85946790-C94E-449B-8046-24FA2335861D}" type="parTrans" cxnId="{F5115AB6-0BA9-4A94-A9F3-EBBCFC4289D9}">
      <dgm:prSet/>
      <dgm:spPr/>
      <dgm:t>
        <a:bodyPr/>
        <a:lstStyle/>
        <a:p>
          <a:pPr algn="ctr"/>
          <a:endParaRPr lang="en-GB" sz="1200" b="1" u="none">
            <a:solidFill>
              <a:schemeClr val="bg1"/>
            </a:solidFill>
          </a:endParaRPr>
        </a:p>
      </dgm:t>
    </dgm:pt>
    <dgm:pt modelId="{CE8861E6-5D59-41DF-95FD-CDAA48B4C25D}" type="sibTrans" cxnId="{F5115AB6-0BA9-4A94-A9F3-EBBCFC4289D9}">
      <dgm:prSet/>
      <dgm:spPr/>
      <dgm:t>
        <a:bodyPr/>
        <a:lstStyle/>
        <a:p>
          <a:pPr algn="ctr"/>
          <a:endParaRPr lang="en-GB" sz="1200" b="1" u="none">
            <a:solidFill>
              <a:schemeClr val="bg1"/>
            </a:solidFill>
          </a:endParaRPr>
        </a:p>
      </dgm:t>
    </dgm:pt>
    <dgm:pt modelId="{B8DC9AA9-E5F8-4B50-8C8C-C4B3DC9DD898}" type="pres">
      <dgm:prSet presAssocID="{42841D73-A78F-4002-AF71-D57A414FF688}" presName="linear" presStyleCnt="0">
        <dgm:presLayoutVars>
          <dgm:animLvl val="lvl"/>
          <dgm:resizeHandles val="exact"/>
        </dgm:presLayoutVars>
      </dgm:prSet>
      <dgm:spPr/>
      <dgm:t>
        <a:bodyPr/>
        <a:lstStyle/>
        <a:p>
          <a:endParaRPr lang="en-GB"/>
        </a:p>
      </dgm:t>
    </dgm:pt>
    <dgm:pt modelId="{D7446E82-4703-4D3B-9782-9248EAB3A1B8}" type="pres">
      <dgm:prSet presAssocID="{6AA5589C-27D6-46E8-A7FA-6384EB47F98C}" presName="parentText" presStyleLbl="node1" presStyleIdx="0" presStyleCnt="1" custScaleY="25633">
        <dgm:presLayoutVars>
          <dgm:chMax val="0"/>
          <dgm:bulletEnabled val="1"/>
        </dgm:presLayoutVars>
      </dgm:prSet>
      <dgm:spPr/>
      <dgm:t>
        <a:bodyPr/>
        <a:lstStyle/>
        <a:p>
          <a:endParaRPr lang="en-GB"/>
        </a:p>
      </dgm:t>
    </dgm:pt>
  </dgm:ptLst>
  <dgm:cxnLst>
    <dgm:cxn modelId="{F5115AB6-0BA9-4A94-A9F3-EBBCFC4289D9}" srcId="{42841D73-A78F-4002-AF71-D57A414FF688}" destId="{6AA5589C-27D6-46E8-A7FA-6384EB47F98C}" srcOrd="0" destOrd="0" parTransId="{85946790-C94E-449B-8046-24FA2335861D}" sibTransId="{CE8861E6-5D59-41DF-95FD-CDAA48B4C25D}"/>
    <dgm:cxn modelId="{E70B971E-074E-4F85-8D69-829BB2EA73AE}" type="presOf" srcId="{6AA5589C-27D6-46E8-A7FA-6384EB47F98C}" destId="{D7446E82-4703-4D3B-9782-9248EAB3A1B8}" srcOrd="0" destOrd="0" presId="urn:microsoft.com/office/officeart/2005/8/layout/vList2"/>
    <dgm:cxn modelId="{87C133A2-5D85-450F-92D9-9AE02C3B689F}" type="presOf" srcId="{42841D73-A78F-4002-AF71-D57A414FF688}" destId="{B8DC9AA9-E5F8-4B50-8C8C-C4B3DC9DD898}" srcOrd="0" destOrd="0" presId="urn:microsoft.com/office/officeart/2005/8/layout/vList2"/>
    <dgm:cxn modelId="{84752C60-C9B2-4C4A-9338-C425DD6786CE}" type="presParOf" srcId="{B8DC9AA9-E5F8-4B50-8C8C-C4B3DC9DD898}" destId="{D7446E82-4703-4D3B-9782-9248EAB3A1B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46E82-4703-4D3B-9782-9248EAB3A1B8}">
      <dsp:nvSpPr>
        <dsp:cNvPr id="0" name=""/>
        <dsp:cNvSpPr/>
      </dsp:nvSpPr>
      <dsp:spPr>
        <a:xfrm>
          <a:off x="0" y="971985"/>
          <a:ext cx="7416824" cy="326674"/>
        </a:xfrm>
        <a:prstGeom prst="roundRect">
          <a:avLst/>
        </a:prstGeom>
        <a:solidFill>
          <a:srgbClr val="56CF9E"/>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100" rIns="38100" bIns="38100" numCol="1" spcCol="1270" anchor="ctr" anchorCtr="0">
          <a:noAutofit/>
        </a:bodyPr>
        <a:lstStyle/>
        <a:p>
          <a:pPr lvl="0" algn="l" defTabSz="444500">
            <a:lnSpc>
              <a:spcPct val="90000"/>
            </a:lnSpc>
            <a:spcBef>
              <a:spcPct val="0"/>
            </a:spcBef>
            <a:spcAft>
              <a:spcPct val="35000"/>
            </a:spcAft>
          </a:pPr>
          <a:r>
            <a:rPr lang="en-GB" sz="1000" kern="1200" dirty="0" smtClean="0"/>
            <a:t>Remove the ‘calculated’ validation check when a site is/was unregistered or shipperless prior to current registration</a:t>
          </a:r>
          <a:endParaRPr lang="en-GB" sz="1000" b="0" kern="1200" dirty="0">
            <a:solidFill>
              <a:schemeClr val="bg1"/>
            </a:solidFill>
          </a:endParaRPr>
        </a:p>
      </dsp:txBody>
      <dsp:txXfrm>
        <a:off x="15947" y="987932"/>
        <a:ext cx="7384930" cy="294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46E82-4703-4D3B-9782-9248EAB3A1B8}">
      <dsp:nvSpPr>
        <dsp:cNvPr id="0" name=""/>
        <dsp:cNvSpPr/>
      </dsp:nvSpPr>
      <dsp:spPr>
        <a:xfrm>
          <a:off x="0" y="979371"/>
          <a:ext cx="544198" cy="311902"/>
        </a:xfrm>
        <a:prstGeom prst="roundRect">
          <a:avLst/>
        </a:prstGeom>
        <a:solidFill>
          <a:srgbClr val="56CF9E"/>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1</a:t>
          </a:r>
          <a:endParaRPr lang="en-GB" sz="1000" b="1" u="none" kern="1200" dirty="0">
            <a:solidFill>
              <a:schemeClr val="bg1"/>
            </a:solidFill>
          </a:endParaRPr>
        </a:p>
      </dsp:txBody>
      <dsp:txXfrm>
        <a:off x="15226" y="994597"/>
        <a:ext cx="513746" cy="2814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18/03/2019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13</a:t>
            </a:fld>
            <a:endParaRPr lang="en-GB" dirty="0"/>
          </a:p>
        </p:txBody>
      </p:sp>
    </p:spTree>
    <p:extLst>
      <p:ext uri="{BB962C8B-B14F-4D97-AF65-F5344CB8AC3E}">
        <p14:creationId xmlns:p14="http://schemas.microsoft.com/office/powerpoint/2010/main" val="209355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14</a:t>
            </a:fld>
            <a:endParaRPr lang="en-GB" dirty="0"/>
          </a:p>
        </p:txBody>
      </p:sp>
    </p:spTree>
    <p:extLst>
      <p:ext uri="{BB962C8B-B14F-4D97-AF65-F5344CB8AC3E}">
        <p14:creationId xmlns:p14="http://schemas.microsoft.com/office/powerpoint/2010/main" val="209355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15</a:t>
            </a:fld>
            <a:endParaRPr lang="en-GB" dirty="0"/>
          </a:p>
        </p:txBody>
      </p:sp>
    </p:spTree>
    <p:extLst>
      <p:ext uri="{BB962C8B-B14F-4D97-AF65-F5344CB8AC3E}">
        <p14:creationId xmlns:p14="http://schemas.microsoft.com/office/powerpoint/2010/main" val="209355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282453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52</a:t>
            </a:fld>
            <a:endParaRPr lang="en-GB"/>
          </a:p>
        </p:txBody>
      </p:sp>
    </p:spTree>
    <p:extLst>
      <p:ext uri="{BB962C8B-B14F-4D97-AF65-F5344CB8AC3E}">
        <p14:creationId xmlns:p14="http://schemas.microsoft.com/office/powerpoint/2010/main" val="282453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System Component: File Format / Batch Job / Process Code / Report</a:t>
            </a:r>
          </a:p>
          <a:p>
            <a:endParaRPr lang="en-GB" dirty="0" smtClean="0"/>
          </a:p>
          <a:p>
            <a:r>
              <a:rPr lang="en-GB" dirty="0" smtClean="0"/>
              <a:t>Development Type: Interface</a:t>
            </a:r>
            <a:r>
              <a:rPr lang="en-GB" baseline="0" dirty="0" smtClean="0"/>
              <a:t> / Online / Report / Workflow / Configuration</a:t>
            </a:r>
          </a:p>
          <a:p>
            <a:endParaRPr lang="en-GB" baseline="0" dirty="0" smtClean="0"/>
          </a:p>
          <a:p>
            <a:r>
              <a:rPr lang="en-GB" baseline="0" dirty="0" smtClean="0"/>
              <a:t>End User Impacted: Shipper / DN / NTS / Xoserve / Other</a:t>
            </a:r>
          </a:p>
          <a:p>
            <a:endParaRPr lang="en-GB" baseline="0" dirty="0" smtClean="0"/>
          </a:p>
          <a:p>
            <a:r>
              <a:rPr lang="en-GB" baseline="0" dirty="0" smtClean="0"/>
              <a:t>Build Type: New / Existing</a:t>
            </a:r>
            <a:endParaRPr lang="en-GB" dirty="0" smtClean="0"/>
          </a:p>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53</a:t>
            </a:fld>
            <a:endParaRPr lang="en-GB"/>
          </a:p>
        </p:txBody>
      </p:sp>
    </p:spTree>
    <p:extLst>
      <p:ext uri="{BB962C8B-B14F-4D97-AF65-F5344CB8AC3E}">
        <p14:creationId xmlns:p14="http://schemas.microsoft.com/office/powerpoint/2010/main" val="101832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70</a:t>
            </a:fld>
            <a:endParaRPr lang="en-GB" dirty="0"/>
          </a:p>
        </p:txBody>
      </p:sp>
    </p:spTree>
    <p:extLst>
      <p:ext uri="{BB962C8B-B14F-4D97-AF65-F5344CB8AC3E}">
        <p14:creationId xmlns:p14="http://schemas.microsoft.com/office/powerpoint/2010/main" val="15593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17" indent="-285717">
              <a:buFont typeface="Arial" panose="020B0604020202020204" pitchFamily="34" charset="0"/>
              <a:buChar char="•"/>
            </a:pPr>
            <a:r>
              <a:rPr lang="en-GB" dirty="0" smtClean="0"/>
              <a:t>85 lines in recommendation</a:t>
            </a:r>
            <a:r>
              <a:rPr lang="en-GB" baseline="0" dirty="0" smtClean="0"/>
              <a:t> tracker</a:t>
            </a:r>
          </a:p>
          <a:p>
            <a:pPr marL="285717" indent="-285717">
              <a:buFont typeface="Arial" panose="020B0604020202020204" pitchFamily="34" charset="0"/>
              <a:buChar char="•"/>
            </a:pPr>
            <a:r>
              <a:rPr lang="en-GB" baseline="0" dirty="0" smtClean="0"/>
              <a:t>37 lines closed = </a:t>
            </a:r>
            <a:r>
              <a:rPr lang="fr-FR" baseline="0" dirty="0" smtClean="0"/>
              <a:t>3.2.1 option 1, 5, 8 &amp; 9. 3.2.2 option 1, 2, 3, 4, 5, 7a, 8. 1 option 1,5 &amp;8. 12.1&amp;12.3 options 1, 5, 7, 8 &amp; 9b.  12.2 option 1. 3.2.8 option 1, 6, 10 &amp; 11. 3.1 option 1, 3, 4, 8 &amp; 9.  2 option 1, 2 &amp; 3. 13.2.2 option 1 &amp; 2.  13.2.5 option 1, 2 &amp; 3.</a:t>
            </a:r>
            <a:endParaRPr lang="en-GB" baseline="0" dirty="0" smtClean="0"/>
          </a:p>
          <a:p>
            <a:pPr marL="285717" indent="-285717">
              <a:buFont typeface="Arial" panose="020B0604020202020204" pitchFamily="34" charset="0"/>
              <a:buChar char="•"/>
            </a:pPr>
            <a:r>
              <a:rPr lang="en-GB" baseline="0" dirty="0" smtClean="0"/>
              <a:t>8 lines PAC/Xoserve action = 3.2.1 option 3 &amp; 4.  3.2.2 option 10.  1 option 4 &amp; 7.  12.1&amp;12.3 option 3 &amp; 6. 3.2.8 option 5. </a:t>
            </a:r>
          </a:p>
          <a:p>
            <a:pPr marL="285717" indent="-285717">
              <a:buFont typeface="Arial" panose="020B0604020202020204" pitchFamily="34" charset="0"/>
              <a:buChar char="•"/>
            </a:pPr>
            <a:r>
              <a:rPr lang="en-GB" baseline="0" dirty="0" smtClean="0"/>
              <a:t>3 lines EON/Xoserve MOD = 12.1&amp;12.3 option 9a, 10, &amp; 11.</a:t>
            </a:r>
          </a:p>
          <a:p>
            <a:pPr marL="285717" indent="-285717">
              <a:buFont typeface="Arial" panose="020B0604020202020204" pitchFamily="34" charset="0"/>
              <a:buChar char="•"/>
            </a:pPr>
            <a:r>
              <a:rPr lang="en-GB" baseline="0" dirty="0" smtClean="0"/>
              <a:t>9 lines Xoserve draft mod – 12.2 options 2,3,4,5,6,7,8,9&amp;10.</a:t>
            </a:r>
          </a:p>
          <a:p>
            <a:pPr marL="285717" indent="-285717">
              <a:buFont typeface="Arial" panose="020B0604020202020204" pitchFamily="34" charset="0"/>
              <a:buChar char="•"/>
            </a:pPr>
            <a:r>
              <a:rPr lang="en-GB" baseline="0" dirty="0" smtClean="0"/>
              <a:t>3 lines Xoserve draft mod 3.2.1 options 6,7 &amp; 10.</a:t>
            </a:r>
          </a:p>
          <a:p>
            <a:pPr marL="285717" indent="-285717">
              <a:buFont typeface="Arial" panose="020B0604020202020204" pitchFamily="34" charset="0"/>
              <a:buChar char="•"/>
            </a:pPr>
            <a:r>
              <a:rPr lang="en-GB" baseline="0" dirty="0" smtClean="0"/>
              <a:t>6 lines in progress = </a:t>
            </a:r>
          </a:p>
          <a:p>
            <a:pPr marL="285717" indent="-285717">
              <a:buFont typeface="Arial" panose="020B0604020202020204" pitchFamily="34" charset="0"/>
              <a:buChar char="•"/>
            </a:pPr>
            <a:r>
              <a:rPr lang="en-GB" baseline="0" dirty="0" smtClean="0"/>
              <a:t>2 ongoing engagement 12.1&amp;12.3 option 2, 3.2.8 option 2 – using current MI shipper performance packs</a:t>
            </a:r>
          </a:p>
          <a:p>
            <a:pPr marL="285717" indent="-285717">
              <a:buFont typeface="Arial" panose="020B0604020202020204" pitchFamily="34" charset="0"/>
              <a:buChar char="•"/>
            </a:pPr>
            <a:r>
              <a:rPr lang="en-GB" baseline="0" dirty="0" smtClean="0"/>
              <a:t>1 CP in progress - 3.1 option 5 – 3.2.1 option 7 - CP4853 manual workaround</a:t>
            </a:r>
          </a:p>
          <a:p>
            <a:pPr marL="285717" indent="-285717">
              <a:buFont typeface="Arial" panose="020B0604020202020204" pitchFamily="34" charset="0"/>
              <a:buChar char="•"/>
            </a:pPr>
            <a:r>
              <a:rPr lang="en-GB" baseline="0" dirty="0" smtClean="0"/>
              <a:t>1 CP in progress – CP4866 removal of validation on uncorrected read</a:t>
            </a:r>
          </a:p>
          <a:p>
            <a:pPr marL="285717" indent="-285717">
              <a:buFont typeface="Arial" panose="020B0604020202020204" pitchFamily="34" charset="0"/>
              <a:buChar char="•"/>
            </a:pPr>
            <a:r>
              <a:rPr lang="en-GB" baseline="0" dirty="0" smtClean="0"/>
              <a:t>1 CR in progress – 3.2.1 option 2 - CR4867 sites over 58.6m kWh that need reconfirming</a:t>
            </a:r>
          </a:p>
          <a:p>
            <a:pPr marL="285717" indent="-285717">
              <a:buFont typeface="Arial" panose="020B0604020202020204" pitchFamily="34" charset="0"/>
              <a:buChar char="•"/>
            </a:pPr>
            <a:r>
              <a:rPr lang="en-GB" baseline="0" dirty="0" smtClean="0"/>
              <a:t>1 CR in progress – 1 option 2 - CR4868 class 1&amp;2 read rejections</a:t>
            </a:r>
          </a:p>
          <a:p>
            <a:pPr marL="285717" indent="-285717">
              <a:buFont typeface="Arial" panose="020B0604020202020204" pitchFamily="34" charset="0"/>
              <a:buChar char="•"/>
            </a:pPr>
            <a:r>
              <a:rPr lang="en-GB" baseline="0" dirty="0" smtClean="0"/>
              <a:t>18 lines for future review = </a:t>
            </a:r>
          </a:p>
          <a:p>
            <a:pPr marL="285717" indent="-285717">
              <a:buFont typeface="Arial" panose="020B0604020202020204" pitchFamily="34" charset="0"/>
              <a:buChar char="•"/>
            </a:pPr>
            <a:r>
              <a:rPr lang="en-GB" baseline="0" dirty="0" smtClean="0"/>
              <a:t>7 review April 3.2.2 option6, 7b &amp; 9.  1 option 3, 6 &amp; 9. 12.1&amp;12.3 option 4.</a:t>
            </a:r>
          </a:p>
          <a:p>
            <a:pPr marL="285717" indent="-285717">
              <a:buFont typeface="Arial" panose="020B0604020202020204" pitchFamily="34" charset="0"/>
              <a:buChar char="•"/>
            </a:pPr>
            <a:r>
              <a:rPr lang="en-GB" baseline="0" dirty="0" smtClean="0"/>
              <a:t>2 review May 2 option 5 &amp; 6.</a:t>
            </a:r>
          </a:p>
          <a:p>
            <a:pPr marL="285717" indent="-285717">
              <a:buFont typeface="Arial" panose="020B0604020202020204" pitchFamily="34" charset="0"/>
              <a:buChar char="•"/>
            </a:pPr>
            <a:r>
              <a:rPr lang="en-GB" baseline="0" dirty="0" smtClean="0"/>
              <a:t>3 review July 3.2.1 option 11. 3.2.8 option 3 &amp; 4.</a:t>
            </a:r>
          </a:p>
          <a:p>
            <a:pPr marL="285717" indent="-285717">
              <a:buFont typeface="Arial" panose="020B0604020202020204" pitchFamily="34" charset="0"/>
              <a:buChar char="•"/>
            </a:pPr>
            <a:r>
              <a:rPr lang="en-GB" baseline="0" dirty="0" smtClean="0"/>
              <a:t>3 review November 3.1 option 6&amp;7, 2 option 7, </a:t>
            </a:r>
          </a:p>
          <a:p>
            <a:pPr marL="285717" indent="-285717">
              <a:buFont typeface="Arial" panose="020B0604020202020204" pitchFamily="34" charset="0"/>
              <a:buChar char="•"/>
            </a:pPr>
            <a:r>
              <a:rPr lang="en-GB" baseline="0" dirty="0" smtClean="0"/>
              <a:t>4 review December 3.2.8 option 7, 8 &amp; 9. 2 option 4.</a:t>
            </a:r>
          </a:p>
          <a:p>
            <a:pPr marL="285717" indent="-285717">
              <a:buFont typeface="Arial" panose="020B0604020202020204"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solidFill>
                  <a:prstClr val="black"/>
                </a:solidFill>
              </a:rPr>
              <a:pPr/>
              <a:t>71</a:t>
            </a:fld>
            <a:endParaRPr lang="en-GB" dirty="0">
              <a:solidFill>
                <a:prstClr val="black"/>
              </a:solidFill>
            </a:endParaRPr>
          </a:p>
        </p:txBody>
      </p:sp>
    </p:spTree>
    <p:extLst>
      <p:ext uri="{BB962C8B-B14F-4D97-AF65-F5344CB8AC3E}">
        <p14:creationId xmlns:p14="http://schemas.microsoft.com/office/powerpoint/2010/main" val="1836378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xfrm>
            <a:off x="2565401" y="4962525"/>
            <a:ext cx="4200525" cy="130969"/>
          </a:xfrm>
          <a:prstGeom prst="rect">
            <a:avLst/>
          </a:prstGeom>
          <a:ln/>
        </p:spPr>
        <p:txBody>
          <a:bodyPr/>
          <a:lstStyle>
            <a:lvl1pPr>
              <a:defRPr/>
            </a:lvl1pPr>
          </a:lstStyle>
          <a:p>
            <a:pPr>
              <a:defRPr/>
            </a:pPr>
            <a:fld id="{D86480B0-6847-4D27-B3EC-F99462D2DA11}" type="slidenum">
              <a:rPr lang="en-GB">
                <a:solidFill>
                  <a:prstClr val="black"/>
                </a:solidFill>
              </a:rPr>
              <a:pPr>
                <a:defRPr/>
              </a:pPr>
              <a:t>‹#›</a:t>
            </a:fld>
            <a:endParaRPr lang="en-GB" dirty="0">
              <a:solidFill>
                <a:prstClr val="black"/>
              </a:solidFill>
            </a:endParaRPr>
          </a:p>
        </p:txBody>
      </p:sp>
      <p:sp>
        <p:nvSpPr>
          <p:cNvPr id="5" name="Rectangle 21"/>
          <p:cNvSpPr>
            <a:spLocks noGrp="1" noChangeArrowheads="1"/>
          </p:cNvSpPr>
          <p:nvPr>
            <p:ph type="dt" sz="quarter" idx="11"/>
          </p:nvPr>
        </p:nvSpPr>
        <p:spPr>
          <a:xfrm>
            <a:off x="7884368" y="4901804"/>
            <a:ext cx="762000" cy="228600"/>
          </a:xfrm>
          <a:prstGeom prst="rect">
            <a:avLst/>
          </a:prstGeom>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83"/>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007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smtClean="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1248567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smtClean="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8050013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42360"/>
            <a:ext cx="8688388" cy="723900"/>
          </a:xfrm>
        </p:spPr>
        <p:txBody>
          <a:bodyPr/>
          <a:lstStyle>
            <a:lvl1pPr algn="l">
              <a:defRPr sz="3000">
                <a:solidFill>
                  <a:srgbClr val="1D3E6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681540"/>
            <a:ext cx="8686800" cy="34563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671621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6"/>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5902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8368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93"/>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4658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5"/>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2792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57076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7660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0"/>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386599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46646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35319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3" y="195487"/>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005550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9785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84"/>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4305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5.jp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8" r:id="rId10"/>
  </p:sldLayoutIdLst>
  <p:timing>
    <p:tnLst>
      <p:par>
        <p:cTn id="1" dur="indefinite" restart="never" nodeType="tmRoot"/>
      </p:par>
    </p:tnLst>
  </p:timing>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75" name="Rectangle 15"/>
          <p:cNvSpPr>
            <a:spLocks noGrp="1" noChangeArrowheads="1"/>
          </p:cNvSpPr>
          <p:nvPr>
            <p:ph type="ftr" sz="quarter" idx="3"/>
          </p:nvPr>
        </p:nvSpPr>
        <p:spPr bwMode="auto">
          <a:xfrm>
            <a:off x="4139952" y="4817490"/>
            <a:ext cx="864096"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
        <p:nvSpPr>
          <p:cNvPr id="2" name="Slide Number Placeholder 1"/>
          <p:cNvSpPr>
            <a:spLocks noGrp="1"/>
          </p:cNvSpPr>
          <p:nvPr>
            <p:ph type="sldNum" sz="quarter" idx="4"/>
          </p:nvPr>
        </p:nvSpPr>
        <p:spPr>
          <a:xfrm>
            <a:off x="7579596" y="141480"/>
            <a:ext cx="1306488"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FFE9DEA2-EE3A-4EC9-821F-49987E18A19C}" type="slidenum">
              <a:rPr lang="en-GB" smtClean="0">
                <a:solidFill>
                  <a:srgbClr val="000000">
                    <a:tint val="75000"/>
                  </a:srgbClr>
                </a:solidFill>
                <a:ea typeface="ＭＳ Ｐゴシック" pitchFamily="34" charset="-128"/>
              </a:rPr>
              <a:pPr defTabSz="457200" fontAlgn="base">
                <a:spcBef>
                  <a:spcPct val="0"/>
                </a:spcBef>
                <a:spcAft>
                  <a:spcPct val="0"/>
                </a:spcAft>
              </a:pPr>
              <a:t>‹#›</a:t>
            </a:fld>
            <a:endParaRPr lang="en-GB" dirty="0">
              <a:solidFill>
                <a:srgbClr val="000000">
                  <a:tint val="75000"/>
                </a:srgbClr>
              </a:solidFill>
              <a:ea typeface="ＭＳ Ｐゴシック" pitchFamily="34" charset="-128"/>
            </a:endParaRPr>
          </a:p>
        </p:txBody>
      </p:sp>
    </p:spTree>
    <p:extLst>
      <p:ext uri="{BB962C8B-B14F-4D97-AF65-F5344CB8AC3E}">
        <p14:creationId xmlns:p14="http://schemas.microsoft.com/office/powerpoint/2010/main" val="2523753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iming>
    <p:tnLst>
      <p:par>
        <p:cTn id="1" dur="indefinite" restart="never" nodeType="tmRoot"/>
      </p:par>
    </p:tnLst>
  </p:timing>
  <p:hf hd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8"/>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5"/>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9803303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4"/>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5992363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29"/>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1549300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39"/>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3" y="4962526"/>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1745702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s://www.xoserve.com/calendar/dsc-delivery-sub-group-dsg-18th-march-20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xoserve.com/change/change-proposals/xrn-4865-amendment-to-treatment-and-reporting-of-cycl-read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xoserve.com/change/change-proposals/xrn-4866-removal-of-validation-on-uncorrected-read-uig-recommend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xoserve.com/change/change-proposals/xrn-4871-modification-0665-changes-to-rachet-regim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xoserve.com/change/change-proposals/xrn-4850-notification-of-customer-contact-details-to-transporte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xoserve.com/change/ix-refres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alendar/dsc-delivery-sub-group-dsg-18th-march-2019/"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gasgov-mst-files.s3.eu-west-1.amazonaws.com/s3fs-public/ggf/2019-03/7.7%20Change%20Assurance%20Update%20-%20June%202019%20and%20EUC.pptx" TargetMode="External"/><Relationship Id="rId2" Type="http://schemas.openxmlformats.org/officeDocument/2006/relationships/hyperlink" Target="https://gasgov-mst-files.s3.eu-west-1.amazonaws.com/s3fs-public/ggf/2019-02/7.7%20Change%20Assurance%20Update.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gasgov-mst-files.s3.eu-west-1.amazonaws.com/s3fs-public/ggf/2019-03/14.4%20XRN4795%20Amendment%20to%20PARR%20Reports.docx" TargetMode="External"/><Relationship Id="rId2" Type="http://schemas.openxmlformats.org/officeDocument/2006/relationships/hyperlink" Target="https://gasgov-mst-files.s3.eu-west-1.amazonaws.com/s3fs-public/ggf/2019-03/14.1%20IX%20Refresh%20Update.pptx" TargetMode="External"/><Relationship Id="rId1" Type="http://schemas.openxmlformats.org/officeDocument/2006/relationships/slideLayout" Target="../slideLayouts/slideLayout2.xml"/><Relationship Id="rId4" Type="http://schemas.openxmlformats.org/officeDocument/2006/relationships/hyperlink" Target="https://gasgov-mst-files.s3.eu-west-1.amazonaws.com/s3fs-public/ggf/2019-03/14.6%20Strategy%20on%20the%20Future%20of%20MIS.ppt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hyperlink" Target="https://www.xoserve.com/calendar/dsc-delivery-sub-group-dsg-18th-march-2019/"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35646"/>
            <a:ext cx="7772400" cy="1102519"/>
          </a:xfrm>
        </p:spPr>
        <p:txBody>
          <a:bodyPr/>
          <a:lstStyle/>
          <a:p>
            <a:r>
              <a:rPr lang="en-GB" dirty="0" smtClean="0"/>
              <a:t>DSC Delivery Sub-Group</a:t>
            </a:r>
            <a:endParaRPr lang="en-GB" dirty="0"/>
          </a:p>
        </p:txBody>
      </p:sp>
      <p:sp>
        <p:nvSpPr>
          <p:cNvPr id="3" name="Subtitle 2"/>
          <p:cNvSpPr>
            <a:spLocks noGrp="1"/>
          </p:cNvSpPr>
          <p:nvPr>
            <p:ph type="subTitle" idx="1"/>
          </p:nvPr>
        </p:nvSpPr>
        <p:spPr/>
        <p:txBody>
          <a:bodyPr/>
          <a:lstStyle/>
          <a:p>
            <a:r>
              <a:rPr lang="en-GB" dirty="0" smtClean="0"/>
              <a:t>18</a:t>
            </a:r>
            <a:r>
              <a:rPr lang="en-GB" baseline="30000" dirty="0" smtClean="0"/>
              <a:t>th</a:t>
            </a:r>
            <a:r>
              <a:rPr lang="en-GB" dirty="0" smtClean="0"/>
              <a:t> March 2019</a:t>
            </a:r>
            <a:endParaRPr lang="en-GB" dirty="0"/>
          </a:p>
        </p:txBody>
      </p:sp>
    </p:spTree>
    <p:extLst>
      <p:ext uri="{BB962C8B-B14F-4D97-AF65-F5344CB8AC3E}">
        <p14:creationId xmlns:p14="http://schemas.microsoft.com/office/powerpoint/2010/main" val="365374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42360"/>
            <a:ext cx="8688388" cy="723900"/>
          </a:xfrm>
        </p:spPr>
        <p:txBody>
          <a:bodyPr/>
          <a:lstStyle/>
          <a:p>
            <a:r>
              <a:rPr lang="en-GB" dirty="0" smtClean="0"/>
              <a:t>Amendment Invoice Impacting Defects</a:t>
            </a:r>
            <a:endParaRPr lang="en-GB" sz="2800" dirty="0"/>
          </a:p>
        </p:txBody>
      </p:sp>
      <p:graphicFrame>
        <p:nvGraphicFramePr>
          <p:cNvPr id="9" name="Table 8"/>
          <p:cNvGraphicFramePr>
            <a:graphicFrameLocks noGrp="1"/>
          </p:cNvGraphicFramePr>
          <p:nvPr>
            <p:extLst>
              <p:ext uri="{D42A27DB-BD31-4B8C-83A1-F6EECF244321}">
                <p14:modId xmlns:p14="http://schemas.microsoft.com/office/powerpoint/2010/main" val="775650748"/>
              </p:ext>
            </p:extLst>
          </p:nvPr>
        </p:nvGraphicFramePr>
        <p:xfrm>
          <a:off x="7713333" y="987574"/>
          <a:ext cx="1377202" cy="801752"/>
        </p:xfrm>
        <a:graphic>
          <a:graphicData uri="http://schemas.openxmlformats.org/drawingml/2006/table">
            <a:tbl>
              <a:tblPr/>
              <a:tblGrid>
                <a:gridCol w="398000"/>
                <a:gridCol w="979202"/>
              </a:tblGrid>
              <a:tr h="152960">
                <a:tc>
                  <a:txBody>
                    <a:bodyPr/>
                    <a:lstStyle/>
                    <a:p>
                      <a:pPr algn="l" fontAlgn="b"/>
                      <a:r>
                        <a:rPr lang="en-GB" sz="1100" b="0" i="0" u="none" strike="noStrike" dirty="0">
                          <a:solidFill>
                            <a:srgbClr val="000000"/>
                          </a:solidFill>
                          <a:effectLst/>
                          <a:latin typeface="Calibri"/>
                        </a:rPr>
                        <a:t>Key: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26891">
                <a:tc>
                  <a:txBody>
                    <a:bodyPr/>
                    <a:lstStyle/>
                    <a:p>
                      <a:pPr algn="l" fontAlgn="b"/>
                      <a:r>
                        <a:rPr lang="en-GB"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Amendment Invoice Task Force Defects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7696">
                <a:tc>
                  <a:txBody>
                    <a:bodyPr/>
                    <a:lstStyle/>
                    <a:p>
                      <a:pPr algn="l" fontAlgn="b"/>
                      <a:r>
                        <a:rPr lang="en-GB"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Calibri"/>
                        </a:rPr>
                        <a:t>Standard Defect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79151579"/>
              </p:ext>
            </p:extLst>
          </p:nvPr>
        </p:nvGraphicFramePr>
        <p:xfrm>
          <a:off x="251520" y="672338"/>
          <a:ext cx="6596516" cy="3722699"/>
        </p:xfrm>
        <a:graphic>
          <a:graphicData uri="http://schemas.openxmlformats.org/drawingml/2006/table">
            <a:tbl>
              <a:tblPr/>
              <a:tblGrid>
                <a:gridCol w="471882"/>
                <a:gridCol w="1051903"/>
                <a:gridCol w="471882"/>
                <a:gridCol w="4600849"/>
              </a:tblGrid>
              <a:tr h="373824">
                <a:tc>
                  <a:txBody>
                    <a:bodyPr/>
                    <a:lstStyle/>
                    <a:p>
                      <a:pPr algn="l" fontAlgn="b"/>
                      <a:r>
                        <a:rPr lang="en-GB" sz="800" b="0" i="0" u="none" strike="noStrike">
                          <a:solidFill>
                            <a:srgbClr val="000000"/>
                          </a:solidFill>
                          <a:effectLst/>
                          <a:latin typeface="Calibri"/>
                        </a:rPr>
                        <a:t>Defect ID</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800" b="0" i="0" u="none" strike="noStrike">
                          <a:solidFill>
                            <a:srgbClr val="000000"/>
                          </a:solidFill>
                          <a:effectLst/>
                          <a:latin typeface="Calibri"/>
                        </a:rPr>
                        <a:t>Status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800" b="0" i="0" u="none" strike="noStrike">
                          <a:solidFill>
                            <a:srgbClr val="000000"/>
                          </a:solidFill>
                          <a:effectLst/>
                          <a:latin typeface="Calibri"/>
                        </a:rPr>
                        <a:t>Primary Business Process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800" b="0" i="0" u="none" strike="noStrike">
                          <a:solidFill>
                            <a:srgbClr val="000000"/>
                          </a:solidFill>
                          <a:effectLst/>
                          <a:latin typeface="Calibri"/>
                        </a:rPr>
                        <a:t>Description</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49216">
                <a:tc>
                  <a:txBody>
                    <a:bodyPr/>
                    <a:lstStyle/>
                    <a:p>
                      <a:pPr algn="r" fontAlgn="b"/>
                      <a:r>
                        <a:rPr lang="en-GB" sz="800" b="0" i="0" u="none" strike="noStrike">
                          <a:solidFill>
                            <a:srgbClr val="000000"/>
                          </a:solidFill>
                          <a:effectLst/>
                          <a:latin typeface="Calibri"/>
                        </a:rPr>
                        <a:t>1122</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Clarification Required</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Multiple RGMA reads (Final Exchange and Report read) present in the system for the same day leading to incorrect one day rec.</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24608">
                <a:tc>
                  <a:txBody>
                    <a:bodyPr/>
                    <a:lstStyle/>
                    <a:p>
                      <a:pPr algn="r" fontAlgn="b"/>
                      <a:r>
                        <a:rPr lang="en-GB" sz="800" b="0" i="0" u="none" strike="noStrike">
                          <a:solidFill>
                            <a:srgbClr val="000000"/>
                          </a:solidFill>
                          <a:effectLst/>
                          <a:latin typeface="Calibri"/>
                        </a:rPr>
                        <a:t>1173</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DRS completed</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INV</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Mismatch in ASP file &amp; not captured in mismatch report where legacy data used for Rec</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9216">
                <a:tc>
                  <a:txBody>
                    <a:bodyPr/>
                    <a:lstStyle/>
                    <a:p>
                      <a:pPr algn="r" fontAlgn="b"/>
                      <a:r>
                        <a:rPr lang="en-GB" sz="800" b="0" i="0" u="none" strike="noStrike">
                          <a:solidFill>
                            <a:srgbClr val="000000"/>
                          </a:solidFill>
                          <a:effectLst/>
                          <a:latin typeface="Calibri"/>
                        </a:rPr>
                        <a:t>1178</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Ready For Assurance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RGMA</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ASP/AML mismatches when Class 4 read is received for the same read date as RGMA read.(creates MR07 exception)</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35195">
                <a:tc>
                  <a:txBody>
                    <a:bodyPr/>
                    <a:lstStyle/>
                    <a:p>
                      <a:pPr algn="r" fontAlgn="b"/>
                      <a:r>
                        <a:rPr lang="en-GB" sz="800" b="0" i="0" u="none" strike="noStrike">
                          <a:solidFill>
                            <a:srgbClr val="000000"/>
                          </a:solidFill>
                          <a:effectLst/>
                          <a:latin typeface="Calibri"/>
                        </a:rPr>
                        <a:t>1199</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Ready For Assurance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Volume and energy calculated wrong where Read insert between actual and estimated shipper transfer with TTZ of 1 (inseted using manual read screen). Affects AQ &amp; charge calculation for Amendment invoice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24608">
                <a:tc>
                  <a:txBody>
                    <a:bodyPr/>
                    <a:lstStyle/>
                    <a:p>
                      <a:pPr algn="r" fontAlgn="b"/>
                      <a:r>
                        <a:rPr lang="en-GB" sz="800" b="0" i="0" u="none" strike="noStrike">
                          <a:solidFill>
                            <a:srgbClr val="000000"/>
                          </a:solidFill>
                          <a:effectLst/>
                          <a:latin typeface="Calibri"/>
                        </a:rPr>
                        <a:t>1207</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Ready For Assurance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RGMA</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SAP - Incorrect volume being calculated for Class change scenario for Class 1 site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24608">
                <a:tc>
                  <a:txBody>
                    <a:bodyPr/>
                    <a:lstStyle/>
                    <a:p>
                      <a:pPr algn="r" fontAlgn="b"/>
                      <a:r>
                        <a:rPr lang="en-GB" sz="800" b="0" i="0" u="none" strike="noStrike">
                          <a:solidFill>
                            <a:srgbClr val="000000"/>
                          </a:solidFill>
                          <a:effectLst/>
                          <a:latin typeface="Calibri"/>
                        </a:rPr>
                        <a:t>1218</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Clarification Required</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Incorrect energy calculated: Treatment of Check to Check Reconciliation spanning across Classes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24608">
                <a:tc>
                  <a:txBody>
                    <a:bodyPr/>
                    <a:lstStyle/>
                    <a:p>
                      <a:pPr algn="r" fontAlgn="b"/>
                      <a:r>
                        <a:rPr lang="en-GB" sz="800" b="0" i="0" u="none" strike="noStrike">
                          <a:solidFill>
                            <a:srgbClr val="000000"/>
                          </a:solidFill>
                          <a:effectLst/>
                          <a:latin typeface="Calibri"/>
                        </a:rPr>
                        <a:t>1219</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Clarification Required</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SAP: Issue with DM Estimation following RGMA update for CA/CL site: Potential charge issue.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73824">
                <a:tc>
                  <a:txBody>
                    <a:bodyPr/>
                    <a:lstStyle/>
                    <a:p>
                      <a:pPr algn="r" fontAlgn="b"/>
                      <a:r>
                        <a:rPr lang="en-GB" sz="800" b="0" i="0" u="none" strike="noStrike">
                          <a:solidFill>
                            <a:srgbClr val="000000"/>
                          </a:solidFill>
                          <a:effectLst/>
                          <a:latin typeface="Calibri"/>
                        </a:rPr>
                        <a:t>1247</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Awaiting CAB</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Linked with 1105 WC calculation process incorrectly rejecting &amp; resulting in incorrect volume &amp; energy calculated. Charges Excluded from invoice.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24608">
                <a:tc>
                  <a:txBody>
                    <a:bodyPr/>
                    <a:lstStyle/>
                    <a:p>
                      <a:pPr algn="r" fontAlgn="b"/>
                      <a:r>
                        <a:rPr lang="en-GB" sz="800" b="0" i="0" u="none" strike="noStrike">
                          <a:solidFill>
                            <a:srgbClr val="000000"/>
                          </a:solidFill>
                          <a:effectLst/>
                          <a:latin typeface="Calibri"/>
                        </a:rPr>
                        <a:t>1249</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Awaiting CAB</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INV</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SAP - Incorrect values in Supporting Info (ASP &amp; AML) for CSEPs, not showing FYAQ</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9216">
                <a:tc>
                  <a:txBody>
                    <a:bodyPr/>
                    <a:lstStyle/>
                    <a:p>
                      <a:pPr algn="r" fontAlgn="b"/>
                      <a:r>
                        <a:rPr lang="en-GB" sz="800" b="0" i="0" u="none" strike="noStrike">
                          <a:solidFill>
                            <a:srgbClr val="000000"/>
                          </a:solidFill>
                          <a:effectLst/>
                          <a:latin typeface="Calibri"/>
                        </a:rPr>
                        <a:t>1252</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Awaiting CAB</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INV</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Missing reconciliation data missing in ASP file for record type K89</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9216">
                <a:tc>
                  <a:txBody>
                    <a:bodyPr/>
                    <a:lstStyle/>
                    <a:p>
                      <a:pPr algn="r" fontAlgn="b"/>
                      <a:r>
                        <a:rPr lang="en-GB" sz="800" b="0" i="0" u="none" strike="noStrike">
                          <a:solidFill>
                            <a:srgbClr val="000000"/>
                          </a:solidFill>
                          <a:effectLst/>
                          <a:latin typeface="Calibri"/>
                        </a:rPr>
                        <a:t>1262</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Ready for Internal Testing</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INV</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SAP-SSMP presentation issue in the ASP file.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9216">
                <a:tc>
                  <a:txBody>
                    <a:bodyPr/>
                    <a:lstStyle/>
                    <a:p>
                      <a:pPr algn="r" fontAlgn="b"/>
                      <a:r>
                        <a:rPr lang="en-GB" sz="800" b="0" i="0" u="none" strike="noStrike">
                          <a:solidFill>
                            <a:srgbClr val="000000"/>
                          </a:solidFill>
                          <a:effectLst/>
                          <a:latin typeface="Calibri"/>
                        </a:rPr>
                        <a:t>1278</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Failed assurance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READS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Better Estimate on Twin stream sites does not seem to be allocated aggregate energy correctly</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9216">
                <a:tc>
                  <a:txBody>
                    <a:bodyPr/>
                    <a:lstStyle/>
                    <a:p>
                      <a:pPr algn="r" fontAlgn="b"/>
                      <a:r>
                        <a:rPr lang="en-GB" sz="800" b="0" i="0" u="none" strike="noStrike">
                          <a:solidFill>
                            <a:srgbClr val="000000"/>
                          </a:solidFill>
                          <a:effectLst/>
                          <a:latin typeface="Calibri"/>
                        </a:rPr>
                        <a:t>1308</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Assigned</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INV</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SAP- where a reconciliation covers pre go live period the original vairances are created manually causing mismatch issues.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9216">
                <a:tc>
                  <a:txBody>
                    <a:bodyPr/>
                    <a:lstStyle/>
                    <a:p>
                      <a:pPr algn="r" fontAlgn="b"/>
                      <a:r>
                        <a:rPr lang="en-GB" sz="800" b="0" i="0" u="none" strike="noStrike">
                          <a:solidFill>
                            <a:srgbClr val="000000"/>
                          </a:solidFill>
                          <a:effectLst/>
                          <a:latin typeface="Calibri"/>
                        </a:rPr>
                        <a:t>1314</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New</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INV</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SAP - Incorrect Netting off seen within ASP files when there are multiple re-recs within same month for the same REC period</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24608">
                <a:tc>
                  <a:txBody>
                    <a:bodyPr/>
                    <a:lstStyle/>
                    <a:p>
                      <a:pPr algn="r" fontAlgn="b"/>
                      <a:r>
                        <a:rPr lang="en-GB" sz="800" b="0" i="0" u="none" strike="noStrike">
                          <a:solidFill>
                            <a:srgbClr val="000000"/>
                          </a:solidFill>
                          <a:effectLst/>
                          <a:latin typeface="Calibri"/>
                        </a:rPr>
                        <a:t>1315</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New</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INV</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SAP- Amendment Invoice to prevent Pre LIS</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24608">
                <a:tc>
                  <a:txBody>
                    <a:bodyPr/>
                    <a:lstStyle/>
                    <a:p>
                      <a:pPr algn="r" fontAlgn="b"/>
                      <a:r>
                        <a:rPr lang="en-GB" sz="800" b="0" i="0" u="none" strike="noStrike">
                          <a:solidFill>
                            <a:srgbClr val="000000"/>
                          </a:solidFill>
                          <a:effectLst/>
                          <a:latin typeface="Calibri"/>
                        </a:rPr>
                        <a:t>1318</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New</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a:solidFill>
                            <a:srgbClr val="000000"/>
                          </a:solidFill>
                          <a:effectLst/>
                          <a:latin typeface="Calibri"/>
                        </a:rPr>
                        <a:t>INV</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800" b="0" i="0" u="none" strike="noStrike" dirty="0">
                          <a:solidFill>
                            <a:srgbClr val="000000"/>
                          </a:solidFill>
                          <a:effectLst/>
                          <a:latin typeface="Calibri"/>
                        </a:rPr>
                        <a:t>Revised energy issue</a:t>
                      </a:r>
                    </a:p>
                  </a:txBody>
                  <a:tcPr marL="5732" marR="5732" marT="5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bl>
          </a:graphicData>
        </a:graphic>
      </p:graphicFrame>
    </p:spTree>
    <p:extLst>
      <p:ext uri="{BB962C8B-B14F-4D97-AF65-F5344CB8AC3E}">
        <p14:creationId xmlns:p14="http://schemas.microsoft.com/office/powerpoint/2010/main" val="703826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Amendment Invoice Impacting Defects - Closed</a:t>
            </a:r>
            <a:endParaRPr lang="en-GB" dirty="0"/>
          </a:p>
        </p:txBody>
      </p:sp>
      <p:sp>
        <p:nvSpPr>
          <p:cNvPr id="7" name="TextBox 6"/>
          <p:cNvSpPr txBox="1"/>
          <p:nvPr/>
        </p:nvSpPr>
        <p:spPr>
          <a:xfrm>
            <a:off x="225425" y="341243"/>
            <a:ext cx="8688388" cy="646331"/>
          </a:xfrm>
          <a:prstGeom prst="rect">
            <a:avLst/>
          </a:prstGeom>
          <a:noFill/>
        </p:spPr>
        <p:txBody>
          <a:bodyPr wrap="square" rtlCol="0">
            <a:spAutoFit/>
          </a:bodyPr>
          <a:lstStyle/>
          <a:p>
            <a:endParaRPr lang="en-GB" dirty="0"/>
          </a:p>
          <a:p>
            <a:r>
              <a:rPr lang="en-GB" dirty="0" smtClean="0"/>
              <a:t>The below defects were deployed / closed since the last slides were issued.</a:t>
            </a:r>
          </a:p>
        </p:txBody>
      </p:sp>
      <p:graphicFrame>
        <p:nvGraphicFramePr>
          <p:cNvPr id="8" name="Table 7"/>
          <p:cNvGraphicFramePr>
            <a:graphicFrameLocks noGrp="1"/>
          </p:cNvGraphicFramePr>
          <p:nvPr>
            <p:extLst>
              <p:ext uri="{D42A27DB-BD31-4B8C-83A1-F6EECF244321}">
                <p14:modId xmlns:p14="http://schemas.microsoft.com/office/powerpoint/2010/main" val="3682646701"/>
              </p:ext>
            </p:extLst>
          </p:nvPr>
        </p:nvGraphicFramePr>
        <p:xfrm>
          <a:off x="5652120" y="4146262"/>
          <a:ext cx="1377202" cy="801752"/>
        </p:xfrm>
        <a:graphic>
          <a:graphicData uri="http://schemas.openxmlformats.org/drawingml/2006/table">
            <a:tbl>
              <a:tblPr/>
              <a:tblGrid>
                <a:gridCol w="398000"/>
                <a:gridCol w="979202"/>
              </a:tblGrid>
              <a:tr h="152960">
                <a:tc>
                  <a:txBody>
                    <a:bodyPr/>
                    <a:lstStyle/>
                    <a:p>
                      <a:pPr algn="l" fontAlgn="b"/>
                      <a:r>
                        <a:rPr lang="en-GB" sz="1100" b="0" i="0" u="none" strike="noStrike" dirty="0">
                          <a:solidFill>
                            <a:srgbClr val="000000"/>
                          </a:solidFill>
                          <a:effectLst/>
                          <a:latin typeface="Calibri"/>
                        </a:rPr>
                        <a:t>Key: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26891">
                <a:tc>
                  <a:txBody>
                    <a:bodyPr/>
                    <a:lstStyle/>
                    <a:p>
                      <a:pPr algn="l" fontAlgn="b"/>
                      <a:r>
                        <a:rPr lang="en-GB"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Amendment Invoice Task Force Defects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7696">
                <a:tc>
                  <a:txBody>
                    <a:bodyPr/>
                    <a:lstStyle/>
                    <a:p>
                      <a:pPr algn="l" fontAlgn="b"/>
                      <a:r>
                        <a:rPr lang="en-GB"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Calibri"/>
                        </a:rPr>
                        <a:t>Standard Defect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25425" y="4587974"/>
            <a:ext cx="3560590" cy="246221"/>
          </a:xfrm>
          <a:prstGeom prst="rect">
            <a:avLst/>
          </a:prstGeom>
          <a:noFill/>
        </p:spPr>
        <p:txBody>
          <a:bodyPr wrap="none" rtlCol="0">
            <a:spAutoFit/>
          </a:bodyPr>
          <a:lstStyle/>
          <a:p>
            <a:r>
              <a:rPr lang="en-GB" sz="1000" dirty="0" smtClean="0"/>
              <a:t>* Rejected as it was a duplicate of an already logged defect.</a:t>
            </a:r>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3926769958"/>
              </p:ext>
            </p:extLst>
          </p:nvPr>
        </p:nvGraphicFramePr>
        <p:xfrm>
          <a:off x="234072" y="1048319"/>
          <a:ext cx="7722304" cy="2963591"/>
        </p:xfrm>
        <a:graphic>
          <a:graphicData uri="http://schemas.openxmlformats.org/drawingml/2006/table">
            <a:tbl>
              <a:tblPr/>
              <a:tblGrid>
                <a:gridCol w="768328"/>
                <a:gridCol w="1884806"/>
                <a:gridCol w="4033727"/>
                <a:gridCol w="1035443"/>
              </a:tblGrid>
              <a:tr h="137050">
                <a:tc>
                  <a:txBody>
                    <a:bodyPr/>
                    <a:lstStyle/>
                    <a:p>
                      <a:pPr algn="l" fontAlgn="b"/>
                      <a:r>
                        <a:rPr lang="en-GB" sz="900" b="0" i="0" u="none" strike="noStrike" dirty="0">
                          <a:solidFill>
                            <a:srgbClr val="000000"/>
                          </a:solidFill>
                          <a:effectLst/>
                          <a:latin typeface="Calibri"/>
                        </a:rPr>
                        <a:t>Defect ID</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a:solidFill>
                            <a:srgbClr val="000000"/>
                          </a:solidFill>
                          <a:effectLst/>
                          <a:latin typeface="Calibri"/>
                        </a:rPr>
                        <a:t>Status</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a:solidFill>
                            <a:srgbClr val="000000"/>
                          </a:solidFill>
                          <a:effectLst/>
                          <a:latin typeface="Calibri"/>
                        </a:rPr>
                        <a:t>Description</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a:solidFill>
                            <a:srgbClr val="000000"/>
                          </a:solidFill>
                          <a:effectLst/>
                          <a:latin typeface="Calibri"/>
                        </a:rPr>
                        <a:t>Dep/ Close Date</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68407">
                <a:tc>
                  <a:txBody>
                    <a:bodyPr/>
                    <a:lstStyle/>
                    <a:p>
                      <a:pPr algn="r" fontAlgn="b"/>
                      <a:r>
                        <a:rPr lang="en-GB" sz="900" b="0" i="0" u="none" strike="noStrike">
                          <a:solidFill>
                            <a:srgbClr val="000000"/>
                          </a:solidFill>
                          <a:effectLst/>
                          <a:latin typeface="Calibri"/>
                        </a:rPr>
                        <a:t>1153</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 Deployed to Production</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SAP-CMS reference number for a 'GSR' contact is not populating in ASP file</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27th Feb</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37050">
                <a:tc>
                  <a:txBody>
                    <a:bodyPr/>
                    <a:lstStyle/>
                    <a:p>
                      <a:pPr algn="r" fontAlgn="b"/>
                      <a:r>
                        <a:rPr lang="en-GB" sz="900" b="0" i="0" u="none" strike="noStrike">
                          <a:solidFill>
                            <a:srgbClr val="000000"/>
                          </a:solidFill>
                          <a:effectLst/>
                          <a:latin typeface="Calibri"/>
                        </a:rPr>
                        <a:t>1276</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 Deployed to Production</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SAP BW- Amount of net off is not applied correctly in the AML file</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1st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68407">
                <a:tc>
                  <a:txBody>
                    <a:bodyPr/>
                    <a:lstStyle/>
                    <a:p>
                      <a:pPr algn="r" fontAlgn="b"/>
                      <a:r>
                        <a:rPr lang="en-GB" sz="900" b="0" i="0" u="none" strike="noStrike">
                          <a:solidFill>
                            <a:srgbClr val="000000"/>
                          </a:solidFill>
                          <a:effectLst/>
                          <a:latin typeface="Calibri"/>
                        </a:rPr>
                        <a:t>1277</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 Deployed to Production</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Reconciliation charges not getting created where there is a consumption adjustment over the period of the replacement read</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1st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68407">
                <a:tc>
                  <a:txBody>
                    <a:bodyPr/>
                    <a:lstStyle/>
                    <a:p>
                      <a:pPr algn="r" fontAlgn="b"/>
                      <a:r>
                        <a:rPr lang="en-GB" sz="900" b="0" i="0" u="none" strike="noStrike">
                          <a:solidFill>
                            <a:srgbClr val="000000"/>
                          </a:solidFill>
                          <a:effectLst/>
                          <a:latin typeface="Calibri"/>
                        </a:rPr>
                        <a:t>1288</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as Rejected</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SAP ISU Metering - Net-off volume not calculated for prime sites when sub sites have volume.</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4th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68407">
                <a:tc>
                  <a:txBody>
                    <a:bodyPr/>
                    <a:lstStyle/>
                    <a:p>
                      <a:pPr algn="r" fontAlgn="b"/>
                      <a:r>
                        <a:rPr lang="en-GB" sz="900" b="0" i="0" u="none" strike="noStrike">
                          <a:solidFill>
                            <a:srgbClr val="000000"/>
                          </a:solidFill>
                          <a:effectLst/>
                          <a:latin typeface="Calibri"/>
                        </a:rPr>
                        <a:t>1298</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as Rejected</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SAP BW: Mandatory data items missing from AML file: RECONCILIATION START DATE and  RECONCILIATION_END_DATE</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4th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68407">
                <a:tc>
                  <a:txBody>
                    <a:bodyPr/>
                    <a:lstStyle/>
                    <a:p>
                      <a:pPr algn="r" fontAlgn="b"/>
                      <a:r>
                        <a:rPr lang="en-GB" sz="900" b="0" i="0" u="none" strike="noStrike">
                          <a:solidFill>
                            <a:srgbClr val="000000"/>
                          </a:solidFill>
                          <a:effectLst/>
                          <a:latin typeface="Calibri"/>
                        </a:rPr>
                        <a:t>1138</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 Deployed to Production</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SAP- ASP/AML Presentation Mismatch Issue where the is a Class 4 read followed by a RGMA read. (Linked to defect 1216)</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8th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68407">
                <a:tc>
                  <a:txBody>
                    <a:bodyPr/>
                    <a:lstStyle/>
                    <a:p>
                      <a:pPr algn="r" fontAlgn="b"/>
                      <a:r>
                        <a:rPr lang="en-GB" sz="900" b="0" i="0" u="none" strike="noStrike">
                          <a:solidFill>
                            <a:srgbClr val="000000"/>
                          </a:solidFill>
                          <a:effectLst/>
                          <a:latin typeface="Calibri"/>
                        </a:rPr>
                        <a:t>1214</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as Rejected</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Re-rec documents spanning across 2 reversed bill periods causing net-off issues and mismatches in ASP file.</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8th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68407">
                <a:tc>
                  <a:txBody>
                    <a:bodyPr/>
                    <a:lstStyle/>
                    <a:p>
                      <a:pPr algn="r" fontAlgn="b"/>
                      <a:r>
                        <a:rPr lang="en-GB" sz="900" b="0" i="0" u="none" strike="noStrike">
                          <a:solidFill>
                            <a:srgbClr val="000000"/>
                          </a:solidFill>
                          <a:effectLst/>
                          <a:latin typeface="Calibri"/>
                        </a:rPr>
                        <a:t>1216</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 Deployed to Production</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ASP mismatches due to one of the manual documents not getting considered in the net-off. (Linked to defect 1138)</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8th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68407">
                <a:tc>
                  <a:txBody>
                    <a:bodyPr/>
                    <a:lstStyle/>
                    <a:p>
                      <a:pPr algn="r" fontAlgn="b"/>
                      <a:r>
                        <a:rPr lang="en-GB" sz="900" b="0" i="0" u="none" strike="noStrike">
                          <a:solidFill>
                            <a:srgbClr val="000000"/>
                          </a:solidFill>
                          <a:effectLst/>
                          <a:latin typeface="Calibri"/>
                        </a:rPr>
                        <a:t>1220</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 Deployed to Production</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SAP - Class 3: sites only. For capped or clamped sites the read used for Rec is using the wrong date. Found as a result of defect 906</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8th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37050">
                <a:tc>
                  <a:txBody>
                    <a:bodyPr/>
                    <a:lstStyle/>
                    <a:p>
                      <a:pPr algn="r" fontAlgn="b"/>
                      <a:r>
                        <a:rPr lang="en-GB" sz="900" b="0" i="0" u="none" strike="noStrike">
                          <a:solidFill>
                            <a:srgbClr val="000000"/>
                          </a:solidFill>
                          <a:effectLst/>
                          <a:latin typeface="Calibri"/>
                        </a:rPr>
                        <a:t>1253</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Closed - Deployed to Production</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SAP-Duplicate ASP File for Nov 18 Billing Period</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a:solidFill>
                            <a:srgbClr val="000000"/>
                          </a:solidFill>
                          <a:effectLst/>
                          <a:latin typeface="Calibri"/>
                        </a:rPr>
                        <a:t>8th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68407">
                <a:tc>
                  <a:txBody>
                    <a:bodyPr/>
                    <a:lstStyle/>
                    <a:p>
                      <a:pPr algn="r" fontAlgn="b"/>
                      <a:r>
                        <a:rPr lang="en-GB" sz="900" b="0" i="0" u="none" strike="noStrike">
                          <a:solidFill>
                            <a:srgbClr val="000000"/>
                          </a:solidFill>
                          <a:effectLst/>
                          <a:latin typeface="Calibri"/>
                        </a:rPr>
                        <a:t>1294</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dirty="0">
                          <a:solidFill>
                            <a:srgbClr val="000000"/>
                          </a:solidFill>
                          <a:effectLst/>
                          <a:latin typeface="Calibri"/>
                        </a:rPr>
                        <a:t>Closed as Rejected</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900" b="0" i="0" u="none" strike="noStrike">
                          <a:solidFill>
                            <a:srgbClr val="000000"/>
                          </a:solidFill>
                          <a:effectLst/>
                          <a:latin typeface="Calibri"/>
                        </a:rPr>
                        <a:t>Allocated energy updated outside closeout through reads process (UDR) for Class 2 sites where convertor is installed.</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GB" sz="900" b="0" i="0" u="none" strike="noStrike" dirty="0">
                          <a:solidFill>
                            <a:srgbClr val="000000"/>
                          </a:solidFill>
                          <a:effectLst/>
                          <a:latin typeface="Calibri"/>
                        </a:rPr>
                        <a:t>8th Mar</a:t>
                      </a:r>
                    </a:p>
                  </a:txBody>
                  <a:tcPr marL="8104" marR="8104" marT="8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bl>
          </a:graphicData>
        </a:graphic>
      </p:graphicFrame>
    </p:spTree>
    <p:extLst>
      <p:ext uri="{BB962C8B-B14F-4D97-AF65-F5344CB8AC3E}">
        <p14:creationId xmlns:p14="http://schemas.microsoft.com/office/powerpoint/2010/main" val="280820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a:t>
            </a:r>
            <a:r>
              <a:rPr lang="en-GB" dirty="0"/>
              <a:t>Portfolio Delivery Overview POAP</a:t>
            </a:r>
          </a:p>
        </p:txBody>
      </p:sp>
      <p:sp>
        <p:nvSpPr>
          <p:cNvPr id="3" name="TextBox 2"/>
          <p:cNvSpPr txBox="1"/>
          <p:nvPr/>
        </p:nvSpPr>
        <p:spPr>
          <a:xfrm>
            <a:off x="899592" y="1339418"/>
            <a:ext cx="7128792" cy="2862322"/>
          </a:xfrm>
          <a:prstGeom prst="rect">
            <a:avLst/>
          </a:prstGeom>
          <a:noFill/>
        </p:spPr>
        <p:txBody>
          <a:bodyPr wrap="square" rtlCol="0">
            <a:spAutoFit/>
          </a:bodyPr>
          <a:lstStyle/>
          <a:p>
            <a:r>
              <a:rPr lang="en-GB" dirty="0"/>
              <a:t>The </a:t>
            </a:r>
            <a:r>
              <a:rPr lang="en-GB" dirty="0" smtClean="0"/>
              <a:t>Portfolio POAP to be saved in the DSG pages on </a:t>
            </a:r>
            <a:r>
              <a:rPr lang="en-GB" dirty="0" smtClean="0">
                <a:hlinkClick r:id="rId2"/>
              </a:rPr>
              <a:t>xoserve.com</a:t>
            </a:r>
            <a:r>
              <a:rPr lang="en-GB" dirty="0" smtClean="0"/>
              <a:t> listed </a:t>
            </a:r>
            <a:r>
              <a:rPr lang="en-GB" dirty="0"/>
              <a:t>as 4. Portfolio Overview </a:t>
            </a:r>
            <a:r>
              <a:rPr lang="en-GB" dirty="0" smtClean="0"/>
              <a:t>POAP</a:t>
            </a:r>
          </a:p>
          <a:p>
            <a:endParaRPr lang="en-GB" dirty="0"/>
          </a:p>
          <a:p>
            <a:r>
              <a:rPr lang="en-GB" dirty="0" smtClean="0"/>
              <a:t>Changes to the POAP are:</a:t>
            </a:r>
          </a:p>
          <a:p>
            <a:r>
              <a:rPr lang="en-GB" dirty="0" smtClean="0"/>
              <a:t>EUC </a:t>
            </a:r>
            <a:r>
              <a:rPr lang="en-GB" dirty="0"/>
              <a:t>– minor changes to Implementation A &amp; B</a:t>
            </a:r>
          </a:p>
          <a:p>
            <a:r>
              <a:rPr lang="en-GB" dirty="0"/>
              <a:t>A was 06/06 – Now 03/08</a:t>
            </a:r>
          </a:p>
          <a:p>
            <a:r>
              <a:rPr lang="en-GB" dirty="0"/>
              <a:t>B was 09/09 – Now 31/08</a:t>
            </a:r>
          </a:p>
          <a:p>
            <a:endParaRPr lang="en-GB" dirty="0"/>
          </a:p>
          <a:p>
            <a:endParaRPr lang="en-GB" dirty="0"/>
          </a:p>
          <a:p>
            <a:endParaRPr lang="en-GB" dirty="0"/>
          </a:p>
        </p:txBody>
      </p:sp>
    </p:spTree>
    <p:extLst>
      <p:ext uri="{BB962C8B-B14F-4D97-AF65-F5344CB8AC3E}">
        <p14:creationId xmlns:p14="http://schemas.microsoft.com/office/powerpoint/2010/main" val="387806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25063"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63688"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23728"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483768"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3184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491880"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51920"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11007"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0573" y="1312861"/>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36135"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58011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4015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00192"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4826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08304"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66834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02838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38842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74846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09995" y="125832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5576"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8EA3F08-64D0-41F2-864D-9FD93219A379}"/>
              </a:ext>
            </a:extLst>
          </p:cNvPr>
          <p:cNvSpPr>
            <a:spLocks noGrp="1"/>
          </p:cNvSpPr>
          <p:nvPr>
            <p:ph type="title"/>
          </p:nvPr>
        </p:nvSpPr>
        <p:spPr/>
        <p:txBody>
          <a:bodyPr/>
          <a:lstStyle/>
          <a:p>
            <a:r>
              <a:rPr lang="en-GB" dirty="0" smtClean="0"/>
              <a:t>R&amp;N Timeline</a:t>
            </a:r>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1537659133"/>
              </p:ext>
            </p:extLst>
          </p:nvPr>
        </p:nvGraphicFramePr>
        <p:xfrm>
          <a:off x="395536" y="1059582"/>
          <a:ext cx="9000992" cy="257038"/>
        </p:xfrm>
        <a:graphic>
          <a:graphicData uri="http://schemas.openxmlformats.org/drawingml/2006/table">
            <a:tbl>
              <a:tblPr firstRow="1" bandRow="1">
                <a:tableStyleId>{5C22544A-7EE6-4342-B048-85BDC9FD1C3A}</a:tableStyleId>
              </a:tblPr>
              <a:tblGrid>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tblGrid>
              <a:tr h="257038">
                <a:tc>
                  <a:txBody>
                    <a:bodyPr/>
                    <a:lstStyle/>
                    <a:p>
                      <a:pPr algn="ctr"/>
                      <a:r>
                        <a:rPr lang="en-GB" sz="600" dirty="0" smtClean="0"/>
                        <a:t>Jan</a:t>
                      </a:r>
                      <a:endParaRPr lang="en-GB" sz="600" dirty="0"/>
                    </a:p>
                  </a:txBody>
                  <a:tcPr anchor="ctr">
                    <a:solidFill>
                      <a:schemeClr val="bg1">
                        <a:lumMod val="65000"/>
                      </a:schemeClr>
                    </a:solidFill>
                  </a:tcPr>
                </a:tc>
                <a:tc>
                  <a:txBody>
                    <a:bodyPr/>
                    <a:lstStyle/>
                    <a:p>
                      <a:pPr algn="ctr"/>
                      <a:r>
                        <a:rPr lang="en-GB" sz="600" dirty="0" smtClean="0"/>
                        <a:t>Feb</a:t>
                      </a:r>
                      <a:endParaRPr lang="en-GB" sz="600" dirty="0"/>
                    </a:p>
                  </a:txBody>
                  <a:tcPr anchor="ctr">
                    <a:solidFill>
                      <a:schemeClr val="bg1">
                        <a:lumMod val="65000"/>
                      </a:schemeClr>
                    </a:solidFill>
                  </a:tcPr>
                </a:tc>
                <a:tc>
                  <a:txBody>
                    <a:bodyPr/>
                    <a:lstStyle/>
                    <a:p>
                      <a:pPr algn="ctr"/>
                      <a:r>
                        <a:rPr lang="en-GB" sz="600" dirty="0" smtClean="0"/>
                        <a:t>Mar</a:t>
                      </a:r>
                      <a:endParaRPr lang="en-GB" sz="600" dirty="0"/>
                    </a:p>
                  </a:txBody>
                  <a:tcPr anchor="ctr">
                    <a:solidFill>
                      <a:schemeClr val="bg1">
                        <a:lumMod val="65000"/>
                      </a:schemeClr>
                    </a:solidFill>
                  </a:tcPr>
                </a:tc>
                <a:tc>
                  <a:txBody>
                    <a:bodyPr/>
                    <a:lstStyle/>
                    <a:p>
                      <a:pPr algn="ctr"/>
                      <a:r>
                        <a:rPr lang="en-GB" sz="600" dirty="0" smtClean="0"/>
                        <a:t>Apr</a:t>
                      </a:r>
                      <a:endParaRPr lang="en-GB" sz="600" dirty="0"/>
                    </a:p>
                  </a:txBody>
                  <a:tcPr anchor="ctr">
                    <a:solidFill>
                      <a:schemeClr val="bg1">
                        <a:lumMod val="65000"/>
                      </a:schemeClr>
                    </a:solidFill>
                  </a:tcPr>
                </a:tc>
                <a:tc>
                  <a:txBody>
                    <a:bodyPr/>
                    <a:lstStyle/>
                    <a:p>
                      <a:pPr algn="ctr"/>
                      <a:r>
                        <a:rPr lang="en-GB" sz="600" dirty="0" smtClean="0"/>
                        <a:t>May</a:t>
                      </a:r>
                      <a:endParaRPr lang="en-GB" sz="600" dirty="0"/>
                    </a:p>
                  </a:txBody>
                  <a:tcPr anchor="ctr">
                    <a:solidFill>
                      <a:schemeClr val="bg1">
                        <a:lumMod val="65000"/>
                      </a:schemeClr>
                    </a:solidFill>
                  </a:tcPr>
                </a:tc>
                <a:tc>
                  <a:txBody>
                    <a:bodyPr/>
                    <a:lstStyle/>
                    <a:p>
                      <a:pPr algn="ctr"/>
                      <a:r>
                        <a:rPr lang="en-GB" sz="600" dirty="0" smtClean="0"/>
                        <a:t>Jun</a:t>
                      </a:r>
                      <a:endParaRPr lang="en-GB" sz="600" dirty="0"/>
                    </a:p>
                  </a:txBody>
                  <a:tcPr anchor="ctr">
                    <a:solidFill>
                      <a:schemeClr val="bg1">
                        <a:lumMod val="65000"/>
                      </a:schemeClr>
                    </a:solidFill>
                  </a:tcPr>
                </a:tc>
                <a:tc>
                  <a:txBody>
                    <a:bodyPr/>
                    <a:lstStyle/>
                    <a:p>
                      <a:pPr algn="ctr"/>
                      <a:r>
                        <a:rPr lang="en-GB" sz="600" dirty="0" smtClean="0"/>
                        <a:t>Jul</a:t>
                      </a:r>
                      <a:endParaRPr lang="en-GB" sz="600" dirty="0"/>
                    </a:p>
                  </a:txBody>
                  <a:tcPr anchor="ctr">
                    <a:solidFill>
                      <a:schemeClr val="bg1">
                        <a:lumMod val="65000"/>
                      </a:schemeClr>
                    </a:solidFill>
                  </a:tcPr>
                </a:tc>
                <a:tc>
                  <a:txBody>
                    <a:bodyPr/>
                    <a:lstStyle/>
                    <a:p>
                      <a:pPr algn="ctr"/>
                      <a:r>
                        <a:rPr lang="en-GB" sz="600" dirty="0" smtClean="0"/>
                        <a:t>Aug</a:t>
                      </a:r>
                      <a:endParaRPr lang="en-GB" sz="600" dirty="0"/>
                    </a:p>
                  </a:txBody>
                  <a:tcPr anchor="ctr">
                    <a:solidFill>
                      <a:schemeClr val="bg1">
                        <a:lumMod val="65000"/>
                      </a:schemeClr>
                    </a:solidFill>
                  </a:tcPr>
                </a:tc>
                <a:tc>
                  <a:txBody>
                    <a:bodyPr/>
                    <a:lstStyle/>
                    <a:p>
                      <a:pPr algn="ctr"/>
                      <a:r>
                        <a:rPr lang="en-GB" sz="600" dirty="0" smtClean="0"/>
                        <a:t>Sep</a:t>
                      </a:r>
                      <a:endParaRPr lang="en-GB" sz="600" dirty="0"/>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r>
                        <a:rPr lang="en-GB" sz="600" dirty="0" smtClean="0"/>
                        <a:t>Jan</a:t>
                      </a:r>
                    </a:p>
                  </a:txBody>
                  <a:tcPr anchor="ctr">
                    <a:solidFill>
                      <a:schemeClr val="bg1">
                        <a:lumMod val="65000"/>
                      </a:schemeClr>
                    </a:solidFill>
                  </a:tcPr>
                </a:tc>
                <a:tc>
                  <a:txBody>
                    <a:bodyPr/>
                    <a:lstStyle/>
                    <a:p>
                      <a:pPr algn="ctr"/>
                      <a:r>
                        <a:rPr lang="en-GB" sz="600" dirty="0" smtClean="0"/>
                        <a:t>Feb</a:t>
                      </a:r>
                    </a:p>
                  </a:txBody>
                  <a:tcPr anchor="ctr">
                    <a:solidFill>
                      <a:schemeClr val="bg1">
                        <a:lumMod val="65000"/>
                      </a:schemeClr>
                    </a:solidFill>
                  </a:tcPr>
                </a:tc>
                <a:tc>
                  <a:txBody>
                    <a:bodyPr/>
                    <a:lstStyle/>
                    <a:p>
                      <a:pPr algn="ctr"/>
                      <a:r>
                        <a:rPr lang="en-GB" sz="600" dirty="0" smtClean="0"/>
                        <a:t>Mar</a:t>
                      </a:r>
                    </a:p>
                  </a:txBody>
                  <a:tcPr anchor="ctr">
                    <a:solidFill>
                      <a:schemeClr val="bg1">
                        <a:lumMod val="65000"/>
                      </a:schemeClr>
                    </a:solidFill>
                  </a:tcPr>
                </a:tc>
                <a:tc>
                  <a:txBody>
                    <a:bodyPr/>
                    <a:lstStyle/>
                    <a:p>
                      <a:pPr algn="ctr"/>
                      <a:r>
                        <a:rPr lang="en-GB" sz="600" dirty="0" smtClean="0"/>
                        <a:t>Apr</a:t>
                      </a:r>
                    </a:p>
                  </a:txBody>
                  <a:tcPr anchor="ctr">
                    <a:solidFill>
                      <a:schemeClr val="bg1">
                        <a:lumMod val="65000"/>
                      </a:schemeClr>
                    </a:solidFill>
                  </a:tcPr>
                </a:tc>
                <a:tc>
                  <a:txBody>
                    <a:bodyPr/>
                    <a:lstStyle/>
                    <a:p>
                      <a:pPr algn="ctr"/>
                      <a:r>
                        <a:rPr lang="en-GB" sz="600" dirty="0" smtClean="0"/>
                        <a:t>May</a:t>
                      </a:r>
                    </a:p>
                  </a:txBody>
                  <a:tcPr anchor="ctr">
                    <a:solidFill>
                      <a:schemeClr val="bg1">
                        <a:lumMod val="65000"/>
                      </a:schemeClr>
                    </a:solidFill>
                  </a:tcPr>
                </a:tc>
                <a:tc>
                  <a:txBody>
                    <a:bodyPr/>
                    <a:lstStyle/>
                    <a:p>
                      <a:pPr algn="ctr"/>
                      <a:r>
                        <a:rPr lang="en-GB" sz="600" dirty="0" smtClean="0"/>
                        <a:t>Jun</a:t>
                      </a:r>
                    </a:p>
                  </a:txBody>
                  <a:tcPr anchor="ctr">
                    <a:solidFill>
                      <a:schemeClr val="bg1">
                        <a:lumMod val="65000"/>
                      </a:schemeClr>
                    </a:solidFill>
                  </a:tcPr>
                </a:tc>
                <a:tc>
                  <a:txBody>
                    <a:bodyPr/>
                    <a:lstStyle/>
                    <a:p>
                      <a:pPr algn="ctr"/>
                      <a:r>
                        <a:rPr lang="en-GB" sz="600" dirty="0" smtClean="0"/>
                        <a:t>Jul</a:t>
                      </a:r>
                    </a:p>
                  </a:txBody>
                  <a:tcPr anchor="ctr">
                    <a:solidFill>
                      <a:schemeClr val="bg1">
                        <a:lumMod val="65000"/>
                      </a:schemeClr>
                    </a:solidFill>
                  </a:tcPr>
                </a:tc>
                <a:tc>
                  <a:txBody>
                    <a:bodyPr/>
                    <a:lstStyle/>
                    <a:p>
                      <a:pPr algn="ctr"/>
                      <a:r>
                        <a:rPr lang="en-GB" sz="600" dirty="0" smtClean="0"/>
                        <a:t>Aug</a:t>
                      </a:r>
                    </a:p>
                  </a:txBody>
                  <a:tcPr anchor="ctr">
                    <a:solidFill>
                      <a:schemeClr val="bg1">
                        <a:lumMod val="65000"/>
                      </a:schemeClr>
                    </a:solidFill>
                  </a:tcPr>
                </a:tc>
                <a:tc>
                  <a:txBody>
                    <a:bodyPr/>
                    <a:lstStyle/>
                    <a:p>
                      <a:pPr algn="ctr"/>
                      <a:r>
                        <a:rPr lang="en-GB" sz="600" dirty="0" smtClean="0"/>
                        <a:t>Sep</a:t>
                      </a:r>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endParaRPr lang="en-GB" sz="600" dirty="0" smtClean="0"/>
                    </a:p>
                  </a:txBody>
                  <a:tcPr anchor="ctr">
                    <a:noFill/>
                  </a:tcPr>
                </a:tc>
                <a:tc>
                  <a:txBody>
                    <a:bodyPr/>
                    <a:lstStyle/>
                    <a:p>
                      <a:pPr algn="ctr"/>
                      <a:endParaRPr lang="en-GB" sz="600" dirty="0" smtClean="0"/>
                    </a:p>
                  </a:txBody>
                  <a:tcPr anchor="c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13355029"/>
              </p:ext>
            </p:extLst>
          </p:nvPr>
        </p:nvGraphicFramePr>
        <p:xfrm>
          <a:off x="395536" y="682260"/>
          <a:ext cx="8280920" cy="305314"/>
        </p:xfrm>
        <a:graphic>
          <a:graphicData uri="http://schemas.openxmlformats.org/drawingml/2006/table">
            <a:tbl>
              <a:tblPr firstRow="1" bandRow="1">
                <a:tableStyleId>{5C22544A-7EE6-4342-B048-85BDC9FD1C3A}</a:tableStyleId>
              </a:tblPr>
              <a:tblGrid>
                <a:gridCol w="4176464"/>
                <a:gridCol w="4104456"/>
              </a:tblGrid>
              <a:tr h="305314">
                <a:tc>
                  <a:txBody>
                    <a:bodyPr/>
                    <a:lstStyle/>
                    <a:p>
                      <a:pPr algn="ctr"/>
                      <a:r>
                        <a:rPr lang="en-GB" sz="1200" dirty="0" smtClean="0"/>
                        <a:t>2019</a:t>
                      </a:r>
                      <a:endParaRPr lang="en-GB" sz="1200" dirty="0"/>
                    </a:p>
                  </a:txBody>
                  <a:tcPr anchor="ctr">
                    <a:solidFill>
                      <a:schemeClr val="bg1">
                        <a:lumMod val="85000"/>
                      </a:schemeClr>
                    </a:solidFill>
                  </a:tcPr>
                </a:tc>
                <a:tc>
                  <a:txBody>
                    <a:bodyPr/>
                    <a:lstStyle/>
                    <a:p>
                      <a:pPr algn="ctr"/>
                      <a:r>
                        <a:rPr lang="en-GB" sz="1200" dirty="0" smtClean="0"/>
                        <a:t>2020</a:t>
                      </a:r>
                      <a:endParaRPr lang="en-GB" sz="1200" dirty="0"/>
                    </a:p>
                  </a:txBody>
                  <a:tcPr anchor="ctr">
                    <a:solidFill>
                      <a:schemeClr val="bg1">
                        <a:lumMod val="85000"/>
                      </a:schemeClr>
                    </a:solidFill>
                  </a:tcPr>
                </a:tc>
              </a:tr>
            </a:tbl>
          </a:graphicData>
        </a:graphic>
      </p:graphicFrame>
      <p:sp>
        <p:nvSpPr>
          <p:cNvPr id="38" name="Right Arrow 37"/>
          <p:cNvSpPr/>
          <p:nvPr/>
        </p:nvSpPr>
        <p:spPr>
          <a:xfrm>
            <a:off x="467544" y="1563638"/>
            <a:ext cx="2084721"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June-19</a:t>
            </a:r>
            <a:endParaRPr lang="en-GB" sz="800" dirty="0"/>
          </a:p>
        </p:txBody>
      </p:sp>
      <p:sp>
        <p:nvSpPr>
          <p:cNvPr id="39" name="Right Arrow 38"/>
          <p:cNvSpPr/>
          <p:nvPr/>
        </p:nvSpPr>
        <p:spPr>
          <a:xfrm>
            <a:off x="467544" y="1794939"/>
            <a:ext cx="3096344"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Sept-19 (EUC)</a:t>
            </a:r>
            <a:endParaRPr lang="en-GB" sz="800" dirty="0"/>
          </a:p>
        </p:txBody>
      </p:sp>
      <p:sp>
        <p:nvSpPr>
          <p:cNvPr id="40" name="Right Arrow 39"/>
          <p:cNvSpPr/>
          <p:nvPr/>
        </p:nvSpPr>
        <p:spPr>
          <a:xfrm>
            <a:off x="467544" y="2027566"/>
            <a:ext cx="3744416"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Nov-19</a:t>
            </a:r>
            <a:endParaRPr lang="en-GB" sz="800" dirty="0"/>
          </a:p>
        </p:txBody>
      </p:sp>
      <p:sp>
        <p:nvSpPr>
          <p:cNvPr id="42" name="Right Arrow 41"/>
          <p:cNvSpPr/>
          <p:nvPr/>
        </p:nvSpPr>
        <p:spPr>
          <a:xfrm>
            <a:off x="467544" y="2505097"/>
            <a:ext cx="8676456" cy="207722"/>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CSS CC</a:t>
            </a:r>
            <a:endParaRPr lang="en-GB" sz="800" dirty="0"/>
          </a:p>
        </p:txBody>
      </p:sp>
      <p:sp>
        <p:nvSpPr>
          <p:cNvPr id="43" name="Right Arrow 42"/>
          <p:cNvSpPr/>
          <p:nvPr/>
        </p:nvSpPr>
        <p:spPr>
          <a:xfrm>
            <a:off x="3059832" y="2828331"/>
            <a:ext cx="5400600" cy="226951"/>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RETRO</a:t>
            </a:r>
            <a:endParaRPr lang="en-GB" sz="800" dirty="0"/>
          </a:p>
        </p:txBody>
      </p:sp>
      <p:sp>
        <p:nvSpPr>
          <p:cNvPr id="44" name="Right Arrow 43"/>
          <p:cNvSpPr/>
          <p:nvPr/>
        </p:nvSpPr>
        <p:spPr>
          <a:xfrm>
            <a:off x="1115616" y="3152473"/>
            <a:ext cx="8028384"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UIG</a:t>
            </a:r>
            <a:endParaRPr lang="en-GB" sz="800" dirty="0"/>
          </a:p>
        </p:txBody>
      </p:sp>
      <p:sp>
        <p:nvSpPr>
          <p:cNvPr id="45" name="Right Arrow 44"/>
          <p:cNvSpPr/>
          <p:nvPr/>
        </p:nvSpPr>
        <p:spPr>
          <a:xfrm>
            <a:off x="467544" y="3368497"/>
            <a:ext cx="3168352" cy="245567"/>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Mod 621 – GB Charging</a:t>
            </a:r>
            <a:endParaRPr lang="en-GB" sz="800" dirty="0"/>
          </a:p>
        </p:txBody>
      </p:sp>
      <p:sp>
        <p:nvSpPr>
          <p:cNvPr id="46" name="Right Arrow 45"/>
          <p:cNvSpPr/>
          <p:nvPr/>
        </p:nvSpPr>
        <p:spPr>
          <a:xfrm>
            <a:off x="4644008" y="3506052"/>
            <a:ext cx="576064"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Feb-20</a:t>
            </a:r>
            <a:endParaRPr lang="en-GB" sz="800" dirty="0"/>
          </a:p>
        </p:txBody>
      </p:sp>
      <p:sp>
        <p:nvSpPr>
          <p:cNvPr id="47" name="Right Arrow 46"/>
          <p:cNvSpPr/>
          <p:nvPr/>
        </p:nvSpPr>
        <p:spPr>
          <a:xfrm>
            <a:off x="2915816" y="3722076"/>
            <a:ext cx="3744416" cy="231105"/>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June-20</a:t>
            </a:r>
            <a:endParaRPr lang="en-GB" sz="800" dirty="0"/>
          </a:p>
        </p:txBody>
      </p:sp>
      <p:sp>
        <p:nvSpPr>
          <p:cNvPr id="48" name="Right Arrow 47"/>
          <p:cNvSpPr/>
          <p:nvPr/>
        </p:nvSpPr>
        <p:spPr>
          <a:xfrm>
            <a:off x="3923928" y="3953181"/>
            <a:ext cx="4499992"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Nov-20</a:t>
            </a:r>
            <a:endParaRPr lang="en-GB" sz="800" dirty="0"/>
          </a:p>
        </p:txBody>
      </p:sp>
      <p:sp>
        <p:nvSpPr>
          <p:cNvPr id="81" name="TextBox 80"/>
          <p:cNvSpPr txBox="1"/>
          <p:nvPr/>
        </p:nvSpPr>
        <p:spPr>
          <a:xfrm>
            <a:off x="35496" y="4587974"/>
            <a:ext cx="8640960" cy="461665"/>
          </a:xfrm>
          <a:prstGeom prst="rect">
            <a:avLst/>
          </a:prstGeom>
          <a:noFill/>
        </p:spPr>
        <p:txBody>
          <a:bodyPr wrap="square" rtlCol="0">
            <a:spAutoFit/>
          </a:bodyPr>
          <a:lstStyle/>
          <a:p>
            <a:pPr marL="171450" indent="-171450">
              <a:buFont typeface="Arial" panose="020B0604020202020204" pitchFamily="34" charset="0"/>
              <a:buChar char="•"/>
            </a:pPr>
            <a:r>
              <a:rPr lang="en-GB" sz="800" b="1" dirty="0" smtClean="0"/>
              <a:t>Assumes February Release continue to be documentation only release</a:t>
            </a:r>
          </a:p>
          <a:p>
            <a:pPr marL="171450" indent="-171450">
              <a:buFont typeface="Arial" panose="020B0604020202020204" pitchFamily="34" charset="0"/>
              <a:buChar char="•"/>
            </a:pPr>
            <a:r>
              <a:rPr lang="en-GB" sz="800" b="1" dirty="0" smtClean="0"/>
              <a:t>Assumes RETRO will be Nov 2020 Major Release Delivery</a:t>
            </a:r>
          </a:p>
          <a:p>
            <a:pPr marL="171450" indent="-171450">
              <a:buFont typeface="Arial" panose="020B0604020202020204" pitchFamily="34" charset="0"/>
              <a:buChar char="•"/>
            </a:pPr>
            <a:r>
              <a:rPr lang="en-GB" sz="800" b="1" dirty="0" smtClean="0"/>
              <a:t>Please note that this is all potential activity within UK Link over the next 24 months</a:t>
            </a:r>
            <a:endParaRPr lang="en-GB" sz="800" b="1" dirty="0"/>
          </a:p>
        </p:txBody>
      </p:sp>
      <p:sp>
        <p:nvSpPr>
          <p:cNvPr id="49" name="Right Arrow 48"/>
          <p:cNvSpPr/>
          <p:nvPr/>
        </p:nvSpPr>
        <p:spPr>
          <a:xfrm>
            <a:off x="1547664" y="2263194"/>
            <a:ext cx="1296144" cy="241903"/>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Minor Release D4</a:t>
            </a:r>
            <a:endParaRPr lang="en-GB" sz="800" dirty="0"/>
          </a:p>
        </p:txBody>
      </p:sp>
    </p:spTree>
    <p:extLst>
      <p:ext uri="{BB962C8B-B14F-4D97-AF65-F5344CB8AC3E}">
        <p14:creationId xmlns:p14="http://schemas.microsoft.com/office/powerpoint/2010/main" val="2519480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Straight Connector 135"/>
          <p:cNvCxnSpPr/>
          <p:nvPr/>
        </p:nvCxnSpPr>
        <p:spPr>
          <a:xfrm>
            <a:off x="5868144"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576865"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79494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00543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21082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440584" y="126052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3734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82032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04158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25207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45746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71957"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88398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372200"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36408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87333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375185"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88180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373244"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89215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75756"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904721"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403648"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99592"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95536" y="11315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8EA3F08-64D0-41F2-864D-9FD93219A379}"/>
              </a:ext>
            </a:extLst>
          </p:cNvPr>
          <p:cNvSpPr>
            <a:spLocks noGrp="1"/>
          </p:cNvSpPr>
          <p:nvPr>
            <p:ph type="title"/>
          </p:nvPr>
        </p:nvSpPr>
        <p:spPr/>
        <p:txBody>
          <a:bodyPr/>
          <a:lstStyle/>
          <a:p>
            <a:r>
              <a:rPr lang="en-GB" dirty="0" smtClean="0"/>
              <a:t>2019 / 2020 R&amp;N Delivery Timeline</a:t>
            </a:r>
            <a:endParaRPr lang="en-GB" dirty="0"/>
          </a:p>
        </p:txBody>
      </p:sp>
      <p:graphicFrame>
        <p:nvGraphicFramePr>
          <p:cNvPr id="18" name="Table 17"/>
          <p:cNvGraphicFramePr>
            <a:graphicFrameLocks noGrp="1"/>
          </p:cNvGraphicFramePr>
          <p:nvPr>
            <p:extLst>
              <p:ext uri="{D42A27DB-BD31-4B8C-83A1-F6EECF244321}">
                <p14:modId xmlns:p14="http://schemas.microsoft.com/office/powerpoint/2010/main" val="4085723943"/>
              </p:ext>
            </p:extLst>
          </p:nvPr>
        </p:nvGraphicFramePr>
        <p:xfrm>
          <a:off x="395536" y="682260"/>
          <a:ext cx="8496944" cy="305314"/>
        </p:xfrm>
        <a:graphic>
          <a:graphicData uri="http://schemas.openxmlformats.org/drawingml/2006/table">
            <a:tbl>
              <a:tblPr firstRow="1" bandRow="1">
                <a:tableStyleId>{5C22544A-7EE6-4342-B048-85BDC9FD1C3A}</a:tableStyleId>
              </a:tblPr>
              <a:tblGrid>
                <a:gridCol w="5976664"/>
                <a:gridCol w="2520280"/>
              </a:tblGrid>
              <a:tr h="305314">
                <a:tc>
                  <a:txBody>
                    <a:bodyPr/>
                    <a:lstStyle/>
                    <a:p>
                      <a:pPr algn="ctr"/>
                      <a:r>
                        <a:rPr lang="en-GB" sz="1200" dirty="0" smtClean="0"/>
                        <a:t>2019</a:t>
                      </a:r>
                      <a:endParaRPr lang="en-GB" sz="1200" dirty="0"/>
                    </a:p>
                  </a:txBody>
                  <a:tcPr anchor="ctr">
                    <a:solidFill>
                      <a:schemeClr val="bg1">
                        <a:lumMod val="85000"/>
                      </a:schemeClr>
                    </a:solidFill>
                  </a:tcPr>
                </a:tc>
                <a:tc>
                  <a:txBody>
                    <a:bodyPr/>
                    <a:lstStyle/>
                    <a:p>
                      <a:pPr algn="ctr"/>
                      <a:r>
                        <a:rPr lang="en-GB" sz="1200" dirty="0" smtClean="0"/>
                        <a:t>2020</a:t>
                      </a:r>
                      <a:endParaRPr lang="en-GB" sz="1200" dirty="0"/>
                    </a:p>
                  </a:txBody>
                  <a:tcPr anchor="ctr">
                    <a:solidFill>
                      <a:schemeClr val="bg1">
                        <a:lumMod val="85000"/>
                      </a:schemeClr>
                    </a:solidFill>
                  </a:tcPr>
                </a:tc>
              </a:tr>
            </a:tbl>
          </a:graphicData>
        </a:graphic>
      </p:graphicFrame>
      <p:sp>
        <p:nvSpPr>
          <p:cNvPr id="81" name="TextBox 80"/>
          <p:cNvSpPr txBox="1"/>
          <p:nvPr/>
        </p:nvSpPr>
        <p:spPr>
          <a:xfrm>
            <a:off x="35496" y="4587974"/>
            <a:ext cx="8640960" cy="461665"/>
          </a:xfrm>
          <a:prstGeom prst="rect">
            <a:avLst/>
          </a:prstGeom>
          <a:noFill/>
        </p:spPr>
        <p:txBody>
          <a:bodyPr wrap="square" rtlCol="0">
            <a:spAutoFit/>
          </a:bodyPr>
          <a:lstStyle/>
          <a:p>
            <a:pPr marL="171450" indent="-171450">
              <a:buFont typeface="Arial" panose="020B0604020202020204" pitchFamily="34" charset="0"/>
              <a:buChar char="•"/>
            </a:pPr>
            <a:r>
              <a:rPr lang="en-GB" sz="800" b="1" dirty="0" smtClean="0"/>
              <a:t>Assumes February Release continue to be documentation only release</a:t>
            </a:r>
          </a:p>
          <a:p>
            <a:pPr marL="171450" indent="-171450">
              <a:buFont typeface="Arial" panose="020B0604020202020204" pitchFamily="34" charset="0"/>
              <a:buChar char="•"/>
            </a:pPr>
            <a:r>
              <a:rPr lang="en-GB" sz="800" b="1" dirty="0" smtClean="0"/>
              <a:t>Assumes RETRO will be Nov 2020 Major Release Delivery</a:t>
            </a:r>
          </a:p>
          <a:p>
            <a:pPr marL="171450" indent="-171450">
              <a:buFont typeface="Arial" panose="020B0604020202020204" pitchFamily="34" charset="0"/>
              <a:buChar char="•"/>
            </a:pPr>
            <a:r>
              <a:rPr lang="en-GB" sz="800" b="1" dirty="0" smtClean="0"/>
              <a:t>Please note that this is all potential activity within UK Link over the next 24 months</a:t>
            </a:r>
            <a:endParaRPr lang="en-GB" sz="800" b="1" dirty="0"/>
          </a:p>
        </p:txBody>
      </p:sp>
      <p:sp>
        <p:nvSpPr>
          <p:cNvPr id="50" name="Rectangle 49"/>
          <p:cNvSpPr/>
          <p:nvPr/>
        </p:nvSpPr>
        <p:spPr>
          <a:xfrm>
            <a:off x="98630" y="1635647"/>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t>Jun-19</a:t>
            </a:r>
            <a:endParaRPr lang="en-GB" sz="600" b="1" dirty="0"/>
          </a:p>
        </p:txBody>
      </p:sp>
      <p:sp>
        <p:nvSpPr>
          <p:cNvPr id="51" name="Rectangle 50"/>
          <p:cNvSpPr/>
          <p:nvPr/>
        </p:nvSpPr>
        <p:spPr>
          <a:xfrm>
            <a:off x="458669" y="1635647"/>
            <a:ext cx="1211489" cy="20156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Build </a:t>
            </a:r>
            <a:endParaRPr lang="en-GB" sz="800" b="1" dirty="0">
              <a:solidFill>
                <a:schemeClr val="bg1"/>
              </a:solidFill>
            </a:endParaRPr>
          </a:p>
        </p:txBody>
      </p:sp>
      <p:sp>
        <p:nvSpPr>
          <p:cNvPr id="52" name="Rectangle 51"/>
          <p:cNvSpPr/>
          <p:nvPr/>
        </p:nvSpPr>
        <p:spPr>
          <a:xfrm>
            <a:off x="1619672" y="1635647"/>
            <a:ext cx="1368152" cy="201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Testing</a:t>
            </a:r>
            <a:endParaRPr lang="en-GB" sz="800" b="1" dirty="0">
              <a:solidFill>
                <a:schemeClr val="bg1"/>
              </a:solidFill>
            </a:endParaRPr>
          </a:p>
        </p:txBody>
      </p:sp>
      <p:sp>
        <p:nvSpPr>
          <p:cNvPr id="53" name="Rectangle 52"/>
          <p:cNvSpPr/>
          <p:nvPr/>
        </p:nvSpPr>
        <p:spPr>
          <a:xfrm>
            <a:off x="2987824" y="1635646"/>
            <a:ext cx="539245" cy="20156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Imp</a:t>
            </a:r>
            <a:endParaRPr lang="en-GB" sz="800" b="1" dirty="0">
              <a:solidFill>
                <a:schemeClr val="bg1"/>
              </a:solidFill>
            </a:endParaRPr>
          </a:p>
        </p:txBody>
      </p:sp>
      <p:sp>
        <p:nvSpPr>
          <p:cNvPr id="54" name="Rectangle 53"/>
          <p:cNvSpPr/>
          <p:nvPr/>
        </p:nvSpPr>
        <p:spPr>
          <a:xfrm>
            <a:off x="3491880" y="1635646"/>
            <a:ext cx="535432" cy="201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56" name="Rectangle 55"/>
          <p:cNvSpPr/>
          <p:nvPr/>
        </p:nvSpPr>
        <p:spPr>
          <a:xfrm>
            <a:off x="107504" y="1944677"/>
            <a:ext cx="360040" cy="21602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t>EUC</a:t>
            </a:r>
            <a:endParaRPr lang="en-GB" sz="700" b="1" dirty="0"/>
          </a:p>
        </p:txBody>
      </p:sp>
      <p:sp>
        <p:nvSpPr>
          <p:cNvPr id="83" name="Rectangle 82"/>
          <p:cNvSpPr/>
          <p:nvPr/>
        </p:nvSpPr>
        <p:spPr>
          <a:xfrm>
            <a:off x="467544" y="1938139"/>
            <a:ext cx="936104" cy="22256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Build </a:t>
            </a:r>
            <a:endParaRPr lang="en-GB" sz="800" b="1" dirty="0">
              <a:solidFill>
                <a:schemeClr val="bg1"/>
              </a:solidFill>
            </a:endParaRPr>
          </a:p>
        </p:txBody>
      </p:sp>
      <p:sp>
        <p:nvSpPr>
          <p:cNvPr id="84" name="Rectangle 83"/>
          <p:cNvSpPr/>
          <p:nvPr/>
        </p:nvSpPr>
        <p:spPr>
          <a:xfrm>
            <a:off x="1403648" y="1938139"/>
            <a:ext cx="2160240"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Testing</a:t>
            </a:r>
            <a:endParaRPr lang="en-GB" sz="800" b="1" dirty="0">
              <a:solidFill>
                <a:schemeClr val="bg1"/>
              </a:solidFill>
            </a:endParaRPr>
          </a:p>
        </p:txBody>
      </p:sp>
      <p:sp>
        <p:nvSpPr>
          <p:cNvPr id="85" name="Rectangle 84"/>
          <p:cNvSpPr/>
          <p:nvPr/>
        </p:nvSpPr>
        <p:spPr>
          <a:xfrm>
            <a:off x="3563888" y="1938139"/>
            <a:ext cx="598566"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Imp #1</a:t>
            </a:r>
            <a:endParaRPr lang="en-GB" sz="800" b="1" dirty="0">
              <a:solidFill>
                <a:schemeClr val="bg1"/>
              </a:solidFill>
            </a:endParaRPr>
          </a:p>
        </p:txBody>
      </p:sp>
      <p:sp>
        <p:nvSpPr>
          <p:cNvPr id="86" name="Rectangle 85"/>
          <p:cNvSpPr/>
          <p:nvPr/>
        </p:nvSpPr>
        <p:spPr>
          <a:xfrm>
            <a:off x="4139952" y="1938139"/>
            <a:ext cx="376198" cy="22256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87" name="Rectangle 86"/>
          <p:cNvSpPr/>
          <p:nvPr/>
        </p:nvSpPr>
        <p:spPr>
          <a:xfrm>
            <a:off x="4499992" y="1938139"/>
            <a:ext cx="576064" cy="22256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Imp #2</a:t>
            </a:r>
            <a:endParaRPr lang="en-GB" sz="800" b="1" dirty="0">
              <a:solidFill>
                <a:schemeClr val="bg1"/>
              </a:solidFill>
            </a:endParaRPr>
          </a:p>
        </p:txBody>
      </p:sp>
      <p:sp>
        <p:nvSpPr>
          <p:cNvPr id="88" name="Rectangle 87"/>
          <p:cNvSpPr/>
          <p:nvPr/>
        </p:nvSpPr>
        <p:spPr>
          <a:xfrm>
            <a:off x="5076056" y="1930190"/>
            <a:ext cx="432048" cy="23051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89" name="Rectangle 88"/>
          <p:cNvSpPr/>
          <p:nvPr/>
        </p:nvSpPr>
        <p:spPr>
          <a:xfrm>
            <a:off x="107504" y="2283718"/>
            <a:ext cx="360040" cy="222102"/>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t>Nov-19</a:t>
            </a:r>
            <a:endParaRPr lang="en-GB" sz="600" b="1" dirty="0"/>
          </a:p>
        </p:txBody>
      </p:sp>
      <p:sp>
        <p:nvSpPr>
          <p:cNvPr id="90" name="Rectangle 89"/>
          <p:cNvSpPr/>
          <p:nvPr/>
        </p:nvSpPr>
        <p:spPr>
          <a:xfrm>
            <a:off x="467544" y="2277640"/>
            <a:ext cx="1044116" cy="22210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Capture</a:t>
            </a:r>
            <a:endParaRPr lang="en-GB" sz="800" b="1" dirty="0">
              <a:solidFill>
                <a:schemeClr val="bg1"/>
              </a:solidFill>
            </a:endParaRPr>
          </a:p>
        </p:txBody>
      </p:sp>
      <p:sp>
        <p:nvSpPr>
          <p:cNvPr id="91" name="Rectangle 90"/>
          <p:cNvSpPr/>
          <p:nvPr/>
        </p:nvSpPr>
        <p:spPr>
          <a:xfrm>
            <a:off x="1475656" y="2277640"/>
            <a:ext cx="700126" cy="22210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Initiation</a:t>
            </a:r>
            <a:endParaRPr lang="en-GB" sz="800" b="1" dirty="0">
              <a:solidFill>
                <a:schemeClr val="bg1"/>
              </a:solidFill>
            </a:endParaRPr>
          </a:p>
        </p:txBody>
      </p:sp>
      <p:sp>
        <p:nvSpPr>
          <p:cNvPr id="92" name="Rectangle 91"/>
          <p:cNvSpPr/>
          <p:nvPr/>
        </p:nvSpPr>
        <p:spPr>
          <a:xfrm>
            <a:off x="2123728" y="2277641"/>
            <a:ext cx="521804"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Design</a:t>
            </a:r>
            <a:endParaRPr lang="en-GB" sz="800" b="1" dirty="0">
              <a:solidFill>
                <a:schemeClr val="bg1"/>
              </a:solidFill>
            </a:endParaRPr>
          </a:p>
        </p:txBody>
      </p:sp>
      <p:sp>
        <p:nvSpPr>
          <p:cNvPr id="93" name="Rectangle 92"/>
          <p:cNvSpPr/>
          <p:nvPr/>
        </p:nvSpPr>
        <p:spPr>
          <a:xfrm>
            <a:off x="2627784" y="2277641"/>
            <a:ext cx="514400"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Build &amp; UT</a:t>
            </a:r>
            <a:endParaRPr lang="en-GB" sz="800" b="1" dirty="0">
              <a:solidFill>
                <a:schemeClr val="bg1"/>
              </a:solidFill>
            </a:endParaRPr>
          </a:p>
        </p:txBody>
      </p:sp>
      <p:sp>
        <p:nvSpPr>
          <p:cNvPr id="94" name="Rectangle 93"/>
          <p:cNvSpPr/>
          <p:nvPr/>
        </p:nvSpPr>
        <p:spPr>
          <a:xfrm>
            <a:off x="3131840" y="2277641"/>
            <a:ext cx="360040"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ST</a:t>
            </a:r>
            <a:endParaRPr lang="en-GB" sz="800" b="1" dirty="0">
              <a:solidFill>
                <a:schemeClr val="bg1"/>
              </a:solidFill>
            </a:endParaRPr>
          </a:p>
        </p:txBody>
      </p:sp>
      <p:sp>
        <p:nvSpPr>
          <p:cNvPr id="95" name="Rectangle 94"/>
          <p:cNvSpPr/>
          <p:nvPr/>
        </p:nvSpPr>
        <p:spPr>
          <a:xfrm>
            <a:off x="3491880" y="2277641"/>
            <a:ext cx="535432" cy="22210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SIT</a:t>
            </a:r>
            <a:endParaRPr lang="en-GB" sz="800" b="1" dirty="0">
              <a:solidFill>
                <a:schemeClr val="bg1"/>
              </a:solidFill>
            </a:endParaRPr>
          </a:p>
        </p:txBody>
      </p:sp>
      <p:sp>
        <p:nvSpPr>
          <p:cNvPr id="96" name="Rectangle 95"/>
          <p:cNvSpPr/>
          <p:nvPr/>
        </p:nvSpPr>
        <p:spPr>
          <a:xfrm>
            <a:off x="3995936" y="2277640"/>
            <a:ext cx="504056" cy="22210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UAT</a:t>
            </a:r>
            <a:endParaRPr lang="en-GB" sz="800" b="1" dirty="0">
              <a:solidFill>
                <a:schemeClr val="bg1"/>
              </a:solidFill>
            </a:endParaRPr>
          </a:p>
        </p:txBody>
      </p:sp>
      <p:sp>
        <p:nvSpPr>
          <p:cNvPr id="97" name="Rectangle 96"/>
          <p:cNvSpPr/>
          <p:nvPr/>
        </p:nvSpPr>
        <p:spPr>
          <a:xfrm>
            <a:off x="4499992" y="2277641"/>
            <a:ext cx="576064"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err="1" smtClean="0">
                <a:solidFill>
                  <a:schemeClr val="bg1"/>
                </a:solidFill>
              </a:rPr>
              <a:t>Reg</a:t>
            </a:r>
            <a:r>
              <a:rPr lang="en-GB" sz="700" b="1" dirty="0" smtClean="0">
                <a:solidFill>
                  <a:schemeClr val="bg1"/>
                </a:solidFill>
              </a:rPr>
              <a:t> / Pen Test</a:t>
            </a:r>
            <a:endParaRPr lang="en-GB" sz="700" b="1" dirty="0">
              <a:solidFill>
                <a:schemeClr val="bg1"/>
              </a:solidFill>
            </a:endParaRPr>
          </a:p>
        </p:txBody>
      </p:sp>
      <p:sp>
        <p:nvSpPr>
          <p:cNvPr id="98" name="Rectangle 97"/>
          <p:cNvSpPr/>
          <p:nvPr/>
        </p:nvSpPr>
        <p:spPr>
          <a:xfrm>
            <a:off x="5508103" y="2277640"/>
            <a:ext cx="504055" cy="22210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Imp</a:t>
            </a:r>
            <a:endParaRPr lang="en-GB" sz="800" b="1" dirty="0">
              <a:solidFill>
                <a:schemeClr val="bg1"/>
              </a:solidFill>
            </a:endParaRPr>
          </a:p>
        </p:txBody>
      </p:sp>
      <p:sp>
        <p:nvSpPr>
          <p:cNvPr id="99" name="Rectangle 98"/>
          <p:cNvSpPr/>
          <p:nvPr/>
        </p:nvSpPr>
        <p:spPr>
          <a:xfrm>
            <a:off x="6012160" y="2277640"/>
            <a:ext cx="432048" cy="22210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100" name="Rectangle 99"/>
          <p:cNvSpPr/>
          <p:nvPr/>
        </p:nvSpPr>
        <p:spPr>
          <a:xfrm>
            <a:off x="5076056" y="2277640"/>
            <a:ext cx="432048" cy="22210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MT</a:t>
            </a:r>
            <a:endParaRPr lang="en-GB" sz="800" b="1" dirty="0">
              <a:solidFill>
                <a:schemeClr val="bg1"/>
              </a:solidFill>
            </a:endParaRPr>
          </a:p>
        </p:txBody>
      </p:sp>
      <p:sp>
        <p:nvSpPr>
          <p:cNvPr id="101" name="Rectangle 100"/>
          <p:cNvSpPr/>
          <p:nvPr/>
        </p:nvSpPr>
        <p:spPr>
          <a:xfrm>
            <a:off x="107504" y="2586211"/>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t>MR</a:t>
            </a:r>
            <a:endParaRPr lang="en-GB" sz="800" b="1" dirty="0"/>
          </a:p>
        </p:txBody>
      </p:sp>
      <p:sp>
        <p:nvSpPr>
          <p:cNvPr id="102" name="Rectangle 101"/>
          <p:cNvSpPr/>
          <p:nvPr/>
        </p:nvSpPr>
        <p:spPr>
          <a:xfrm>
            <a:off x="2776237" y="2571750"/>
            <a:ext cx="1363715"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03" name="Rectangle 102"/>
          <p:cNvSpPr/>
          <p:nvPr/>
        </p:nvSpPr>
        <p:spPr>
          <a:xfrm>
            <a:off x="107504" y="2931790"/>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t>CSS CC</a:t>
            </a:r>
            <a:endParaRPr lang="en-GB" sz="600" b="1" dirty="0"/>
          </a:p>
        </p:txBody>
      </p:sp>
      <p:sp>
        <p:nvSpPr>
          <p:cNvPr id="104" name="Rectangle 103"/>
          <p:cNvSpPr/>
          <p:nvPr/>
        </p:nvSpPr>
        <p:spPr>
          <a:xfrm flipH="1">
            <a:off x="467542" y="2931789"/>
            <a:ext cx="936105" cy="22075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HLD</a:t>
            </a:r>
            <a:endParaRPr lang="en-GB" sz="800" b="1" dirty="0">
              <a:solidFill>
                <a:schemeClr val="bg1"/>
              </a:solidFill>
            </a:endParaRPr>
          </a:p>
        </p:txBody>
      </p:sp>
      <p:sp>
        <p:nvSpPr>
          <p:cNvPr id="105" name="Rectangle 104"/>
          <p:cNvSpPr/>
          <p:nvPr/>
        </p:nvSpPr>
        <p:spPr>
          <a:xfrm flipH="1">
            <a:off x="1403647" y="2936517"/>
            <a:ext cx="2971537" cy="211297"/>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Detailed Design</a:t>
            </a:r>
            <a:endParaRPr lang="en-GB" sz="800" b="1" dirty="0">
              <a:solidFill>
                <a:schemeClr val="bg1"/>
              </a:solidFill>
            </a:endParaRPr>
          </a:p>
        </p:txBody>
      </p:sp>
      <p:sp>
        <p:nvSpPr>
          <p:cNvPr id="106" name="Rectangle 105"/>
          <p:cNvSpPr/>
          <p:nvPr/>
        </p:nvSpPr>
        <p:spPr>
          <a:xfrm flipH="1">
            <a:off x="4373978" y="2931790"/>
            <a:ext cx="2836850"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System / Internal Acceptance / Pen Testing</a:t>
            </a:r>
            <a:endParaRPr lang="en-GB" sz="800" b="1" dirty="0">
              <a:solidFill>
                <a:schemeClr val="bg1"/>
              </a:solidFill>
            </a:endParaRPr>
          </a:p>
        </p:txBody>
      </p:sp>
      <p:sp>
        <p:nvSpPr>
          <p:cNvPr id="107" name="Rectangle 106"/>
          <p:cNvSpPr/>
          <p:nvPr/>
        </p:nvSpPr>
        <p:spPr>
          <a:xfrm flipH="1">
            <a:off x="7209291" y="2931790"/>
            <a:ext cx="832293"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SIT / </a:t>
            </a:r>
            <a:r>
              <a:rPr lang="en-GB" sz="800" b="1" dirty="0" err="1" smtClean="0">
                <a:solidFill>
                  <a:schemeClr val="bg1"/>
                </a:solidFill>
              </a:rPr>
              <a:t>Reg</a:t>
            </a:r>
            <a:r>
              <a:rPr lang="en-GB" sz="800" b="1" dirty="0" smtClean="0">
                <a:solidFill>
                  <a:schemeClr val="bg1"/>
                </a:solidFill>
              </a:rPr>
              <a:t> Test</a:t>
            </a:r>
            <a:endParaRPr lang="en-GB" sz="800" b="1" dirty="0">
              <a:solidFill>
                <a:schemeClr val="bg1"/>
              </a:solidFill>
            </a:endParaRPr>
          </a:p>
        </p:txBody>
      </p:sp>
      <p:sp>
        <p:nvSpPr>
          <p:cNvPr id="108" name="Rectangle 107"/>
          <p:cNvSpPr/>
          <p:nvPr/>
        </p:nvSpPr>
        <p:spPr>
          <a:xfrm flipH="1">
            <a:off x="8028383" y="2931790"/>
            <a:ext cx="643573"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MT</a:t>
            </a:r>
            <a:endParaRPr lang="en-GB" sz="800" b="1" dirty="0">
              <a:solidFill>
                <a:schemeClr val="bg1"/>
              </a:solidFill>
            </a:endParaRPr>
          </a:p>
        </p:txBody>
      </p:sp>
      <p:sp>
        <p:nvSpPr>
          <p:cNvPr id="109" name="Rectangle 108"/>
          <p:cNvSpPr/>
          <p:nvPr/>
        </p:nvSpPr>
        <p:spPr>
          <a:xfrm flipH="1">
            <a:off x="8676456" y="2931790"/>
            <a:ext cx="348788"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IMP</a:t>
            </a:r>
            <a:endParaRPr lang="en-GB" sz="700" b="1" dirty="0">
              <a:solidFill>
                <a:schemeClr val="bg1"/>
              </a:solidFill>
            </a:endParaRPr>
          </a:p>
        </p:txBody>
      </p:sp>
      <p:sp>
        <p:nvSpPr>
          <p:cNvPr id="110" name="Rectangle 109"/>
          <p:cNvSpPr/>
          <p:nvPr/>
        </p:nvSpPr>
        <p:spPr>
          <a:xfrm>
            <a:off x="107504" y="3234283"/>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t>Retro</a:t>
            </a:r>
            <a:endParaRPr lang="en-GB" sz="600" b="1" dirty="0"/>
          </a:p>
        </p:txBody>
      </p:sp>
      <p:sp>
        <p:nvSpPr>
          <p:cNvPr id="111" name="Rectangle 110"/>
          <p:cNvSpPr/>
          <p:nvPr/>
        </p:nvSpPr>
        <p:spPr>
          <a:xfrm>
            <a:off x="1907704" y="3234283"/>
            <a:ext cx="6984776" cy="201563"/>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Nov-2020</a:t>
            </a:r>
            <a:endParaRPr lang="en-GB" sz="800" b="1" dirty="0">
              <a:solidFill>
                <a:schemeClr val="bg1"/>
              </a:solidFill>
            </a:endParaRPr>
          </a:p>
        </p:txBody>
      </p:sp>
      <p:sp>
        <p:nvSpPr>
          <p:cNvPr id="112" name="Rectangle 111"/>
          <p:cNvSpPr/>
          <p:nvPr/>
        </p:nvSpPr>
        <p:spPr>
          <a:xfrm>
            <a:off x="107504" y="3507854"/>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t>UIG</a:t>
            </a:r>
            <a:endParaRPr lang="en-GB" sz="700" b="1" dirty="0"/>
          </a:p>
        </p:txBody>
      </p:sp>
      <p:sp>
        <p:nvSpPr>
          <p:cNvPr id="113" name="Rectangle 112"/>
          <p:cNvSpPr/>
          <p:nvPr/>
        </p:nvSpPr>
        <p:spPr>
          <a:xfrm>
            <a:off x="1907704" y="3507854"/>
            <a:ext cx="6984776"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2020</a:t>
            </a:r>
            <a:endParaRPr lang="en-GB" sz="800" b="1" dirty="0">
              <a:solidFill>
                <a:schemeClr val="bg1"/>
              </a:solidFill>
            </a:endParaRPr>
          </a:p>
        </p:txBody>
      </p:sp>
      <p:sp>
        <p:nvSpPr>
          <p:cNvPr id="114" name="Rectangle 113"/>
          <p:cNvSpPr/>
          <p:nvPr/>
        </p:nvSpPr>
        <p:spPr>
          <a:xfrm>
            <a:off x="467541" y="3880656"/>
            <a:ext cx="1437179" cy="216024"/>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ST</a:t>
            </a:r>
            <a:endParaRPr lang="en-GB" sz="800" b="1" dirty="0">
              <a:solidFill>
                <a:schemeClr val="bg1"/>
              </a:solidFill>
            </a:endParaRPr>
          </a:p>
        </p:txBody>
      </p:sp>
      <p:sp>
        <p:nvSpPr>
          <p:cNvPr id="115" name="Rectangle 114"/>
          <p:cNvSpPr/>
          <p:nvPr/>
        </p:nvSpPr>
        <p:spPr>
          <a:xfrm>
            <a:off x="1907704" y="3884912"/>
            <a:ext cx="468052" cy="211768"/>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SIT</a:t>
            </a:r>
            <a:endParaRPr lang="en-GB" sz="800" b="1" dirty="0">
              <a:solidFill>
                <a:schemeClr val="bg1"/>
              </a:solidFill>
            </a:endParaRPr>
          </a:p>
        </p:txBody>
      </p:sp>
      <p:sp>
        <p:nvSpPr>
          <p:cNvPr id="116" name="Rectangle 115"/>
          <p:cNvSpPr/>
          <p:nvPr/>
        </p:nvSpPr>
        <p:spPr>
          <a:xfrm>
            <a:off x="2371193" y="3884912"/>
            <a:ext cx="984730" cy="211768"/>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SUPT</a:t>
            </a:r>
            <a:endParaRPr lang="en-GB" sz="800" b="1" dirty="0">
              <a:solidFill>
                <a:schemeClr val="bg1"/>
              </a:solidFill>
            </a:endParaRPr>
          </a:p>
        </p:txBody>
      </p:sp>
      <p:sp>
        <p:nvSpPr>
          <p:cNvPr id="117" name="Rectangle 116"/>
          <p:cNvSpPr/>
          <p:nvPr/>
        </p:nvSpPr>
        <p:spPr>
          <a:xfrm>
            <a:off x="3347864" y="3880655"/>
            <a:ext cx="648072" cy="216025"/>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UKL PT</a:t>
            </a:r>
            <a:endParaRPr lang="en-GB" sz="800" b="1" dirty="0">
              <a:solidFill>
                <a:schemeClr val="bg1"/>
              </a:solidFill>
            </a:endParaRPr>
          </a:p>
        </p:txBody>
      </p:sp>
      <p:sp>
        <p:nvSpPr>
          <p:cNvPr id="122" name="Rectangle 121"/>
          <p:cNvSpPr/>
          <p:nvPr/>
        </p:nvSpPr>
        <p:spPr>
          <a:xfrm>
            <a:off x="467544" y="4119865"/>
            <a:ext cx="1152128" cy="22264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UKL ST</a:t>
            </a:r>
            <a:endParaRPr lang="en-GB" sz="800" b="1" dirty="0">
              <a:solidFill>
                <a:schemeClr val="bg1"/>
              </a:solidFill>
            </a:endParaRPr>
          </a:p>
        </p:txBody>
      </p:sp>
      <p:sp>
        <p:nvSpPr>
          <p:cNvPr id="123" name="Rectangle 122"/>
          <p:cNvSpPr/>
          <p:nvPr/>
        </p:nvSpPr>
        <p:spPr>
          <a:xfrm>
            <a:off x="1619672" y="4119865"/>
            <a:ext cx="115656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UKL AT &amp; RT</a:t>
            </a:r>
            <a:endParaRPr lang="en-GB" sz="800" b="1" dirty="0">
              <a:solidFill>
                <a:schemeClr val="bg1"/>
              </a:solidFill>
            </a:endParaRPr>
          </a:p>
        </p:txBody>
      </p:sp>
      <p:sp>
        <p:nvSpPr>
          <p:cNvPr id="124" name="Rectangle 123"/>
          <p:cNvSpPr/>
          <p:nvPr/>
        </p:nvSpPr>
        <p:spPr>
          <a:xfrm>
            <a:off x="3563888" y="4119865"/>
            <a:ext cx="576064" cy="22264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UT</a:t>
            </a:r>
            <a:endParaRPr lang="en-GB" sz="800" b="1" dirty="0">
              <a:solidFill>
                <a:schemeClr val="bg1"/>
              </a:solidFill>
            </a:endParaRPr>
          </a:p>
        </p:txBody>
      </p:sp>
      <p:sp>
        <p:nvSpPr>
          <p:cNvPr id="126" name="TextBox 125"/>
          <p:cNvSpPr txBox="1"/>
          <p:nvPr/>
        </p:nvSpPr>
        <p:spPr>
          <a:xfrm>
            <a:off x="5857436" y="4033396"/>
            <a:ext cx="449796" cy="338554"/>
          </a:xfrm>
          <a:prstGeom prst="rect">
            <a:avLst/>
          </a:prstGeom>
          <a:noFill/>
        </p:spPr>
        <p:txBody>
          <a:bodyPr wrap="square" rtlCol="0">
            <a:spAutoFit/>
          </a:bodyPr>
          <a:lstStyle/>
          <a:p>
            <a:r>
              <a:rPr lang="en-GB" sz="800" dirty="0" smtClean="0">
                <a:solidFill>
                  <a:schemeClr val="bg1"/>
                </a:solidFill>
              </a:rPr>
              <a:t>UKL RT</a:t>
            </a:r>
            <a:endParaRPr lang="en-GB" sz="800" dirty="0">
              <a:solidFill>
                <a:schemeClr val="bg1"/>
              </a:solidFill>
            </a:endParaRPr>
          </a:p>
        </p:txBody>
      </p:sp>
      <p:sp>
        <p:nvSpPr>
          <p:cNvPr id="127" name="Rectangle 126"/>
          <p:cNvSpPr/>
          <p:nvPr/>
        </p:nvSpPr>
        <p:spPr>
          <a:xfrm>
            <a:off x="2771800" y="4119865"/>
            <a:ext cx="792088" cy="22264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UAT</a:t>
            </a:r>
            <a:endParaRPr lang="en-GB" sz="800" b="1" dirty="0">
              <a:solidFill>
                <a:schemeClr val="bg1"/>
              </a:solidFill>
            </a:endParaRPr>
          </a:p>
        </p:txBody>
      </p:sp>
      <p:sp>
        <p:nvSpPr>
          <p:cNvPr id="128" name="Rectangle 127"/>
          <p:cNvSpPr/>
          <p:nvPr/>
        </p:nvSpPr>
        <p:spPr>
          <a:xfrm>
            <a:off x="4139952" y="4119864"/>
            <a:ext cx="733386" cy="222645"/>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IDR</a:t>
            </a:r>
            <a:endParaRPr lang="en-GB" sz="800" b="1" dirty="0">
              <a:solidFill>
                <a:schemeClr val="bg1"/>
              </a:solidFill>
            </a:endParaRPr>
          </a:p>
        </p:txBody>
      </p:sp>
      <p:sp>
        <p:nvSpPr>
          <p:cNvPr id="129" name="Rectangle 128"/>
          <p:cNvSpPr/>
          <p:nvPr/>
        </p:nvSpPr>
        <p:spPr>
          <a:xfrm>
            <a:off x="4860032" y="4119865"/>
            <a:ext cx="216024"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smtClean="0">
                <a:solidFill>
                  <a:schemeClr val="bg1"/>
                </a:solidFill>
              </a:rPr>
              <a:t>IMP</a:t>
            </a:r>
            <a:endParaRPr lang="en-GB" sz="600" b="1" dirty="0">
              <a:solidFill>
                <a:schemeClr val="bg1"/>
              </a:solidFill>
            </a:endParaRPr>
          </a:p>
        </p:txBody>
      </p:sp>
      <p:sp>
        <p:nvSpPr>
          <p:cNvPr id="130" name="Rectangle 129"/>
          <p:cNvSpPr/>
          <p:nvPr/>
        </p:nvSpPr>
        <p:spPr>
          <a:xfrm>
            <a:off x="5076056" y="4119864"/>
            <a:ext cx="1296144" cy="216025"/>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131" name="Rectangle 130"/>
          <p:cNvSpPr/>
          <p:nvPr/>
        </p:nvSpPr>
        <p:spPr>
          <a:xfrm>
            <a:off x="107504" y="3867894"/>
            <a:ext cx="360040" cy="518517"/>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00" b="1" dirty="0" smtClean="0"/>
              <a:t>Mod621 – </a:t>
            </a:r>
            <a:r>
              <a:rPr lang="en-GB" sz="700" b="1" dirty="0" err="1" smtClean="0"/>
              <a:t>Uk</a:t>
            </a:r>
            <a:r>
              <a:rPr lang="en-GB" sz="700" b="1" dirty="0" smtClean="0"/>
              <a:t> Link Impacts</a:t>
            </a:r>
            <a:endParaRPr lang="en-GB" sz="700" b="1" dirty="0"/>
          </a:p>
        </p:txBody>
      </p:sp>
      <p:graphicFrame>
        <p:nvGraphicFramePr>
          <p:cNvPr id="82" name="Table 81"/>
          <p:cNvGraphicFramePr>
            <a:graphicFrameLocks noGrp="1"/>
          </p:cNvGraphicFramePr>
          <p:nvPr>
            <p:extLst>
              <p:ext uri="{D42A27DB-BD31-4B8C-83A1-F6EECF244321}">
                <p14:modId xmlns:p14="http://schemas.microsoft.com/office/powerpoint/2010/main" val="3254375041"/>
              </p:ext>
            </p:extLst>
          </p:nvPr>
        </p:nvGraphicFramePr>
        <p:xfrm>
          <a:off x="395536" y="987574"/>
          <a:ext cx="5976668" cy="270750"/>
        </p:xfrm>
        <a:graphic>
          <a:graphicData uri="http://schemas.openxmlformats.org/drawingml/2006/table">
            <a:tbl>
              <a:tblPr firstRow="1" bandRow="1">
                <a:tableStyleId>{5C22544A-7EE6-4342-B048-85BDC9FD1C3A}</a:tableStyleId>
              </a:tblPr>
              <a:tblGrid>
                <a:gridCol w="498056"/>
                <a:gridCol w="498055"/>
                <a:gridCol w="498056"/>
                <a:gridCol w="498056"/>
                <a:gridCol w="498055"/>
                <a:gridCol w="498056"/>
                <a:gridCol w="498056"/>
                <a:gridCol w="498055"/>
                <a:gridCol w="498056"/>
                <a:gridCol w="498056"/>
                <a:gridCol w="498055"/>
                <a:gridCol w="498056"/>
              </a:tblGrid>
              <a:tr h="270750">
                <a:tc>
                  <a:txBody>
                    <a:bodyPr/>
                    <a:lstStyle/>
                    <a:p>
                      <a:pPr algn="ctr"/>
                      <a:r>
                        <a:rPr lang="en-GB" sz="800" dirty="0" smtClean="0"/>
                        <a:t>Jan</a:t>
                      </a:r>
                      <a:endParaRPr lang="en-GB" sz="800" dirty="0"/>
                    </a:p>
                  </a:txBody>
                  <a:tcPr anchor="ctr">
                    <a:solidFill>
                      <a:schemeClr val="bg1">
                        <a:lumMod val="65000"/>
                      </a:schemeClr>
                    </a:solidFill>
                  </a:tcPr>
                </a:tc>
                <a:tc>
                  <a:txBody>
                    <a:bodyPr/>
                    <a:lstStyle/>
                    <a:p>
                      <a:pPr algn="ctr"/>
                      <a:r>
                        <a:rPr lang="en-GB" sz="800" dirty="0" smtClean="0"/>
                        <a:t>Feb</a:t>
                      </a:r>
                      <a:endParaRPr lang="en-GB" sz="800" dirty="0"/>
                    </a:p>
                  </a:txBody>
                  <a:tcPr anchor="ctr">
                    <a:solidFill>
                      <a:schemeClr val="bg1">
                        <a:lumMod val="65000"/>
                      </a:schemeClr>
                    </a:solidFill>
                  </a:tcPr>
                </a:tc>
                <a:tc>
                  <a:txBody>
                    <a:bodyPr/>
                    <a:lstStyle/>
                    <a:p>
                      <a:pPr algn="ctr"/>
                      <a:r>
                        <a:rPr lang="en-GB" sz="800" dirty="0" smtClean="0"/>
                        <a:t>Mar</a:t>
                      </a:r>
                      <a:endParaRPr lang="en-GB" sz="800" dirty="0"/>
                    </a:p>
                  </a:txBody>
                  <a:tcPr anchor="ctr">
                    <a:solidFill>
                      <a:schemeClr val="bg1">
                        <a:lumMod val="65000"/>
                      </a:schemeClr>
                    </a:solidFill>
                  </a:tcPr>
                </a:tc>
                <a:tc>
                  <a:txBody>
                    <a:bodyPr/>
                    <a:lstStyle/>
                    <a:p>
                      <a:pPr algn="ctr"/>
                      <a:r>
                        <a:rPr lang="en-GB" sz="800" dirty="0" smtClean="0"/>
                        <a:t>Apr</a:t>
                      </a:r>
                      <a:endParaRPr lang="en-GB" sz="800" dirty="0"/>
                    </a:p>
                  </a:txBody>
                  <a:tcPr anchor="ctr">
                    <a:solidFill>
                      <a:schemeClr val="bg1">
                        <a:lumMod val="65000"/>
                      </a:schemeClr>
                    </a:solidFill>
                  </a:tcPr>
                </a:tc>
                <a:tc>
                  <a:txBody>
                    <a:bodyPr/>
                    <a:lstStyle/>
                    <a:p>
                      <a:pPr algn="ctr"/>
                      <a:r>
                        <a:rPr lang="en-GB" sz="800" dirty="0" smtClean="0"/>
                        <a:t>May</a:t>
                      </a:r>
                      <a:endParaRPr lang="en-GB" sz="800" dirty="0"/>
                    </a:p>
                  </a:txBody>
                  <a:tcPr anchor="ctr">
                    <a:solidFill>
                      <a:schemeClr val="bg1">
                        <a:lumMod val="65000"/>
                      </a:schemeClr>
                    </a:solidFill>
                  </a:tcPr>
                </a:tc>
                <a:tc>
                  <a:txBody>
                    <a:bodyPr/>
                    <a:lstStyle/>
                    <a:p>
                      <a:pPr algn="ctr"/>
                      <a:r>
                        <a:rPr lang="en-GB" sz="800" dirty="0" smtClean="0"/>
                        <a:t>Jun</a:t>
                      </a:r>
                      <a:endParaRPr lang="en-GB" sz="800" dirty="0"/>
                    </a:p>
                  </a:txBody>
                  <a:tcPr anchor="ctr">
                    <a:solidFill>
                      <a:schemeClr val="bg1">
                        <a:lumMod val="65000"/>
                      </a:schemeClr>
                    </a:solidFill>
                  </a:tcPr>
                </a:tc>
                <a:tc>
                  <a:txBody>
                    <a:bodyPr/>
                    <a:lstStyle/>
                    <a:p>
                      <a:pPr algn="ctr"/>
                      <a:r>
                        <a:rPr lang="en-GB" sz="800" dirty="0" smtClean="0"/>
                        <a:t>Jul</a:t>
                      </a:r>
                      <a:endParaRPr lang="en-GB" sz="800" dirty="0"/>
                    </a:p>
                  </a:txBody>
                  <a:tcPr anchor="ctr">
                    <a:solidFill>
                      <a:schemeClr val="bg1">
                        <a:lumMod val="65000"/>
                      </a:schemeClr>
                    </a:solidFill>
                  </a:tcPr>
                </a:tc>
                <a:tc>
                  <a:txBody>
                    <a:bodyPr/>
                    <a:lstStyle/>
                    <a:p>
                      <a:pPr algn="ctr"/>
                      <a:r>
                        <a:rPr lang="en-GB" sz="800" dirty="0" smtClean="0"/>
                        <a:t>Aug</a:t>
                      </a:r>
                      <a:endParaRPr lang="en-GB" sz="800" dirty="0"/>
                    </a:p>
                  </a:txBody>
                  <a:tcPr anchor="ctr">
                    <a:solidFill>
                      <a:schemeClr val="bg1">
                        <a:lumMod val="65000"/>
                      </a:schemeClr>
                    </a:solidFill>
                  </a:tcPr>
                </a:tc>
                <a:tc>
                  <a:txBody>
                    <a:bodyPr/>
                    <a:lstStyle/>
                    <a:p>
                      <a:pPr algn="ctr"/>
                      <a:r>
                        <a:rPr lang="en-GB" sz="800" dirty="0" smtClean="0"/>
                        <a:t>Sep</a:t>
                      </a:r>
                      <a:endParaRPr lang="en-GB" sz="800" dirty="0"/>
                    </a:p>
                  </a:txBody>
                  <a:tcPr anchor="ctr">
                    <a:solidFill>
                      <a:schemeClr val="bg1">
                        <a:lumMod val="65000"/>
                      </a:schemeClr>
                    </a:solidFill>
                  </a:tcPr>
                </a:tc>
                <a:tc>
                  <a:txBody>
                    <a:bodyPr/>
                    <a:lstStyle/>
                    <a:p>
                      <a:pPr algn="ctr"/>
                      <a:r>
                        <a:rPr lang="en-GB" sz="800" dirty="0" smtClean="0"/>
                        <a:t>Oct</a:t>
                      </a:r>
                      <a:endParaRPr lang="en-GB" sz="800" dirty="0"/>
                    </a:p>
                  </a:txBody>
                  <a:tcPr anchor="ctr">
                    <a:solidFill>
                      <a:schemeClr val="bg1">
                        <a:lumMod val="65000"/>
                      </a:schemeClr>
                    </a:solidFill>
                  </a:tcPr>
                </a:tc>
                <a:tc>
                  <a:txBody>
                    <a:bodyPr/>
                    <a:lstStyle/>
                    <a:p>
                      <a:pPr algn="ctr"/>
                      <a:r>
                        <a:rPr lang="en-GB" sz="800" dirty="0" smtClean="0"/>
                        <a:t>Nov</a:t>
                      </a:r>
                      <a:endParaRPr lang="en-GB" sz="800" dirty="0"/>
                    </a:p>
                  </a:txBody>
                  <a:tcPr anchor="ctr">
                    <a:solidFill>
                      <a:schemeClr val="bg1">
                        <a:lumMod val="65000"/>
                      </a:schemeClr>
                    </a:solidFill>
                  </a:tcPr>
                </a:tc>
                <a:tc>
                  <a:txBody>
                    <a:bodyPr/>
                    <a:lstStyle/>
                    <a:p>
                      <a:pPr algn="ctr"/>
                      <a:r>
                        <a:rPr lang="en-GB" sz="800" dirty="0" smtClean="0"/>
                        <a:t>Dec</a:t>
                      </a:r>
                      <a:endParaRPr lang="en-GB" sz="800" dirty="0"/>
                    </a:p>
                  </a:txBody>
                  <a:tcPr anchor="ctr">
                    <a:solidFill>
                      <a:schemeClr val="bg1">
                        <a:lumMod val="65000"/>
                      </a:schemeClr>
                    </a:solidFill>
                  </a:tcPr>
                </a:tc>
              </a:tr>
            </a:tbl>
          </a:graphicData>
        </a:graphic>
      </p:graphicFrame>
      <p:graphicFrame>
        <p:nvGraphicFramePr>
          <p:cNvPr id="118" name="Table 117"/>
          <p:cNvGraphicFramePr>
            <a:graphicFrameLocks noGrp="1"/>
          </p:cNvGraphicFramePr>
          <p:nvPr>
            <p:extLst>
              <p:ext uri="{D42A27DB-BD31-4B8C-83A1-F6EECF244321}">
                <p14:modId xmlns:p14="http://schemas.microsoft.com/office/powerpoint/2010/main" val="2535258514"/>
              </p:ext>
            </p:extLst>
          </p:nvPr>
        </p:nvGraphicFramePr>
        <p:xfrm>
          <a:off x="6372200" y="987574"/>
          <a:ext cx="2499360" cy="270750"/>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tblGrid>
              <a:tr h="270750">
                <a:tc>
                  <a:txBody>
                    <a:bodyPr/>
                    <a:lstStyle/>
                    <a:p>
                      <a:pPr algn="ctr"/>
                      <a:r>
                        <a:rPr lang="en-GB" sz="600" dirty="0" smtClean="0"/>
                        <a:t>J</a:t>
                      </a:r>
                      <a:endParaRPr lang="en-GB" sz="600" dirty="0"/>
                    </a:p>
                  </a:txBody>
                  <a:tcPr anchor="ctr">
                    <a:solidFill>
                      <a:schemeClr val="bg1">
                        <a:lumMod val="65000"/>
                      </a:schemeClr>
                    </a:solidFill>
                  </a:tcPr>
                </a:tc>
                <a:tc>
                  <a:txBody>
                    <a:bodyPr/>
                    <a:lstStyle/>
                    <a:p>
                      <a:pPr algn="ctr"/>
                      <a:r>
                        <a:rPr lang="en-GB" sz="600" dirty="0" smtClean="0"/>
                        <a:t>F</a:t>
                      </a:r>
                      <a:endParaRPr lang="en-GB" sz="600" dirty="0"/>
                    </a:p>
                  </a:txBody>
                  <a:tcPr anchor="ctr">
                    <a:solidFill>
                      <a:schemeClr val="bg1">
                        <a:lumMod val="65000"/>
                      </a:schemeClr>
                    </a:solidFill>
                  </a:tcPr>
                </a:tc>
                <a:tc>
                  <a:txBody>
                    <a:bodyPr/>
                    <a:lstStyle/>
                    <a:p>
                      <a:pPr algn="ctr"/>
                      <a:r>
                        <a:rPr lang="en-GB" sz="600" dirty="0" smtClean="0"/>
                        <a:t>M</a:t>
                      </a:r>
                      <a:endParaRPr lang="en-GB" sz="600" dirty="0"/>
                    </a:p>
                  </a:txBody>
                  <a:tcPr anchor="ctr">
                    <a:solidFill>
                      <a:schemeClr val="bg1">
                        <a:lumMod val="65000"/>
                      </a:schemeClr>
                    </a:solidFill>
                  </a:tcPr>
                </a:tc>
                <a:tc>
                  <a:txBody>
                    <a:bodyPr/>
                    <a:lstStyle/>
                    <a:p>
                      <a:pPr algn="ctr"/>
                      <a:r>
                        <a:rPr lang="en-GB" sz="600" dirty="0" smtClean="0"/>
                        <a:t>A</a:t>
                      </a:r>
                      <a:endParaRPr lang="en-GB" sz="600" dirty="0"/>
                    </a:p>
                  </a:txBody>
                  <a:tcPr anchor="ctr">
                    <a:solidFill>
                      <a:schemeClr val="bg1">
                        <a:lumMod val="65000"/>
                      </a:schemeClr>
                    </a:solidFill>
                  </a:tcPr>
                </a:tc>
                <a:tc>
                  <a:txBody>
                    <a:bodyPr/>
                    <a:lstStyle/>
                    <a:p>
                      <a:pPr algn="ctr"/>
                      <a:r>
                        <a:rPr lang="en-GB" sz="600" dirty="0" smtClean="0"/>
                        <a:t>M</a:t>
                      </a:r>
                      <a:endParaRPr lang="en-GB" sz="600" dirty="0"/>
                    </a:p>
                  </a:txBody>
                  <a:tcPr anchor="ctr">
                    <a:solidFill>
                      <a:schemeClr val="bg1">
                        <a:lumMod val="65000"/>
                      </a:schemeClr>
                    </a:solidFill>
                  </a:tcPr>
                </a:tc>
                <a:tc>
                  <a:txBody>
                    <a:bodyPr/>
                    <a:lstStyle/>
                    <a:p>
                      <a:pPr algn="ctr"/>
                      <a:r>
                        <a:rPr lang="en-GB" sz="600" dirty="0" smtClean="0"/>
                        <a:t>J</a:t>
                      </a:r>
                      <a:endParaRPr lang="en-GB" sz="600" dirty="0"/>
                    </a:p>
                  </a:txBody>
                  <a:tcPr anchor="ctr">
                    <a:solidFill>
                      <a:schemeClr val="bg1">
                        <a:lumMod val="65000"/>
                      </a:schemeClr>
                    </a:solidFill>
                  </a:tcPr>
                </a:tc>
                <a:tc>
                  <a:txBody>
                    <a:bodyPr/>
                    <a:lstStyle/>
                    <a:p>
                      <a:pPr algn="ctr"/>
                      <a:r>
                        <a:rPr lang="en-GB" sz="600" dirty="0" smtClean="0"/>
                        <a:t>J</a:t>
                      </a:r>
                      <a:endParaRPr lang="en-GB" sz="600" dirty="0"/>
                    </a:p>
                  </a:txBody>
                  <a:tcPr anchor="ctr">
                    <a:solidFill>
                      <a:schemeClr val="bg1">
                        <a:lumMod val="65000"/>
                      </a:schemeClr>
                    </a:solidFill>
                  </a:tcPr>
                </a:tc>
                <a:tc>
                  <a:txBody>
                    <a:bodyPr/>
                    <a:lstStyle/>
                    <a:p>
                      <a:pPr algn="ctr"/>
                      <a:r>
                        <a:rPr lang="en-GB" sz="600" dirty="0" smtClean="0"/>
                        <a:t>A</a:t>
                      </a:r>
                      <a:endParaRPr lang="en-GB" sz="600" dirty="0"/>
                    </a:p>
                  </a:txBody>
                  <a:tcPr anchor="ctr">
                    <a:solidFill>
                      <a:schemeClr val="bg1">
                        <a:lumMod val="65000"/>
                      </a:schemeClr>
                    </a:solidFill>
                  </a:tcPr>
                </a:tc>
                <a:tc>
                  <a:txBody>
                    <a:bodyPr/>
                    <a:lstStyle/>
                    <a:p>
                      <a:pPr algn="ctr"/>
                      <a:r>
                        <a:rPr lang="en-GB" sz="600" dirty="0" smtClean="0"/>
                        <a:t>S</a:t>
                      </a:r>
                      <a:endParaRPr lang="en-GB" sz="600" dirty="0"/>
                    </a:p>
                  </a:txBody>
                  <a:tcPr anchor="ctr">
                    <a:solidFill>
                      <a:schemeClr val="bg1">
                        <a:lumMod val="65000"/>
                      </a:schemeClr>
                    </a:solidFill>
                  </a:tcPr>
                </a:tc>
                <a:tc>
                  <a:txBody>
                    <a:bodyPr/>
                    <a:lstStyle/>
                    <a:p>
                      <a:pPr algn="ctr"/>
                      <a:r>
                        <a:rPr lang="en-GB" sz="600" dirty="0" smtClean="0"/>
                        <a:t>O</a:t>
                      </a:r>
                      <a:endParaRPr lang="en-GB" sz="600" dirty="0"/>
                    </a:p>
                  </a:txBody>
                  <a:tcPr anchor="ctr">
                    <a:solidFill>
                      <a:schemeClr val="bg1">
                        <a:lumMod val="65000"/>
                      </a:schemeClr>
                    </a:solidFill>
                  </a:tcPr>
                </a:tc>
                <a:tc>
                  <a:txBody>
                    <a:bodyPr/>
                    <a:lstStyle/>
                    <a:p>
                      <a:pPr algn="ctr"/>
                      <a:r>
                        <a:rPr lang="en-GB" sz="600" dirty="0" smtClean="0"/>
                        <a:t>N</a:t>
                      </a:r>
                      <a:endParaRPr lang="en-GB" sz="600" dirty="0"/>
                    </a:p>
                  </a:txBody>
                  <a:tcPr anchor="ctr">
                    <a:solidFill>
                      <a:schemeClr val="bg1">
                        <a:lumMod val="65000"/>
                      </a:schemeClr>
                    </a:solidFill>
                  </a:tcPr>
                </a:tc>
                <a:tc>
                  <a:txBody>
                    <a:bodyPr/>
                    <a:lstStyle/>
                    <a:p>
                      <a:pPr algn="ctr"/>
                      <a:r>
                        <a:rPr lang="en-GB" sz="600" dirty="0" smtClean="0"/>
                        <a:t>D</a:t>
                      </a:r>
                      <a:endParaRPr lang="en-GB" sz="600" dirty="0"/>
                    </a:p>
                  </a:txBody>
                  <a:tcPr anchor="ctr">
                    <a:solidFill>
                      <a:schemeClr val="bg1">
                        <a:lumMod val="65000"/>
                      </a:schemeClr>
                    </a:solidFill>
                  </a:tcPr>
                </a:tc>
              </a:tr>
            </a:tbl>
          </a:graphicData>
        </a:graphic>
      </p:graphicFrame>
    </p:spTree>
    <p:extLst>
      <p:ext uri="{BB962C8B-B14F-4D97-AF65-F5344CB8AC3E}">
        <p14:creationId xmlns:p14="http://schemas.microsoft.com/office/powerpoint/2010/main" val="2720538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35696"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83968"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8031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2047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37373" y="125832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8EA3F08-64D0-41F2-864D-9FD93219A379}"/>
              </a:ext>
            </a:extLst>
          </p:cNvPr>
          <p:cNvSpPr>
            <a:spLocks noGrp="1"/>
          </p:cNvSpPr>
          <p:nvPr>
            <p:ph type="title"/>
          </p:nvPr>
        </p:nvSpPr>
        <p:spPr/>
        <p:txBody>
          <a:bodyPr/>
          <a:lstStyle/>
          <a:p>
            <a:r>
              <a:rPr lang="en-GB" dirty="0" smtClean="0"/>
              <a:t>2019 / 2020 R&amp;N Governance Timeline</a:t>
            </a:r>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600945963"/>
              </p:ext>
            </p:extLst>
          </p:nvPr>
        </p:nvGraphicFramePr>
        <p:xfrm>
          <a:off x="467544" y="1059582"/>
          <a:ext cx="9000992" cy="257038"/>
        </p:xfrm>
        <a:graphic>
          <a:graphicData uri="http://schemas.openxmlformats.org/drawingml/2006/table">
            <a:tbl>
              <a:tblPr firstRow="1" bandRow="1">
                <a:tableStyleId>{5C22544A-7EE6-4342-B048-85BDC9FD1C3A}</a:tableStyleId>
              </a:tblPr>
              <a:tblGrid>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tblGrid>
              <a:tr h="257038">
                <a:tc>
                  <a:txBody>
                    <a:bodyPr/>
                    <a:lstStyle/>
                    <a:p>
                      <a:pPr algn="ctr"/>
                      <a:r>
                        <a:rPr lang="en-GB" sz="600" dirty="0" smtClean="0"/>
                        <a:t>Jan</a:t>
                      </a:r>
                      <a:endParaRPr lang="en-GB" sz="600" dirty="0"/>
                    </a:p>
                  </a:txBody>
                  <a:tcPr anchor="ctr">
                    <a:solidFill>
                      <a:schemeClr val="bg1">
                        <a:lumMod val="65000"/>
                      </a:schemeClr>
                    </a:solidFill>
                  </a:tcPr>
                </a:tc>
                <a:tc>
                  <a:txBody>
                    <a:bodyPr/>
                    <a:lstStyle/>
                    <a:p>
                      <a:pPr algn="ctr"/>
                      <a:r>
                        <a:rPr lang="en-GB" sz="600" dirty="0" smtClean="0"/>
                        <a:t>Feb</a:t>
                      </a:r>
                      <a:endParaRPr lang="en-GB" sz="600" dirty="0"/>
                    </a:p>
                  </a:txBody>
                  <a:tcPr anchor="ctr">
                    <a:solidFill>
                      <a:schemeClr val="bg1">
                        <a:lumMod val="65000"/>
                      </a:schemeClr>
                    </a:solidFill>
                  </a:tcPr>
                </a:tc>
                <a:tc>
                  <a:txBody>
                    <a:bodyPr/>
                    <a:lstStyle/>
                    <a:p>
                      <a:pPr algn="ctr"/>
                      <a:r>
                        <a:rPr lang="en-GB" sz="600" dirty="0" smtClean="0"/>
                        <a:t>Mar</a:t>
                      </a:r>
                      <a:endParaRPr lang="en-GB" sz="600" dirty="0"/>
                    </a:p>
                  </a:txBody>
                  <a:tcPr anchor="ctr">
                    <a:solidFill>
                      <a:schemeClr val="bg1">
                        <a:lumMod val="65000"/>
                      </a:schemeClr>
                    </a:solidFill>
                  </a:tcPr>
                </a:tc>
                <a:tc>
                  <a:txBody>
                    <a:bodyPr/>
                    <a:lstStyle/>
                    <a:p>
                      <a:pPr algn="ctr"/>
                      <a:r>
                        <a:rPr lang="en-GB" sz="600" dirty="0" smtClean="0"/>
                        <a:t>Apr</a:t>
                      </a:r>
                      <a:endParaRPr lang="en-GB" sz="600" dirty="0"/>
                    </a:p>
                  </a:txBody>
                  <a:tcPr anchor="ctr">
                    <a:solidFill>
                      <a:schemeClr val="bg1">
                        <a:lumMod val="65000"/>
                      </a:schemeClr>
                    </a:solidFill>
                  </a:tcPr>
                </a:tc>
                <a:tc>
                  <a:txBody>
                    <a:bodyPr/>
                    <a:lstStyle/>
                    <a:p>
                      <a:pPr algn="ctr"/>
                      <a:r>
                        <a:rPr lang="en-GB" sz="600" dirty="0" smtClean="0"/>
                        <a:t>May</a:t>
                      </a:r>
                      <a:endParaRPr lang="en-GB" sz="600" dirty="0"/>
                    </a:p>
                  </a:txBody>
                  <a:tcPr anchor="ctr">
                    <a:solidFill>
                      <a:schemeClr val="bg1">
                        <a:lumMod val="65000"/>
                      </a:schemeClr>
                    </a:solidFill>
                  </a:tcPr>
                </a:tc>
                <a:tc>
                  <a:txBody>
                    <a:bodyPr/>
                    <a:lstStyle/>
                    <a:p>
                      <a:pPr algn="ctr"/>
                      <a:r>
                        <a:rPr lang="en-GB" sz="600" dirty="0" smtClean="0"/>
                        <a:t>Jun</a:t>
                      </a:r>
                      <a:endParaRPr lang="en-GB" sz="600" dirty="0"/>
                    </a:p>
                  </a:txBody>
                  <a:tcPr anchor="ctr">
                    <a:solidFill>
                      <a:schemeClr val="bg1">
                        <a:lumMod val="65000"/>
                      </a:schemeClr>
                    </a:solidFill>
                  </a:tcPr>
                </a:tc>
                <a:tc>
                  <a:txBody>
                    <a:bodyPr/>
                    <a:lstStyle/>
                    <a:p>
                      <a:pPr algn="ctr"/>
                      <a:r>
                        <a:rPr lang="en-GB" sz="600" dirty="0" smtClean="0"/>
                        <a:t>Jul</a:t>
                      </a:r>
                      <a:endParaRPr lang="en-GB" sz="600" dirty="0"/>
                    </a:p>
                  </a:txBody>
                  <a:tcPr anchor="ctr">
                    <a:solidFill>
                      <a:schemeClr val="bg1">
                        <a:lumMod val="65000"/>
                      </a:schemeClr>
                    </a:solidFill>
                  </a:tcPr>
                </a:tc>
                <a:tc>
                  <a:txBody>
                    <a:bodyPr/>
                    <a:lstStyle/>
                    <a:p>
                      <a:pPr algn="ctr"/>
                      <a:r>
                        <a:rPr lang="en-GB" sz="600" dirty="0" smtClean="0"/>
                        <a:t>Aug</a:t>
                      </a:r>
                      <a:endParaRPr lang="en-GB" sz="600" dirty="0"/>
                    </a:p>
                  </a:txBody>
                  <a:tcPr anchor="ctr">
                    <a:solidFill>
                      <a:schemeClr val="bg1">
                        <a:lumMod val="65000"/>
                      </a:schemeClr>
                    </a:solidFill>
                  </a:tcPr>
                </a:tc>
                <a:tc>
                  <a:txBody>
                    <a:bodyPr/>
                    <a:lstStyle/>
                    <a:p>
                      <a:pPr algn="ctr"/>
                      <a:r>
                        <a:rPr lang="en-GB" sz="600" dirty="0" smtClean="0"/>
                        <a:t>Sep</a:t>
                      </a:r>
                      <a:endParaRPr lang="en-GB" sz="600" dirty="0"/>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r>
                        <a:rPr lang="en-GB" sz="600" dirty="0" smtClean="0"/>
                        <a:t>Jan</a:t>
                      </a:r>
                    </a:p>
                  </a:txBody>
                  <a:tcPr anchor="ctr">
                    <a:solidFill>
                      <a:schemeClr val="bg1">
                        <a:lumMod val="65000"/>
                      </a:schemeClr>
                    </a:solidFill>
                  </a:tcPr>
                </a:tc>
                <a:tc>
                  <a:txBody>
                    <a:bodyPr/>
                    <a:lstStyle/>
                    <a:p>
                      <a:pPr algn="ctr"/>
                      <a:r>
                        <a:rPr lang="en-GB" sz="600" dirty="0" smtClean="0"/>
                        <a:t>Feb</a:t>
                      </a:r>
                    </a:p>
                  </a:txBody>
                  <a:tcPr anchor="ctr">
                    <a:solidFill>
                      <a:schemeClr val="bg1">
                        <a:lumMod val="65000"/>
                      </a:schemeClr>
                    </a:solidFill>
                  </a:tcPr>
                </a:tc>
                <a:tc>
                  <a:txBody>
                    <a:bodyPr/>
                    <a:lstStyle/>
                    <a:p>
                      <a:pPr algn="ctr"/>
                      <a:r>
                        <a:rPr lang="en-GB" sz="600" dirty="0" smtClean="0"/>
                        <a:t>Mar</a:t>
                      </a:r>
                    </a:p>
                  </a:txBody>
                  <a:tcPr anchor="ctr">
                    <a:solidFill>
                      <a:schemeClr val="bg1">
                        <a:lumMod val="65000"/>
                      </a:schemeClr>
                    </a:solidFill>
                  </a:tcPr>
                </a:tc>
                <a:tc>
                  <a:txBody>
                    <a:bodyPr/>
                    <a:lstStyle/>
                    <a:p>
                      <a:pPr algn="ctr"/>
                      <a:r>
                        <a:rPr lang="en-GB" sz="600" dirty="0" smtClean="0"/>
                        <a:t>Apr</a:t>
                      </a:r>
                    </a:p>
                  </a:txBody>
                  <a:tcPr anchor="ctr">
                    <a:solidFill>
                      <a:schemeClr val="bg1">
                        <a:lumMod val="65000"/>
                      </a:schemeClr>
                    </a:solidFill>
                  </a:tcPr>
                </a:tc>
                <a:tc>
                  <a:txBody>
                    <a:bodyPr/>
                    <a:lstStyle/>
                    <a:p>
                      <a:pPr algn="ctr"/>
                      <a:r>
                        <a:rPr lang="en-GB" sz="600" dirty="0" smtClean="0"/>
                        <a:t>May</a:t>
                      </a:r>
                    </a:p>
                  </a:txBody>
                  <a:tcPr anchor="ctr">
                    <a:solidFill>
                      <a:schemeClr val="bg1">
                        <a:lumMod val="65000"/>
                      </a:schemeClr>
                    </a:solidFill>
                  </a:tcPr>
                </a:tc>
                <a:tc>
                  <a:txBody>
                    <a:bodyPr/>
                    <a:lstStyle/>
                    <a:p>
                      <a:pPr algn="ctr"/>
                      <a:r>
                        <a:rPr lang="en-GB" sz="600" dirty="0" smtClean="0"/>
                        <a:t>Jun</a:t>
                      </a:r>
                    </a:p>
                  </a:txBody>
                  <a:tcPr anchor="ctr">
                    <a:solidFill>
                      <a:schemeClr val="bg1">
                        <a:lumMod val="65000"/>
                      </a:schemeClr>
                    </a:solidFill>
                  </a:tcPr>
                </a:tc>
                <a:tc>
                  <a:txBody>
                    <a:bodyPr/>
                    <a:lstStyle/>
                    <a:p>
                      <a:pPr algn="ctr"/>
                      <a:r>
                        <a:rPr lang="en-GB" sz="600" dirty="0" smtClean="0"/>
                        <a:t>Jul</a:t>
                      </a:r>
                    </a:p>
                  </a:txBody>
                  <a:tcPr anchor="ctr">
                    <a:solidFill>
                      <a:schemeClr val="bg1">
                        <a:lumMod val="65000"/>
                      </a:schemeClr>
                    </a:solidFill>
                  </a:tcPr>
                </a:tc>
                <a:tc>
                  <a:txBody>
                    <a:bodyPr/>
                    <a:lstStyle/>
                    <a:p>
                      <a:pPr algn="ctr"/>
                      <a:r>
                        <a:rPr lang="en-GB" sz="600" dirty="0" smtClean="0"/>
                        <a:t>Aug</a:t>
                      </a:r>
                    </a:p>
                  </a:txBody>
                  <a:tcPr anchor="ctr">
                    <a:solidFill>
                      <a:schemeClr val="bg1">
                        <a:lumMod val="65000"/>
                      </a:schemeClr>
                    </a:solidFill>
                  </a:tcPr>
                </a:tc>
                <a:tc>
                  <a:txBody>
                    <a:bodyPr/>
                    <a:lstStyle/>
                    <a:p>
                      <a:pPr algn="ctr"/>
                      <a:r>
                        <a:rPr lang="en-GB" sz="600" dirty="0" smtClean="0"/>
                        <a:t>Sep</a:t>
                      </a:r>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endParaRPr lang="en-GB" sz="600" dirty="0" smtClean="0"/>
                    </a:p>
                  </a:txBody>
                  <a:tcPr anchor="ctr">
                    <a:noFill/>
                  </a:tcPr>
                </a:tc>
                <a:tc>
                  <a:txBody>
                    <a:bodyPr/>
                    <a:lstStyle/>
                    <a:p>
                      <a:pPr algn="ctr"/>
                      <a:endParaRPr lang="en-GB" sz="600" dirty="0" smtClean="0"/>
                    </a:p>
                  </a:txBody>
                  <a:tcPr anchor="c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79732484"/>
              </p:ext>
            </p:extLst>
          </p:nvPr>
        </p:nvGraphicFramePr>
        <p:xfrm>
          <a:off x="395536" y="682260"/>
          <a:ext cx="8280920" cy="305314"/>
        </p:xfrm>
        <a:graphic>
          <a:graphicData uri="http://schemas.openxmlformats.org/drawingml/2006/table">
            <a:tbl>
              <a:tblPr firstRow="1" bandRow="1">
                <a:tableStyleId>{5C22544A-7EE6-4342-B048-85BDC9FD1C3A}</a:tableStyleId>
              </a:tblPr>
              <a:tblGrid>
                <a:gridCol w="4248472"/>
                <a:gridCol w="4032448"/>
              </a:tblGrid>
              <a:tr h="305314">
                <a:tc>
                  <a:txBody>
                    <a:bodyPr/>
                    <a:lstStyle/>
                    <a:p>
                      <a:pPr algn="ctr"/>
                      <a:r>
                        <a:rPr lang="en-GB" sz="1200" dirty="0" smtClean="0"/>
                        <a:t>2019</a:t>
                      </a:r>
                      <a:endParaRPr lang="en-GB" sz="1200" dirty="0"/>
                    </a:p>
                  </a:txBody>
                  <a:tcPr anchor="ctr">
                    <a:solidFill>
                      <a:schemeClr val="bg1">
                        <a:lumMod val="85000"/>
                      </a:schemeClr>
                    </a:solidFill>
                  </a:tcPr>
                </a:tc>
                <a:tc>
                  <a:txBody>
                    <a:bodyPr/>
                    <a:lstStyle/>
                    <a:p>
                      <a:pPr algn="ctr"/>
                      <a:r>
                        <a:rPr lang="en-GB" sz="1200" dirty="0" smtClean="0"/>
                        <a:t>2020</a:t>
                      </a:r>
                      <a:endParaRPr lang="en-GB" sz="1200" dirty="0"/>
                    </a:p>
                  </a:txBody>
                  <a:tcPr anchor="ctr">
                    <a:solidFill>
                      <a:schemeClr val="bg1">
                        <a:lumMod val="85000"/>
                      </a:schemeClr>
                    </a:solidFill>
                  </a:tcPr>
                </a:tc>
              </a:tr>
            </a:tbl>
          </a:graphicData>
        </a:graphic>
      </p:graphicFrame>
      <p:sp>
        <p:nvSpPr>
          <p:cNvPr id="81" name="TextBox 80"/>
          <p:cNvSpPr txBox="1"/>
          <p:nvPr/>
        </p:nvSpPr>
        <p:spPr>
          <a:xfrm>
            <a:off x="35496" y="4587974"/>
            <a:ext cx="8640960" cy="461665"/>
          </a:xfrm>
          <a:prstGeom prst="rect">
            <a:avLst/>
          </a:prstGeom>
          <a:noFill/>
        </p:spPr>
        <p:txBody>
          <a:bodyPr wrap="square" rtlCol="0">
            <a:spAutoFit/>
          </a:bodyPr>
          <a:lstStyle/>
          <a:p>
            <a:pPr marL="171450" indent="-171450">
              <a:buFont typeface="Arial" panose="020B0604020202020204" pitchFamily="34" charset="0"/>
              <a:buChar char="•"/>
            </a:pPr>
            <a:r>
              <a:rPr lang="en-GB" sz="800" b="1" dirty="0" smtClean="0"/>
              <a:t>Assumes February Release continue to be documentation only release</a:t>
            </a:r>
          </a:p>
          <a:p>
            <a:pPr marL="171450" indent="-171450">
              <a:buFont typeface="Arial" panose="020B0604020202020204" pitchFamily="34" charset="0"/>
              <a:buChar char="•"/>
            </a:pPr>
            <a:r>
              <a:rPr lang="en-GB" sz="800" b="1" dirty="0" smtClean="0"/>
              <a:t>Assumes RETRO will be Nov 2020 Major Release Delivery</a:t>
            </a:r>
          </a:p>
          <a:p>
            <a:pPr marL="171450" indent="-171450">
              <a:buFont typeface="Arial" panose="020B0604020202020204" pitchFamily="34" charset="0"/>
              <a:buChar char="•"/>
            </a:pPr>
            <a:r>
              <a:rPr lang="en-GB" sz="800" b="1" dirty="0" smtClean="0"/>
              <a:t>Please note that this is all potential activity within UK Link over the next 24 months</a:t>
            </a:r>
            <a:endParaRPr lang="en-GB" sz="800" b="1" dirty="0"/>
          </a:p>
        </p:txBody>
      </p:sp>
      <p:sp>
        <p:nvSpPr>
          <p:cNvPr id="50" name="Rectangle 49"/>
          <p:cNvSpPr/>
          <p:nvPr/>
        </p:nvSpPr>
        <p:spPr>
          <a:xfrm>
            <a:off x="107504" y="1520552"/>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500" b="1" dirty="0" smtClean="0">
                <a:solidFill>
                  <a:prstClr val="white"/>
                </a:solidFill>
              </a:rPr>
              <a:t>Jun-19</a:t>
            </a:r>
            <a:endParaRPr lang="en-GB" sz="500" b="1" dirty="0">
              <a:solidFill>
                <a:prstClr val="white"/>
              </a:solidFill>
            </a:endParaRPr>
          </a:p>
        </p:txBody>
      </p:sp>
      <p:sp>
        <p:nvSpPr>
          <p:cNvPr id="51" name="Rectangle 50"/>
          <p:cNvSpPr/>
          <p:nvPr/>
        </p:nvSpPr>
        <p:spPr>
          <a:xfrm>
            <a:off x="467544" y="1506091"/>
            <a:ext cx="1224136"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52" name="Rectangle 51"/>
          <p:cNvSpPr/>
          <p:nvPr/>
        </p:nvSpPr>
        <p:spPr>
          <a:xfrm>
            <a:off x="1691680" y="1506091"/>
            <a:ext cx="86058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53" name="Rectangle 52"/>
          <p:cNvSpPr/>
          <p:nvPr/>
        </p:nvSpPr>
        <p:spPr>
          <a:xfrm>
            <a:off x="501936" y="1506091"/>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54" name="5-Point Star 53"/>
          <p:cNvSpPr/>
          <p:nvPr/>
        </p:nvSpPr>
        <p:spPr>
          <a:xfrm>
            <a:off x="467544" y="1491630"/>
            <a:ext cx="288032" cy="201563"/>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611560" y="1578099"/>
            <a:ext cx="1313892" cy="200055"/>
          </a:xfrm>
          <a:prstGeom prst="rect">
            <a:avLst/>
          </a:prstGeom>
          <a:noFill/>
        </p:spPr>
        <p:txBody>
          <a:bodyPr wrap="square" rtlCol="0">
            <a:spAutoFit/>
          </a:bodyPr>
          <a:lstStyle/>
          <a:p>
            <a:r>
              <a:rPr lang="en-GB" sz="700" dirty="0">
                <a:solidFill>
                  <a:schemeClr val="bg1">
                    <a:lumMod val="95000"/>
                  </a:schemeClr>
                </a:solidFill>
              </a:rPr>
              <a:t> </a:t>
            </a:r>
            <a:r>
              <a:rPr lang="en-GB" sz="700" dirty="0" smtClean="0">
                <a:solidFill>
                  <a:schemeClr val="bg1">
                    <a:lumMod val="95000"/>
                  </a:schemeClr>
                </a:solidFill>
              </a:rPr>
              <a:t>BER Approval 09/01/19</a:t>
            </a:r>
            <a:endParaRPr lang="en-GB" sz="700" dirty="0">
              <a:solidFill>
                <a:schemeClr val="bg1">
                  <a:lumMod val="95000"/>
                </a:schemeClr>
              </a:solidFill>
            </a:endParaRPr>
          </a:p>
        </p:txBody>
      </p:sp>
      <p:sp>
        <p:nvSpPr>
          <p:cNvPr id="82" name="Rectangle 81"/>
          <p:cNvSpPr/>
          <p:nvPr/>
        </p:nvSpPr>
        <p:spPr>
          <a:xfrm>
            <a:off x="107504" y="1882100"/>
            <a:ext cx="360040" cy="21602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Sep-19 / EUC</a:t>
            </a:r>
            <a:endParaRPr lang="en-GB" sz="600" b="1" dirty="0">
              <a:solidFill>
                <a:prstClr val="white"/>
              </a:solidFill>
            </a:endParaRPr>
          </a:p>
        </p:txBody>
      </p:sp>
      <p:sp>
        <p:nvSpPr>
          <p:cNvPr id="83" name="Rectangle 82"/>
          <p:cNvSpPr/>
          <p:nvPr/>
        </p:nvSpPr>
        <p:spPr>
          <a:xfrm>
            <a:off x="467544" y="1882100"/>
            <a:ext cx="1224136"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4" name="Rectangle 83"/>
          <p:cNvSpPr/>
          <p:nvPr/>
        </p:nvSpPr>
        <p:spPr>
          <a:xfrm>
            <a:off x="1691680" y="1882100"/>
            <a:ext cx="1872208"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5" name="Rectangle 84"/>
          <p:cNvSpPr/>
          <p:nvPr/>
        </p:nvSpPr>
        <p:spPr>
          <a:xfrm>
            <a:off x="501936" y="1882100"/>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6" name="5-Point Star 85"/>
          <p:cNvSpPr/>
          <p:nvPr/>
        </p:nvSpPr>
        <p:spPr>
          <a:xfrm>
            <a:off x="467544" y="1867639"/>
            <a:ext cx="288032" cy="201563"/>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p:cNvSpPr txBox="1"/>
          <p:nvPr/>
        </p:nvSpPr>
        <p:spPr>
          <a:xfrm>
            <a:off x="611560" y="1954108"/>
            <a:ext cx="1313892" cy="200055"/>
          </a:xfrm>
          <a:prstGeom prst="rect">
            <a:avLst/>
          </a:prstGeom>
          <a:noFill/>
        </p:spPr>
        <p:txBody>
          <a:bodyPr wrap="square" rtlCol="0">
            <a:spAutoFit/>
          </a:bodyPr>
          <a:lstStyle/>
          <a:p>
            <a:r>
              <a:rPr lang="en-GB" sz="700" dirty="0">
                <a:solidFill>
                  <a:schemeClr val="bg1">
                    <a:lumMod val="95000"/>
                  </a:schemeClr>
                </a:solidFill>
              </a:rPr>
              <a:t> </a:t>
            </a:r>
            <a:r>
              <a:rPr lang="en-GB" sz="700" dirty="0" smtClean="0">
                <a:solidFill>
                  <a:schemeClr val="bg1">
                    <a:lumMod val="95000"/>
                  </a:schemeClr>
                </a:solidFill>
              </a:rPr>
              <a:t>BER Approval 09/01/19</a:t>
            </a:r>
            <a:endParaRPr lang="en-GB" sz="700" dirty="0">
              <a:solidFill>
                <a:schemeClr val="bg1">
                  <a:lumMod val="95000"/>
                </a:schemeClr>
              </a:solidFill>
            </a:endParaRPr>
          </a:p>
        </p:txBody>
      </p:sp>
      <p:sp>
        <p:nvSpPr>
          <p:cNvPr id="88" name="Rectangle 87"/>
          <p:cNvSpPr/>
          <p:nvPr/>
        </p:nvSpPr>
        <p:spPr>
          <a:xfrm>
            <a:off x="107504" y="2226171"/>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Nov-19</a:t>
            </a:r>
            <a:endParaRPr lang="en-GB" sz="600" b="1" dirty="0">
              <a:solidFill>
                <a:prstClr val="white"/>
              </a:solidFill>
            </a:endParaRPr>
          </a:p>
        </p:txBody>
      </p:sp>
      <p:sp>
        <p:nvSpPr>
          <p:cNvPr id="101" name="TextBox 100"/>
          <p:cNvSpPr txBox="1"/>
          <p:nvPr/>
        </p:nvSpPr>
        <p:spPr>
          <a:xfrm>
            <a:off x="1241884" y="2206426"/>
            <a:ext cx="1129841" cy="307777"/>
          </a:xfrm>
          <a:prstGeom prst="rect">
            <a:avLst/>
          </a:prstGeom>
          <a:noFill/>
        </p:spPr>
        <p:txBody>
          <a:bodyPr wrap="square" rtlCol="0">
            <a:spAutoFit/>
          </a:bodyPr>
          <a:lstStyle/>
          <a:p>
            <a:pPr algn="ctr"/>
            <a:r>
              <a:rPr lang="en-GB" sz="700" dirty="0" smtClean="0">
                <a:solidFill>
                  <a:schemeClr val="bg1">
                    <a:lumMod val="95000"/>
                  </a:schemeClr>
                </a:solidFill>
              </a:rPr>
              <a:t>BER Approval</a:t>
            </a:r>
          </a:p>
          <a:p>
            <a:pPr algn="ctr"/>
            <a:r>
              <a:rPr lang="en-GB" sz="700" dirty="0" smtClean="0">
                <a:solidFill>
                  <a:schemeClr val="bg1">
                    <a:lumMod val="95000"/>
                  </a:schemeClr>
                </a:solidFill>
              </a:rPr>
              <a:t>10/04/18 </a:t>
            </a:r>
            <a:endParaRPr lang="en-GB" sz="700" dirty="0">
              <a:solidFill>
                <a:schemeClr val="bg1">
                  <a:lumMod val="95000"/>
                </a:schemeClr>
              </a:solidFill>
            </a:endParaRPr>
          </a:p>
        </p:txBody>
      </p:sp>
      <p:sp>
        <p:nvSpPr>
          <p:cNvPr id="102" name="Rectangle 101"/>
          <p:cNvSpPr/>
          <p:nvPr/>
        </p:nvSpPr>
        <p:spPr>
          <a:xfrm>
            <a:off x="467544" y="2226171"/>
            <a:ext cx="1368152"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3" name="TextBox 102"/>
          <p:cNvSpPr txBox="1"/>
          <p:nvPr/>
        </p:nvSpPr>
        <p:spPr>
          <a:xfrm>
            <a:off x="633847" y="2211710"/>
            <a:ext cx="1129841" cy="307777"/>
          </a:xfrm>
          <a:prstGeom prst="rect">
            <a:avLst/>
          </a:prstGeom>
          <a:noFill/>
        </p:spPr>
        <p:txBody>
          <a:bodyPr wrap="square" rtlCol="0">
            <a:spAutoFit/>
          </a:bodyPr>
          <a:lstStyle/>
          <a:p>
            <a:pPr algn="ctr"/>
            <a:r>
              <a:rPr lang="en-GB" sz="700" dirty="0" smtClean="0">
                <a:solidFill>
                  <a:schemeClr val="bg1">
                    <a:lumMod val="95000"/>
                  </a:schemeClr>
                </a:solidFill>
              </a:rPr>
              <a:t>EQR Approval</a:t>
            </a:r>
          </a:p>
          <a:p>
            <a:pPr algn="ctr"/>
            <a:r>
              <a:rPr lang="en-GB" sz="700" dirty="0" smtClean="0">
                <a:solidFill>
                  <a:schemeClr val="bg1">
                    <a:lumMod val="95000"/>
                  </a:schemeClr>
                </a:solidFill>
              </a:rPr>
              <a:t>06/02/19 </a:t>
            </a:r>
            <a:endParaRPr lang="en-GB" sz="700" dirty="0">
              <a:solidFill>
                <a:schemeClr val="bg1">
                  <a:lumMod val="95000"/>
                </a:schemeClr>
              </a:solidFill>
            </a:endParaRPr>
          </a:p>
        </p:txBody>
      </p:sp>
      <p:sp>
        <p:nvSpPr>
          <p:cNvPr id="104" name="Rectangle 103"/>
          <p:cNvSpPr/>
          <p:nvPr/>
        </p:nvSpPr>
        <p:spPr>
          <a:xfrm>
            <a:off x="1835696" y="2226171"/>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5" name="Rectangle 104"/>
          <p:cNvSpPr/>
          <p:nvPr/>
        </p:nvSpPr>
        <p:spPr>
          <a:xfrm>
            <a:off x="3059832" y="222617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6" name="Rectangle 105"/>
          <p:cNvSpPr/>
          <p:nvPr/>
        </p:nvSpPr>
        <p:spPr>
          <a:xfrm>
            <a:off x="3635896" y="222617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7" name="Rectangle 106"/>
          <p:cNvSpPr/>
          <p:nvPr/>
        </p:nvSpPr>
        <p:spPr>
          <a:xfrm>
            <a:off x="4211960" y="222617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8" name="Rectangle 107"/>
          <p:cNvSpPr/>
          <p:nvPr/>
        </p:nvSpPr>
        <p:spPr>
          <a:xfrm>
            <a:off x="4788024" y="222617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9" name="Rectangle 108"/>
          <p:cNvSpPr/>
          <p:nvPr/>
        </p:nvSpPr>
        <p:spPr>
          <a:xfrm>
            <a:off x="5364088" y="2226171"/>
            <a:ext cx="792088"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10" name="Rectangle 109"/>
          <p:cNvSpPr/>
          <p:nvPr/>
        </p:nvSpPr>
        <p:spPr>
          <a:xfrm>
            <a:off x="6156176" y="2226171"/>
            <a:ext cx="55831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11" name="5-Point Star 110"/>
          <p:cNvSpPr/>
          <p:nvPr/>
        </p:nvSpPr>
        <p:spPr>
          <a:xfrm>
            <a:off x="2195736" y="2211710"/>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p:cNvSpPr txBox="1"/>
          <p:nvPr/>
        </p:nvSpPr>
        <p:spPr>
          <a:xfrm>
            <a:off x="2362039" y="2206426"/>
            <a:ext cx="1129841" cy="307777"/>
          </a:xfrm>
          <a:prstGeom prst="rect">
            <a:avLst/>
          </a:prstGeom>
          <a:noFill/>
        </p:spPr>
        <p:txBody>
          <a:bodyPr wrap="square" rtlCol="0">
            <a:spAutoFit/>
          </a:bodyPr>
          <a:lstStyle/>
          <a:p>
            <a:pPr algn="ctr"/>
            <a:r>
              <a:rPr lang="en-GB" sz="700" dirty="0" smtClean="0">
                <a:solidFill>
                  <a:schemeClr val="bg1">
                    <a:lumMod val="95000"/>
                  </a:schemeClr>
                </a:solidFill>
              </a:rPr>
              <a:t>Change Pack Issue</a:t>
            </a:r>
          </a:p>
          <a:p>
            <a:pPr algn="ctr"/>
            <a:r>
              <a:rPr lang="en-GB" sz="700" dirty="0" smtClean="0">
                <a:solidFill>
                  <a:schemeClr val="bg1">
                    <a:lumMod val="95000"/>
                  </a:schemeClr>
                </a:solidFill>
              </a:rPr>
              <a:t>08/05/19</a:t>
            </a:r>
            <a:endParaRPr lang="en-GB" sz="700" dirty="0">
              <a:solidFill>
                <a:schemeClr val="bg1">
                  <a:lumMod val="95000"/>
                </a:schemeClr>
              </a:solidFill>
            </a:endParaRPr>
          </a:p>
        </p:txBody>
      </p:sp>
      <p:sp>
        <p:nvSpPr>
          <p:cNvPr id="113" name="5-Point Star 112"/>
          <p:cNvSpPr/>
          <p:nvPr/>
        </p:nvSpPr>
        <p:spPr>
          <a:xfrm>
            <a:off x="611560" y="2211710"/>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14" name="Rectangle 113"/>
          <p:cNvSpPr/>
          <p:nvPr/>
        </p:nvSpPr>
        <p:spPr>
          <a:xfrm>
            <a:off x="107504" y="2586211"/>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prstClr val="white"/>
                </a:solidFill>
              </a:rPr>
              <a:t>MR</a:t>
            </a:r>
            <a:endParaRPr lang="en-GB" sz="800" b="1" dirty="0">
              <a:solidFill>
                <a:prstClr val="white"/>
              </a:solidFill>
            </a:endParaRPr>
          </a:p>
        </p:txBody>
      </p:sp>
      <p:sp>
        <p:nvSpPr>
          <p:cNvPr id="115" name="Rectangle 114"/>
          <p:cNvSpPr/>
          <p:nvPr/>
        </p:nvSpPr>
        <p:spPr>
          <a:xfrm>
            <a:off x="1484020" y="2586211"/>
            <a:ext cx="1431795"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16" name="TextBox 115"/>
          <p:cNvSpPr txBox="1"/>
          <p:nvPr/>
        </p:nvSpPr>
        <p:spPr>
          <a:xfrm>
            <a:off x="899592" y="2782490"/>
            <a:ext cx="1492300" cy="307777"/>
          </a:xfrm>
          <a:prstGeom prst="rect">
            <a:avLst/>
          </a:prstGeom>
          <a:noFill/>
        </p:spPr>
        <p:txBody>
          <a:bodyPr wrap="square" rtlCol="0">
            <a:spAutoFit/>
          </a:bodyPr>
          <a:lstStyle/>
          <a:p>
            <a:pPr algn="ctr"/>
            <a:r>
              <a:rPr lang="en-GB" sz="700" dirty="0" err="1" smtClean="0"/>
              <a:t>ChMC</a:t>
            </a:r>
            <a:r>
              <a:rPr lang="en-GB" sz="700" dirty="0" smtClean="0"/>
              <a:t> Scope Approval</a:t>
            </a:r>
          </a:p>
          <a:p>
            <a:pPr algn="ctr"/>
            <a:r>
              <a:rPr lang="en-GB" sz="700" dirty="0" smtClean="0"/>
              <a:t>10/04/19</a:t>
            </a:r>
          </a:p>
        </p:txBody>
      </p:sp>
      <p:sp>
        <p:nvSpPr>
          <p:cNvPr id="117" name="5-Point Star 116"/>
          <p:cNvSpPr/>
          <p:nvPr/>
        </p:nvSpPr>
        <p:spPr>
          <a:xfrm>
            <a:off x="1475656" y="2586211"/>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107504" y="3579862"/>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RETRO</a:t>
            </a:r>
            <a:endParaRPr lang="en-GB" sz="600" b="1" dirty="0">
              <a:solidFill>
                <a:prstClr val="white"/>
              </a:solidFill>
            </a:endParaRPr>
          </a:p>
        </p:txBody>
      </p:sp>
      <p:sp>
        <p:nvSpPr>
          <p:cNvPr id="119" name="Rectangle 118"/>
          <p:cNvSpPr/>
          <p:nvPr/>
        </p:nvSpPr>
        <p:spPr>
          <a:xfrm>
            <a:off x="1475656" y="3579862"/>
            <a:ext cx="6984776"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20" name="TextBox 119"/>
          <p:cNvSpPr txBox="1"/>
          <p:nvPr/>
        </p:nvSpPr>
        <p:spPr>
          <a:xfrm>
            <a:off x="4231828" y="3811855"/>
            <a:ext cx="1492300" cy="200055"/>
          </a:xfrm>
          <a:prstGeom prst="rect">
            <a:avLst/>
          </a:prstGeom>
          <a:noFill/>
        </p:spPr>
        <p:txBody>
          <a:bodyPr wrap="square" rtlCol="0">
            <a:spAutoFit/>
          </a:bodyPr>
          <a:lstStyle/>
          <a:p>
            <a:pPr algn="ctr"/>
            <a:r>
              <a:rPr lang="en-GB" sz="700" dirty="0" smtClean="0"/>
              <a:t>Governance Approval dates tbc</a:t>
            </a:r>
          </a:p>
        </p:txBody>
      </p:sp>
      <p:sp>
        <p:nvSpPr>
          <p:cNvPr id="121" name="5-Point Star 120"/>
          <p:cNvSpPr/>
          <p:nvPr/>
        </p:nvSpPr>
        <p:spPr>
          <a:xfrm>
            <a:off x="7544540" y="4250724"/>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5-Point Star 121"/>
          <p:cNvSpPr/>
          <p:nvPr/>
        </p:nvSpPr>
        <p:spPr>
          <a:xfrm>
            <a:off x="7544540" y="4497641"/>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23" name="5-Point Star 122"/>
          <p:cNvSpPr/>
          <p:nvPr/>
        </p:nvSpPr>
        <p:spPr>
          <a:xfrm>
            <a:off x="7544540" y="3991402"/>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p:cNvSpPr txBox="1"/>
          <p:nvPr/>
        </p:nvSpPr>
        <p:spPr>
          <a:xfrm>
            <a:off x="7959084" y="4286181"/>
            <a:ext cx="648072" cy="215444"/>
          </a:xfrm>
          <a:prstGeom prst="rect">
            <a:avLst/>
          </a:prstGeom>
          <a:noFill/>
        </p:spPr>
        <p:txBody>
          <a:bodyPr wrap="square" rtlCol="0">
            <a:spAutoFit/>
          </a:bodyPr>
          <a:lstStyle/>
          <a:p>
            <a:r>
              <a:rPr lang="en-GB" sz="800" dirty="0" smtClean="0"/>
              <a:t>On track</a:t>
            </a:r>
            <a:endParaRPr lang="en-GB" sz="800" dirty="0"/>
          </a:p>
        </p:txBody>
      </p:sp>
      <p:sp>
        <p:nvSpPr>
          <p:cNvPr id="125" name="TextBox 124"/>
          <p:cNvSpPr txBox="1"/>
          <p:nvPr/>
        </p:nvSpPr>
        <p:spPr>
          <a:xfrm>
            <a:off x="7965494" y="4501625"/>
            <a:ext cx="558316" cy="215444"/>
          </a:xfrm>
          <a:prstGeom prst="rect">
            <a:avLst/>
          </a:prstGeom>
          <a:noFill/>
        </p:spPr>
        <p:txBody>
          <a:bodyPr wrap="square" rtlCol="0">
            <a:spAutoFit/>
          </a:bodyPr>
          <a:lstStyle/>
          <a:p>
            <a:r>
              <a:rPr lang="en-GB" sz="800" dirty="0" smtClean="0"/>
              <a:t>At risk</a:t>
            </a:r>
            <a:endParaRPr lang="en-GB" sz="800" dirty="0"/>
          </a:p>
        </p:txBody>
      </p:sp>
      <p:sp>
        <p:nvSpPr>
          <p:cNvPr id="126" name="TextBox 125"/>
          <p:cNvSpPr txBox="1"/>
          <p:nvPr/>
        </p:nvSpPr>
        <p:spPr>
          <a:xfrm>
            <a:off x="8046132" y="3803270"/>
            <a:ext cx="792088" cy="246221"/>
          </a:xfrm>
          <a:prstGeom prst="rect">
            <a:avLst/>
          </a:prstGeom>
          <a:noFill/>
        </p:spPr>
        <p:txBody>
          <a:bodyPr wrap="square" rtlCol="0">
            <a:spAutoFit/>
          </a:bodyPr>
          <a:lstStyle/>
          <a:p>
            <a:r>
              <a:rPr lang="en-GB" sz="1000" b="1" dirty="0" smtClean="0"/>
              <a:t>Key</a:t>
            </a:r>
            <a:endParaRPr lang="en-GB" sz="1000" b="1" dirty="0"/>
          </a:p>
        </p:txBody>
      </p:sp>
      <p:sp>
        <p:nvSpPr>
          <p:cNvPr id="127" name="TextBox 126"/>
          <p:cNvSpPr txBox="1"/>
          <p:nvPr/>
        </p:nvSpPr>
        <p:spPr>
          <a:xfrm>
            <a:off x="7950282" y="4066944"/>
            <a:ext cx="1080120" cy="215444"/>
          </a:xfrm>
          <a:prstGeom prst="rect">
            <a:avLst/>
          </a:prstGeom>
          <a:noFill/>
        </p:spPr>
        <p:txBody>
          <a:bodyPr wrap="square" rtlCol="0">
            <a:spAutoFit/>
          </a:bodyPr>
          <a:lstStyle/>
          <a:p>
            <a:r>
              <a:rPr lang="en-GB" sz="800" dirty="0" smtClean="0"/>
              <a:t>Complete</a:t>
            </a:r>
            <a:endParaRPr lang="en-GB" sz="800" dirty="0"/>
          </a:p>
        </p:txBody>
      </p:sp>
      <p:sp>
        <p:nvSpPr>
          <p:cNvPr id="129" name="Rectangle 128"/>
          <p:cNvSpPr/>
          <p:nvPr/>
        </p:nvSpPr>
        <p:spPr>
          <a:xfrm>
            <a:off x="107504" y="3147814"/>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smtClean="0">
                <a:solidFill>
                  <a:prstClr val="white"/>
                </a:solidFill>
              </a:rPr>
              <a:t>Feb-20</a:t>
            </a:r>
            <a:endParaRPr lang="en-GB" sz="600" b="1" dirty="0">
              <a:solidFill>
                <a:prstClr val="white"/>
              </a:solidFill>
            </a:endParaRPr>
          </a:p>
        </p:txBody>
      </p:sp>
      <p:sp>
        <p:nvSpPr>
          <p:cNvPr id="130" name="Rectangle 129"/>
          <p:cNvSpPr/>
          <p:nvPr/>
        </p:nvSpPr>
        <p:spPr>
          <a:xfrm>
            <a:off x="3932293" y="3147814"/>
            <a:ext cx="1431795"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31" name="TextBox 130"/>
          <p:cNvSpPr txBox="1"/>
          <p:nvPr/>
        </p:nvSpPr>
        <p:spPr>
          <a:xfrm>
            <a:off x="5311948" y="3147814"/>
            <a:ext cx="1492300" cy="200055"/>
          </a:xfrm>
          <a:prstGeom prst="rect">
            <a:avLst/>
          </a:prstGeom>
          <a:noFill/>
        </p:spPr>
        <p:txBody>
          <a:bodyPr wrap="square" rtlCol="0">
            <a:spAutoFit/>
          </a:bodyPr>
          <a:lstStyle/>
          <a:p>
            <a:pPr algn="ctr"/>
            <a:r>
              <a:rPr lang="en-GB" sz="700" dirty="0" smtClean="0"/>
              <a:t>Governance Approval dates tbc</a:t>
            </a:r>
          </a:p>
        </p:txBody>
      </p:sp>
      <p:sp>
        <p:nvSpPr>
          <p:cNvPr id="89" name="5-Point Star 88"/>
          <p:cNvSpPr/>
          <p:nvPr/>
        </p:nvSpPr>
        <p:spPr>
          <a:xfrm>
            <a:off x="1475656" y="2211710"/>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1425935" y="2191965"/>
            <a:ext cx="1129841" cy="307777"/>
          </a:xfrm>
          <a:prstGeom prst="rect">
            <a:avLst/>
          </a:prstGeom>
          <a:noFill/>
        </p:spPr>
        <p:txBody>
          <a:bodyPr wrap="square" rtlCol="0">
            <a:spAutoFit/>
          </a:bodyPr>
          <a:lstStyle/>
          <a:p>
            <a:pPr algn="ctr"/>
            <a:r>
              <a:rPr lang="en-GB" sz="700" dirty="0" smtClean="0">
                <a:solidFill>
                  <a:schemeClr val="bg1">
                    <a:lumMod val="95000"/>
                  </a:schemeClr>
                </a:solidFill>
              </a:rPr>
              <a:t>BER Approval</a:t>
            </a:r>
          </a:p>
          <a:p>
            <a:pPr algn="ctr"/>
            <a:r>
              <a:rPr lang="en-GB" sz="700" dirty="0" smtClean="0">
                <a:solidFill>
                  <a:schemeClr val="bg1">
                    <a:lumMod val="95000"/>
                  </a:schemeClr>
                </a:solidFill>
              </a:rPr>
              <a:t>10/04/19 </a:t>
            </a:r>
            <a:endParaRPr lang="en-GB" sz="700" dirty="0">
              <a:solidFill>
                <a:schemeClr val="bg1">
                  <a:lumMod val="95000"/>
                </a:schemeClr>
              </a:solidFill>
            </a:endParaRPr>
          </a:p>
        </p:txBody>
      </p:sp>
    </p:spTree>
    <p:extLst>
      <p:ext uri="{BB962C8B-B14F-4D97-AF65-F5344CB8AC3E}">
        <p14:creationId xmlns:p14="http://schemas.microsoft.com/office/powerpoint/2010/main" val="2347782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6C73B39C-CBC9-4A5E-8E2F-8A8C75D4532D}"/>
              </a:ext>
            </a:extLst>
          </p:cNvPr>
          <p:cNvGraphicFramePr>
            <a:graphicFrameLocks noGrp="1"/>
          </p:cNvGraphicFramePr>
          <p:nvPr>
            <p:extLst>
              <p:ext uri="{D42A27DB-BD31-4B8C-83A1-F6EECF244321}">
                <p14:modId xmlns:p14="http://schemas.microsoft.com/office/powerpoint/2010/main" val="3976669185"/>
              </p:ext>
            </p:extLst>
          </p:nvPr>
        </p:nvGraphicFramePr>
        <p:xfrm>
          <a:off x="35496" y="699542"/>
          <a:ext cx="9009941" cy="1921720"/>
        </p:xfrm>
        <a:graphic>
          <a:graphicData uri="http://schemas.openxmlformats.org/drawingml/2006/table">
            <a:tbl>
              <a:tblPr/>
              <a:tblGrid>
                <a:gridCol w="505908">
                  <a:extLst>
                    <a:ext uri="{9D8B030D-6E8A-4147-A177-3AD203B41FA5}">
                      <a16:colId xmlns="" xmlns:a16="http://schemas.microsoft.com/office/drawing/2014/main" val="594677324"/>
                    </a:ext>
                  </a:extLst>
                </a:gridCol>
                <a:gridCol w="437530">
                  <a:extLst>
                    <a:ext uri="{9D8B030D-6E8A-4147-A177-3AD203B41FA5}">
                      <a16:colId xmlns="" xmlns:a16="http://schemas.microsoft.com/office/drawing/2014/main" val="1212485833"/>
                    </a:ext>
                  </a:extLst>
                </a:gridCol>
                <a:gridCol w="3378321">
                  <a:extLst>
                    <a:ext uri="{9D8B030D-6E8A-4147-A177-3AD203B41FA5}">
                      <a16:colId xmlns="" xmlns:a16="http://schemas.microsoft.com/office/drawing/2014/main" val="2588561940"/>
                    </a:ext>
                  </a:extLst>
                </a:gridCol>
                <a:gridCol w="1520216">
                  <a:extLst>
                    <a:ext uri="{9D8B030D-6E8A-4147-A177-3AD203B41FA5}">
                      <a16:colId xmlns="" xmlns:a16="http://schemas.microsoft.com/office/drawing/2014/main" val="20003"/>
                    </a:ext>
                  </a:extLst>
                </a:gridCol>
                <a:gridCol w="792410">
                  <a:extLst>
                    <a:ext uri="{9D8B030D-6E8A-4147-A177-3AD203B41FA5}">
                      <a16:colId xmlns="" xmlns:a16="http://schemas.microsoft.com/office/drawing/2014/main" val="4176577047"/>
                    </a:ext>
                  </a:extLst>
                </a:gridCol>
                <a:gridCol w="720373">
                  <a:extLst>
                    <a:ext uri="{9D8B030D-6E8A-4147-A177-3AD203B41FA5}">
                      <a16:colId xmlns="" xmlns:a16="http://schemas.microsoft.com/office/drawing/2014/main" val="198435945"/>
                    </a:ext>
                  </a:extLst>
                </a:gridCol>
                <a:gridCol w="864447">
                  <a:extLst>
                    <a:ext uri="{9D8B030D-6E8A-4147-A177-3AD203B41FA5}">
                      <a16:colId xmlns="" xmlns:a16="http://schemas.microsoft.com/office/drawing/2014/main" val="2619778090"/>
                    </a:ext>
                  </a:extLst>
                </a:gridCol>
                <a:gridCol w="790736">
                  <a:extLst>
                    <a:ext uri="{9D8B030D-6E8A-4147-A177-3AD203B41FA5}">
                      <a16:colId xmlns="" xmlns:a16="http://schemas.microsoft.com/office/drawing/2014/main" val="1022559495"/>
                    </a:ext>
                  </a:extLst>
                </a:gridCol>
              </a:tblGrid>
              <a:tr h="275092">
                <a:tc>
                  <a:txBody>
                    <a:bodyPr/>
                    <a:lstStyle/>
                    <a:p>
                      <a:pPr algn="ctr" fontAlgn="ctr"/>
                      <a:r>
                        <a:rPr lang="en-GB" sz="7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Current </a:t>
                      </a:r>
                      <a:r>
                        <a:rPr lang="en-GB" sz="700" b="1" i="0" u="none" strike="noStrike" dirty="0" smtClean="0">
                          <a:solidFill>
                            <a:srgbClr val="FFFFFF"/>
                          </a:solidFill>
                          <a:effectLst/>
                          <a:latin typeface="+mn-lt"/>
                        </a:rPr>
                        <a:t>Status</a:t>
                      </a:r>
                      <a:endParaRPr lang="en-GB" sz="700" b="1" i="0" u="none" strike="noStrike" dirty="0">
                        <a:solidFill>
                          <a:srgbClr val="FFFFFF"/>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err="1">
                          <a:solidFill>
                            <a:srgbClr val="FFFFFF"/>
                          </a:solidFill>
                          <a:effectLst/>
                          <a:latin typeface="+mn-lt"/>
                        </a:rPr>
                        <a:t>Xos</a:t>
                      </a:r>
                      <a:r>
                        <a:rPr lang="en-GB" sz="700" b="1" i="0" u="none" strike="noStrike" dirty="0">
                          <a:solidFill>
                            <a:srgbClr val="FFFFFF"/>
                          </a:solidFill>
                          <a:effectLst/>
                          <a:latin typeface="+mn-lt"/>
                        </a:rPr>
                        <a:t> Proposed </a:t>
                      </a:r>
                      <a:r>
                        <a:rPr lang="en-GB" sz="700" b="1" i="0" u="none" strike="noStrike" dirty="0" err="1">
                          <a:solidFill>
                            <a:srgbClr val="FFFFFF"/>
                          </a:solidFill>
                          <a:effectLst/>
                          <a:latin typeface="+mn-lt"/>
                        </a:rPr>
                        <a:t>Prioritsation</a:t>
                      </a:r>
                      <a:r>
                        <a:rPr lang="en-GB" sz="700" b="1" i="0" u="none" strike="noStrike" dirty="0">
                          <a:solidFill>
                            <a:srgbClr val="FFFFFF"/>
                          </a:solidFill>
                          <a:effectLst/>
                          <a:latin typeface="+mn-lt"/>
                        </a:rPr>
                        <a:t>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smtClean="0">
                          <a:solidFill>
                            <a:srgbClr val="FFFFFF"/>
                          </a:solidFill>
                          <a:effectLst/>
                          <a:latin typeface="+mn-lt"/>
                        </a:rPr>
                        <a:t>Proposed R&amp;N </a:t>
                      </a:r>
                      <a:r>
                        <a:rPr lang="en-GB" sz="700" b="1" i="0" u="none" strike="noStrike" dirty="0">
                          <a:solidFill>
                            <a:srgbClr val="FFFFFF"/>
                          </a:solidFill>
                          <a:effectLst/>
                          <a:latin typeface="+mn-lt"/>
                        </a:rPr>
                        <a:t>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 xmlns:a16="http://schemas.microsoft.com/office/drawing/2014/main" val="1915720419"/>
                  </a:ext>
                </a:extLst>
              </a:tr>
              <a:tr h="225764">
                <a:tc rowSpan="3">
                  <a:txBody>
                    <a:bodyPr/>
                    <a:lstStyle/>
                    <a:p>
                      <a:pPr marL="0" algn="ctr" defTabSz="914400" rtl="0" eaLnBrk="1" fontAlgn="ctr" latinLnBrk="0" hangingPunct="1"/>
                      <a:r>
                        <a:rPr lang="en-GB" sz="700" b="1" i="0" u="none" strike="noStrike" kern="1200" dirty="0">
                          <a:solidFill>
                            <a:srgbClr val="FFFFFF"/>
                          </a:solidFill>
                          <a:effectLst/>
                          <a:latin typeface="+mn-lt"/>
                          <a:ea typeface="+mn-ea"/>
                          <a:cs typeface="+mn-cs"/>
                        </a:rPr>
                        <a:t>June 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 Reject a replacement read, where the read provided is identical to that already held in UK Link for the same read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mn-lt"/>
                        </a:rPr>
                        <a:t>In</a:t>
                      </a:r>
                      <a:r>
                        <a:rPr lang="en-US" sz="700" b="0" i="0" u="none" strike="noStrike" baseline="0" dirty="0" smtClean="0">
                          <a:solidFill>
                            <a:srgbClr val="000000"/>
                          </a:solidFill>
                          <a:effectLst/>
                          <a:latin typeface="+mn-lt"/>
                        </a:rPr>
                        <a:t>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rgbClr val="000000"/>
                          </a:solidFill>
                          <a:effectLst/>
                          <a:latin typeface="+mn-lt"/>
                        </a:rPr>
                        <a:t>27%</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n-lt"/>
                          <a:ea typeface="+mn-ea"/>
                          <a:cs typeface="+mn-cs"/>
                        </a:rPr>
                        <a:t>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9357169"/>
                  </a:ext>
                </a:extLst>
              </a:tr>
              <a:tr h="174276">
                <a:tc vMerge="1">
                  <a:txBody>
                    <a:bodyPr/>
                    <a:lstStyle/>
                    <a:p>
                      <a:pPr algn="ctr" fontAlgn="ctr"/>
                      <a:endParaRPr lang="en-GB" sz="9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cs typeface="Calibri" panose="020F0502020204030204" pitchFamily="34" charset="0"/>
                        </a:rPr>
                        <a:t>4687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mn-lt"/>
                        </a:rPr>
                        <a:t>PSR updates for large domestic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dirty="0" smtClean="0">
                          <a:solidFill>
                            <a:srgbClr val="000000"/>
                          </a:solidFill>
                          <a:effectLst/>
                          <a:latin typeface="+mn-lt"/>
                        </a:rPr>
                        <a:t>In</a:t>
                      </a:r>
                      <a:r>
                        <a:rPr lang="en-GB" sz="700" b="0" i="0" u="none" strike="noStrike" baseline="0" dirty="0" smtClean="0">
                          <a:solidFill>
                            <a:srgbClr val="000000"/>
                          </a:solidFill>
                          <a:effectLst/>
                          <a:latin typeface="+mn-lt"/>
                        </a:rPr>
                        <a:t> Delivery</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n-lt"/>
                          <a:ea typeface="+mn-ea"/>
                          <a:cs typeface="+mn-cs"/>
                        </a:rPr>
                        <a:t>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0296342"/>
                  </a:ext>
                </a:extLst>
              </a:tr>
              <a:tr h="144016">
                <a:tc vMerge="1">
                  <a:txBody>
                    <a:bodyPr/>
                    <a:lstStyle/>
                    <a:p>
                      <a:endParaRPr lang="en-GB"/>
                    </a:p>
                  </a:txBody>
                  <a:tcPr/>
                </a:tc>
                <a:tc>
                  <a:txBody>
                    <a:bodyPr/>
                    <a:lstStyle/>
                    <a:p>
                      <a:pPr algn="ctr" fontAlgn="ctr"/>
                      <a:r>
                        <a:rPr lang="en-GB" sz="700" b="0" i="0" u="none" strike="noStrike" dirty="0">
                          <a:solidFill>
                            <a:schemeClr val="tx1"/>
                          </a:solidFill>
                          <a:effectLst/>
                          <a:latin typeface="+mn-lt"/>
                          <a:cs typeface="Calibri" panose="020F0502020204030204" pitchFamily="34" charset="0"/>
                        </a:rPr>
                        <a:t>4676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Reconciliation issues with reads recorded between D-1 to D-5.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mn-lt"/>
                        </a:rPr>
                        <a:t>In</a:t>
                      </a:r>
                      <a:r>
                        <a:rPr lang="en-US" sz="700" b="0" i="0" u="none" strike="noStrike" baseline="0" dirty="0" smtClean="0">
                          <a:solidFill>
                            <a:srgbClr val="000000"/>
                          </a:solidFill>
                          <a:effectLst/>
                          <a:latin typeface="+mn-lt"/>
                        </a:rPr>
                        <a:t>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rgbClr val="000000"/>
                          </a:solidFill>
                          <a:effectLst/>
                          <a:latin typeface="+mn-lt"/>
                        </a:rPr>
                        <a:t>67%</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n-lt"/>
                          <a:ea typeface="+mn-ea"/>
                          <a:cs typeface="+mn-cs"/>
                        </a:rPr>
                        <a:t>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rowSpan="2">
                  <a:txBody>
                    <a:bodyPr/>
                    <a:lstStyle/>
                    <a:p>
                      <a:pPr marL="0" algn="ctr" defTabSz="914400" rtl="0" eaLnBrk="1" fontAlgn="ctr" latinLnBrk="0" hangingPunct="1"/>
                      <a:r>
                        <a:rPr lang="en-GB" sz="700" b="1" i="0" u="none" strike="noStrike" kern="1200" dirty="0">
                          <a:solidFill>
                            <a:srgbClr val="FFFFFF"/>
                          </a:solidFill>
                          <a:effectLst/>
                          <a:latin typeface="+mn-lt"/>
                          <a:ea typeface="+mn-ea"/>
                          <a:cs typeface="+mn-cs"/>
                        </a:rPr>
                        <a:t>Sept</a:t>
                      </a:r>
                      <a:r>
                        <a:rPr lang="en-GB" sz="700" b="1" i="0" u="none" strike="noStrike" kern="1200" baseline="0" dirty="0">
                          <a:solidFill>
                            <a:srgbClr val="FFFFFF"/>
                          </a:solidFill>
                          <a:effectLst/>
                          <a:latin typeface="+mn-lt"/>
                          <a:ea typeface="+mn-ea"/>
                          <a:cs typeface="+mn-cs"/>
                        </a:rPr>
                        <a:t> </a:t>
                      </a:r>
                      <a:r>
                        <a:rPr lang="en-GB" sz="700" b="1" i="0" u="none" strike="noStrike" kern="1200" dirty="0">
                          <a:solidFill>
                            <a:srgbClr val="FFFFFF"/>
                          </a:solidFill>
                          <a:effectLst/>
                          <a:latin typeface="+mn-lt"/>
                          <a:ea typeface="+mn-ea"/>
                          <a:cs typeface="+mn-cs"/>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GB Charging &amp; Incremental (IP PARCA) Capacity Allocation Change Delivery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baseline="0" dirty="0" smtClean="0">
                          <a:solidFill>
                            <a:srgbClr val="000000"/>
                          </a:solidFill>
                          <a:effectLst/>
                          <a:latin typeface="+mn-lt"/>
                        </a:rPr>
                        <a:t>In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1" dirty="0">
                          <a:solidFill>
                            <a:schemeClr val="tx1"/>
                          </a:solidFill>
                          <a:latin typeface="+mn-lt"/>
                          <a:cs typeface="Calibri" panose="020F0502020204030204" pitchFamily="34" charset="0"/>
                        </a:rPr>
                        <a:t>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00523622"/>
                  </a:ext>
                </a:extLst>
              </a:tr>
              <a:tr h="208772">
                <a:tc vMerge="1">
                  <a:txBody>
                    <a:bodyPr/>
                    <a:lstStyle/>
                    <a:p>
                      <a:pPr algn="ctr" fontAlgn="ctr"/>
                      <a:endParaRPr lang="en-GB" sz="9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cs typeface="Calibri" panose="020F0502020204030204" pitchFamily="34" charset="0"/>
                        </a:rPr>
                        <a:t>4665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Creation of new End User Categories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mn-lt"/>
                        </a:rPr>
                        <a:t>In</a:t>
                      </a:r>
                      <a:r>
                        <a:rPr lang="en-US" sz="700" b="0" i="0" u="none" strike="noStrike" baseline="0" dirty="0" smtClean="0">
                          <a:solidFill>
                            <a:srgbClr val="000000"/>
                          </a:solidFill>
                          <a:effectLst/>
                          <a:latin typeface="+mn-lt"/>
                        </a:rPr>
                        <a:t>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rgbClr val="000000"/>
                          </a:solidFill>
                          <a:effectLst/>
                          <a:latin typeface="+mn-lt"/>
                        </a:rPr>
                        <a:t>52%</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June/Sep-2019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1" dirty="0">
                          <a:solidFill>
                            <a:schemeClr val="tx1"/>
                          </a:solidFill>
                          <a:latin typeface="+mn-lt"/>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91021043"/>
                  </a:ext>
                </a:extLst>
              </a:tr>
              <a:tr h="208772">
                <a:tc rowSpan="3">
                  <a:txBody>
                    <a:bodyPr/>
                    <a:lstStyle/>
                    <a:p>
                      <a:pPr marL="0" algn="ctr" defTabSz="914400" rtl="0" eaLnBrk="1" fontAlgn="ctr" latinLnBrk="0" hangingPunct="1"/>
                      <a:r>
                        <a:rPr lang="en-GB" sz="700" b="1" i="0" u="none" strike="noStrike" kern="1200" dirty="0" smtClean="0">
                          <a:solidFill>
                            <a:srgbClr val="FFFFFF"/>
                          </a:solidFill>
                          <a:effectLst/>
                          <a:latin typeface="+mn-lt"/>
                          <a:ea typeface="+mn-ea"/>
                          <a:cs typeface="+mn-cs"/>
                        </a:rPr>
                        <a:t>Nov-19</a:t>
                      </a:r>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Requiring a Meter Reading following a change of Local Distribution Zone or Exit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mn-lt"/>
                        </a:rPr>
                        <a:t>CP high level solution approved at </a:t>
                      </a:r>
                      <a:r>
                        <a:rPr lang="en-US" sz="700" b="0" i="0" u="none" strike="noStrike" dirty="0" err="1" smtClean="0">
                          <a:solidFill>
                            <a:schemeClr val="tx1"/>
                          </a:solidFill>
                          <a:effectLst/>
                          <a:latin typeface="+mn-lt"/>
                        </a:rPr>
                        <a:t>ChMC</a:t>
                      </a:r>
                      <a:endParaRPr lang="en-US" sz="700" b="0" i="0"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41%</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4725</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chemeClr val="tx1"/>
                          </a:solidFill>
                          <a:effectLst/>
                          <a:latin typeface="+mn-lt"/>
                        </a:rPr>
                        <a:t>New read reason</a:t>
                      </a:r>
                      <a:r>
                        <a:rPr lang="en-US" sz="700" b="0" i="0" u="none" strike="noStrike" baseline="0" dirty="0" smtClean="0">
                          <a:solidFill>
                            <a:schemeClr val="tx1"/>
                          </a:solidFill>
                          <a:effectLst/>
                          <a:latin typeface="+mn-lt"/>
                        </a:rPr>
                        <a:t> type for LIS estimate readings</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smtClean="0">
                          <a:solidFill>
                            <a:schemeClr val="tx1"/>
                          </a:solidFill>
                          <a:effectLst/>
                          <a:latin typeface="+mn-lt"/>
                        </a:rPr>
                        <a:t>CP high level solution approved at ChMC</a:t>
                      </a:r>
                      <a:endParaRPr lang="en-US" sz="700" b="0" i="0"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28%</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a:t>
                      </a:r>
                      <a:r>
                        <a:rPr lang="en-GB" sz="700" b="0" i="0" u="none" strike="noStrike" baseline="0" dirty="0" smtClean="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smtClean="0">
                          <a:solidFill>
                            <a:schemeClr val="tx1"/>
                          </a:solidFill>
                          <a:effectLst/>
                          <a:latin typeface="+mn-lt"/>
                        </a:rPr>
                        <a:t>Medium</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smtClean="0">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4621</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chemeClr val="tx1"/>
                          </a:solidFill>
                          <a:effectLst/>
                          <a:latin typeface="+mn-lt"/>
                        </a:rPr>
                        <a:t>Suspension of the validation between  meter index and  unconverted index</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smtClean="0">
                          <a:solidFill>
                            <a:schemeClr val="tx1"/>
                          </a:solidFill>
                          <a:effectLst/>
                          <a:latin typeface="+mn-lt"/>
                        </a:rPr>
                        <a:t>CP high level solution approved at ChMC</a:t>
                      </a:r>
                      <a:endParaRPr lang="en-US" sz="700" b="0" i="0"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29%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smtClean="0">
                          <a:solidFill>
                            <a:schemeClr val="tx1"/>
                          </a:solidFill>
                          <a:effectLst/>
                          <a:latin typeface="+mn-lt"/>
                        </a:rPr>
                        <a:t>Tbc</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smtClean="0">
                          <a:solidFill>
                            <a:schemeClr val="tx1"/>
                          </a:solidFill>
                          <a:effectLst/>
                          <a:latin typeface="+mn-lt"/>
                        </a:rPr>
                        <a:t>Shipper</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itle 1">
            <a:extLst>
              <a:ext uri="{FF2B5EF4-FFF2-40B4-BE49-F238E27FC236}">
                <a16:creationId xmlns="" xmlns:a16="http://schemas.microsoft.com/office/drawing/2014/main" id="{AAB7F775-B62D-4B10-B2D6-35D8917FF020}"/>
              </a:ext>
            </a:extLst>
          </p:cNvPr>
          <p:cNvSpPr>
            <a:spLocks noGrp="1"/>
          </p:cNvSpPr>
          <p:nvPr>
            <p:ph type="title"/>
          </p:nvPr>
        </p:nvSpPr>
        <p:spPr>
          <a:xfrm>
            <a:off x="28329" y="0"/>
            <a:ext cx="8688388" cy="525878"/>
          </a:xfrm>
        </p:spPr>
        <p:txBody>
          <a:bodyPr>
            <a:normAutofit/>
          </a:bodyPr>
          <a:lstStyle/>
          <a:p>
            <a:pPr algn="l"/>
            <a:r>
              <a:rPr lang="en-GB" dirty="0"/>
              <a:t>Change </a:t>
            </a:r>
            <a:r>
              <a:rPr lang="en-GB" dirty="0" smtClean="0"/>
              <a:t>Index – R&amp;N Allocated Change</a:t>
            </a:r>
            <a:endParaRPr lang="en-GB" dirty="0"/>
          </a:p>
        </p:txBody>
      </p:sp>
    </p:spTree>
    <p:extLst>
      <p:ext uri="{BB962C8B-B14F-4D97-AF65-F5344CB8AC3E}">
        <p14:creationId xmlns:p14="http://schemas.microsoft.com/office/powerpoint/2010/main" val="1622576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6C73B39C-CBC9-4A5E-8E2F-8A8C75D4532D}"/>
              </a:ext>
            </a:extLst>
          </p:cNvPr>
          <p:cNvGraphicFramePr>
            <a:graphicFrameLocks noGrp="1"/>
          </p:cNvGraphicFramePr>
          <p:nvPr>
            <p:extLst>
              <p:ext uri="{D42A27DB-BD31-4B8C-83A1-F6EECF244321}">
                <p14:modId xmlns:p14="http://schemas.microsoft.com/office/powerpoint/2010/main" val="3853750859"/>
              </p:ext>
            </p:extLst>
          </p:nvPr>
        </p:nvGraphicFramePr>
        <p:xfrm>
          <a:off x="35496" y="550514"/>
          <a:ext cx="9009941" cy="4179107"/>
        </p:xfrm>
        <a:graphic>
          <a:graphicData uri="http://schemas.openxmlformats.org/drawingml/2006/table">
            <a:tbl>
              <a:tblPr/>
              <a:tblGrid>
                <a:gridCol w="575700">
                  <a:extLst>
                    <a:ext uri="{9D8B030D-6E8A-4147-A177-3AD203B41FA5}">
                      <a16:colId xmlns="" xmlns:a16="http://schemas.microsoft.com/office/drawing/2014/main" val="594677324"/>
                    </a:ext>
                  </a:extLst>
                </a:gridCol>
                <a:gridCol w="367738">
                  <a:extLst>
                    <a:ext uri="{9D8B030D-6E8A-4147-A177-3AD203B41FA5}">
                      <a16:colId xmlns="" xmlns:a16="http://schemas.microsoft.com/office/drawing/2014/main" val="1212485833"/>
                    </a:ext>
                  </a:extLst>
                </a:gridCol>
                <a:gridCol w="3378321">
                  <a:extLst>
                    <a:ext uri="{9D8B030D-6E8A-4147-A177-3AD203B41FA5}">
                      <a16:colId xmlns="" xmlns:a16="http://schemas.microsoft.com/office/drawing/2014/main" val="2588561940"/>
                    </a:ext>
                  </a:extLst>
                </a:gridCol>
                <a:gridCol w="1510889">
                  <a:extLst>
                    <a:ext uri="{9D8B030D-6E8A-4147-A177-3AD203B41FA5}">
                      <a16:colId xmlns="" xmlns:a16="http://schemas.microsoft.com/office/drawing/2014/main" val="20003"/>
                    </a:ext>
                  </a:extLst>
                </a:gridCol>
                <a:gridCol w="801737">
                  <a:extLst>
                    <a:ext uri="{9D8B030D-6E8A-4147-A177-3AD203B41FA5}">
                      <a16:colId xmlns="" xmlns:a16="http://schemas.microsoft.com/office/drawing/2014/main" val="4176577047"/>
                    </a:ext>
                  </a:extLst>
                </a:gridCol>
                <a:gridCol w="720373">
                  <a:extLst>
                    <a:ext uri="{9D8B030D-6E8A-4147-A177-3AD203B41FA5}">
                      <a16:colId xmlns="" xmlns:a16="http://schemas.microsoft.com/office/drawing/2014/main" val="198435945"/>
                    </a:ext>
                  </a:extLst>
                </a:gridCol>
                <a:gridCol w="864447">
                  <a:extLst>
                    <a:ext uri="{9D8B030D-6E8A-4147-A177-3AD203B41FA5}">
                      <a16:colId xmlns="" xmlns:a16="http://schemas.microsoft.com/office/drawing/2014/main" val="2619778090"/>
                    </a:ext>
                  </a:extLst>
                </a:gridCol>
                <a:gridCol w="790736">
                  <a:extLst>
                    <a:ext uri="{9D8B030D-6E8A-4147-A177-3AD203B41FA5}">
                      <a16:colId xmlns="" xmlns:a16="http://schemas.microsoft.com/office/drawing/2014/main" val="1022559495"/>
                    </a:ext>
                  </a:extLst>
                </a:gridCol>
              </a:tblGrid>
              <a:tr h="275092">
                <a:tc>
                  <a:txBody>
                    <a:bodyPr/>
                    <a:lstStyle/>
                    <a:p>
                      <a:pPr algn="ctr" fontAlgn="ctr"/>
                      <a:r>
                        <a:rPr lang="en-GB" sz="7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smtClean="0">
                          <a:solidFill>
                            <a:srgbClr val="FFFFFF"/>
                          </a:solidFill>
                          <a:effectLst/>
                          <a:latin typeface="+mn-lt"/>
                        </a:rPr>
                        <a:t>Current </a:t>
                      </a:r>
                      <a:r>
                        <a:rPr lang="en-GB" sz="700" b="1" i="0" u="none" strike="noStrike" dirty="0">
                          <a:solidFill>
                            <a:srgbClr val="FFFFFF"/>
                          </a:solidFill>
                          <a:effectLst/>
                          <a:latin typeface="+mn-lt"/>
                        </a:rPr>
                        <a:t>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err="1">
                          <a:solidFill>
                            <a:srgbClr val="FFFFFF"/>
                          </a:solidFill>
                          <a:effectLst/>
                          <a:latin typeface="+mn-lt"/>
                        </a:rPr>
                        <a:t>Xos</a:t>
                      </a:r>
                      <a:r>
                        <a:rPr lang="en-GB" sz="700" b="1" i="0" u="none" strike="noStrike" dirty="0">
                          <a:solidFill>
                            <a:srgbClr val="FFFFFF"/>
                          </a:solidFill>
                          <a:effectLst/>
                          <a:latin typeface="+mn-lt"/>
                        </a:rPr>
                        <a:t> Proposed </a:t>
                      </a:r>
                      <a:r>
                        <a:rPr lang="en-GB" sz="700" b="1" i="0" u="none" strike="noStrike" dirty="0" err="1">
                          <a:solidFill>
                            <a:srgbClr val="FFFFFF"/>
                          </a:solidFill>
                          <a:effectLst/>
                          <a:latin typeface="+mn-lt"/>
                        </a:rPr>
                        <a:t>Prioritsation</a:t>
                      </a:r>
                      <a:r>
                        <a:rPr lang="en-GB" sz="700" b="1" i="0" u="none" strike="noStrike" dirty="0">
                          <a:solidFill>
                            <a:srgbClr val="FFFFFF"/>
                          </a:solidFill>
                          <a:effectLst/>
                          <a:latin typeface="+mn-lt"/>
                        </a:rPr>
                        <a:t>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smtClean="0">
                          <a:solidFill>
                            <a:srgbClr val="FFFFFF"/>
                          </a:solidFill>
                          <a:effectLst/>
                          <a:latin typeface="+mn-lt"/>
                        </a:rPr>
                        <a:t>Indicative </a:t>
                      </a:r>
                      <a:r>
                        <a:rPr lang="en-GB" sz="700" b="1" i="0" u="none" strike="noStrike" dirty="0">
                          <a:solidFill>
                            <a:srgbClr val="FFFFFF"/>
                          </a:solidFill>
                          <a:effectLst/>
                          <a:latin typeface="+mn-lt"/>
                        </a:rPr>
                        <a:t>R&amp;N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 xmlns:a16="http://schemas.microsoft.com/office/drawing/2014/main" val="1915720419"/>
                  </a:ext>
                </a:extLst>
              </a:tr>
              <a:tr h="183395">
                <a:tc rowSpan="19">
                  <a:txBody>
                    <a:bodyPr/>
                    <a:lstStyle/>
                    <a:p>
                      <a:pPr marL="0" algn="ctr" defTabSz="914400" rtl="0" eaLnBrk="1" fontAlgn="ctr" latinLnBrk="0" hangingPunct="1"/>
                      <a:r>
                        <a:rPr lang="en-GB" sz="700" b="1" i="0" u="none" strike="noStrike" kern="1200" dirty="0">
                          <a:solidFill>
                            <a:srgbClr val="FFFFFF"/>
                          </a:solidFill>
                          <a:effectLst/>
                          <a:latin typeface="+mn-lt"/>
                          <a:ea typeface="+mn-ea"/>
                          <a:cs typeface="+mn-cs"/>
                        </a:rPr>
                        <a:t>Unallocated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Acceptance of Contact Details Updates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A7 - CP awaiting </a:t>
                      </a:r>
                      <a:r>
                        <a:rPr lang="en-US" sz="700" b="0" i="0" u="none" strike="noStrike" kern="1200" dirty="0" err="1" smtClean="0">
                          <a:solidFill>
                            <a:schemeClr val="tx1"/>
                          </a:solidFill>
                          <a:effectLst/>
                          <a:latin typeface="+mn-lt"/>
                          <a:ea typeface="+mn-ea"/>
                          <a:cs typeface="+mn-cs"/>
                        </a:rPr>
                        <a:t>ChMC</a:t>
                      </a:r>
                      <a:r>
                        <a:rPr lang="en-US" sz="700" b="0" i="0" u="none" strike="noStrike" kern="1200" dirty="0" smtClean="0">
                          <a:solidFill>
                            <a:schemeClr val="tx1"/>
                          </a:solidFill>
                          <a:effectLst/>
                          <a:latin typeface="+mn-lt"/>
                          <a:ea typeface="+mn-ea"/>
                          <a:cs typeface="+mn-cs"/>
                        </a:rPr>
                        <a:t>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4795</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Amendments to the PARR (520a) reporting</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PAC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4780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Inclusion of Meter Asset Provider Identity (MAP Id) in the UK Link system (CSS Consequential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A7 - CP awaiting </a:t>
                      </a:r>
                      <a:r>
                        <a:rPr lang="en-US" sz="700" b="0" i="0" u="none" strike="noStrike" kern="1200" dirty="0" err="1" smtClean="0">
                          <a:solidFill>
                            <a:schemeClr val="tx1"/>
                          </a:solidFill>
                          <a:effectLst/>
                          <a:latin typeface="+mn-lt"/>
                          <a:ea typeface="+mn-ea"/>
                          <a:cs typeface="+mn-cs"/>
                        </a:rPr>
                        <a:t>ChMC</a:t>
                      </a:r>
                      <a:r>
                        <a:rPr lang="en-US" sz="700" b="0" i="0" u="none" strike="noStrike" kern="1200" dirty="0" smtClean="0">
                          <a:solidFill>
                            <a:schemeClr val="tx1"/>
                          </a:solidFill>
                          <a:effectLst/>
                          <a:latin typeface="+mn-lt"/>
                          <a:ea typeface="+mn-ea"/>
                          <a:cs typeface="+mn-cs"/>
                        </a:rPr>
                        <a:t>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27%</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4803</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Removal of validation for AQ Correction Reason 4</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A7 - CP awaiting </a:t>
                      </a:r>
                      <a:r>
                        <a:rPr lang="en-US" sz="700" b="0" i="0" u="none" strike="noStrike" kern="1200" dirty="0" err="1" smtClean="0">
                          <a:solidFill>
                            <a:schemeClr val="tx1"/>
                          </a:solidFill>
                          <a:effectLst/>
                          <a:latin typeface="+mn-lt"/>
                          <a:ea typeface="+mn-ea"/>
                          <a:cs typeface="+mn-cs"/>
                        </a:rPr>
                        <a:t>ChMC</a:t>
                      </a:r>
                      <a:r>
                        <a:rPr lang="en-US" sz="700" b="0" i="0" u="none" strike="noStrike" kern="1200" dirty="0" smtClean="0">
                          <a:solidFill>
                            <a:schemeClr val="tx1"/>
                          </a:solidFill>
                          <a:effectLst/>
                          <a:latin typeface="+mn-lt"/>
                          <a:ea typeface="+mn-ea"/>
                          <a:cs typeface="+mn-cs"/>
                        </a:rPr>
                        <a:t>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71%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4871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Modification 0665 – Changes to Ratchet</a:t>
                      </a:r>
                      <a:r>
                        <a:rPr lang="en-US" sz="700" b="0" i="0" u="none" strike="noStrike" kern="1200" baseline="0" dirty="0" smtClean="0">
                          <a:solidFill>
                            <a:schemeClr val="tx1"/>
                          </a:solidFill>
                          <a:effectLst/>
                          <a:latin typeface="+mn-lt"/>
                          <a:ea typeface="+mn-ea"/>
                          <a:cs typeface="+mn-cs"/>
                        </a:rPr>
                        <a:t> Regime</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A2 - CP proposed for </a:t>
                      </a:r>
                      <a:r>
                        <a:rPr lang="en-US" sz="700" b="0" i="0" u="none" strike="noStrike" kern="1200" dirty="0" err="1" smtClean="0">
                          <a:solidFill>
                            <a:schemeClr val="tx1"/>
                          </a:solidFill>
                          <a:effectLst/>
                          <a:latin typeface="+mn-lt"/>
                          <a:ea typeface="+mn-ea"/>
                          <a:cs typeface="+mn-cs"/>
                        </a:rPr>
                        <a:t>ChMC</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27%</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4866</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UIG Recommendation – removal of validation</a:t>
                      </a:r>
                      <a:r>
                        <a:rPr lang="en-US" sz="700" b="0" i="0" u="none" strike="noStrike" kern="1200" baseline="0" dirty="0" smtClean="0">
                          <a:solidFill>
                            <a:schemeClr val="tx1"/>
                          </a:solidFill>
                          <a:effectLst/>
                          <a:latin typeface="+mn-lt"/>
                          <a:ea typeface="+mn-ea"/>
                          <a:cs typeface="+mn-cs"/>
                        </a:rPr>
                        <a:t> on uncorrected read </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A2 - CP proposed for </a:t>
                      </a:r>
                      <a:r>
                        <a:rPr lang="en-US" sz="700" b="0" i="0" u="none" strike="noStrike" kern="1200" dirty="0" err="1" smtClean="0">
                          <a:solidFill>
                            <a:schemeClr val="tx1"/>
                          </a:solidFill>
                          <a:effectLst/>
                          <a:latin typeface="+mn-lt"/>
                          <a:ea typeface="+mn-ea"/>
                          <a:cs typeface="+mn-cs"/>
                        </a:rPr>
                        <a:t>ChMC</a:t>
                      </a:r>
                      <a:endParaRPr lang="en-US" sz="700" b="0" i="0" u="none" strike="noStrike" kern="1200" dirty="0" smtClean="0">
                        <a:solidFill>
                          <a:schemeClr val="tx1"/>
                        </a:solidFill>
                        <a:effectLst/>
                        <a:latin typeface="+mn-lt"/>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28%</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Nov-19</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Delivery of 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A9 - Internal change progressing through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A9 - Internal change progressing through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B1 - Start Up In Progress (Awaiting PAT/RACI)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51%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Moving Market Participant Ownership from SPAA to UNC/DSC</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A5 - CP in capture with DSG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47%</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4645</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The rejection of incrementing reads submitted for an Isolated Supply Meter Point (RGMA flows)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A5a </a:t>
                      </a:r>
                      <a:r>
                        <a:rPr lang="en-GB" sz="700" b="0" i="0" u="none" strike="noStrike" kern="1200" dirty="0">
                          <a:solidFill>
                            <a:schemeClr val="tx1"/>
                          </a:solidFill>
                          <a:effectLst/>
                          <a:latin typeface="+mn-lt"/>
                          <a:ea typeface="+mn-ea"/>
                          <a:cs typeface="+mn-cs"/>
                        </a:rPr>
                        <a:t>- Solution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Shippers/DN</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A7 - CP awaiting </a:t>
                      </a:r>
                      <a:r>
                        <a:rPr lang="en-US" sz="700" b="0" i="0" u="none" strike="noStrike" kern="1200" dirty="0" err="1">
                          <a:solidFill>
                            <a:schemeClr val="tx1"/>
                          </a:solidFill>
                          <a:effectLst/>
                          <a:latin typeface="+mn-lt"/>
                          <a:ea typeface="+mn-ea"/>
                          <a:cs typeface="+mn-cs"/>
                        </a:rPr>
                        <a:t>ChMC</a:t>
                      </a:r>
                      <a:r>
                        <a:rPr lang="en-US" sz="700" b="0" i="0" u="none" strike="noStrike" kern="1200" dirty="0">
                          <a:solidFill>
                            <a:schemeClr val="tx1"/>
                          </a:solidFill>
                          <a:effectLst/>
                          <a:latin typeface="+mn-lt"/>
                          <a:ea typeface="+mn-ea"/>
                          <a:cs typeface="+mn-cs"/>
                        </a:rPr>
                        <a:t> solution approval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 / DN</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4865</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Amendment to Treatment and Reporting of CYCL Reads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A2 - CP proposed for </a:t>
                      </a:r>
                      <a:r>
                        <a:rPr lang="en-US" sz="700" b="0" i="0" u="none" strike="noStrike" kern="1200" dirty="0" err="1">
                          <a:solidFill>
                            <a:schemeClr val="tx1"/>
                          </a:solidFill>
                          <a:effectLst/>
                          <a:latin typeface="+mn-lt"/>
                          <a:ea typeface="+mn-ea"/>
                          <a:cs typeface="+mn-cs"/>
                        </a:rPr>
                        <a:t>ChMC</a:t>
                      </a:r>
                      <a:endParaRPr lang="en-US" sz="700" b="0" i="0" u="none" strike="noStrike" kern="1200" dirty="0">
                        <a:solidFill>
                          <a:schemeClr val="tx1"/>
                        </a:solidFill>
                        <a:effectLst/>
                        <a:latin typeface="+mn-lt"/>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4876</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Changes to PARR reporting</a:t>
                      </a:r>
                      <a:r>
                        <a:rPr lang="en-US" sz="700" b="0" i="0" u="none" strike="noStrike" kern="1200" baseline="0" dirty="0" smtClean="0">
                          <a:solidFill>
                            <a:schemeClr val="tx1"/>
                          </a:solidFill>
                          <a:effectLst/>
                          <a:latin typeface="+mn-lt"/>
                          <a:ea typeface="+mn-ea"/>
                          <a:cs typeface="+mn-cs"/>
                        </a:rPr>
                        <a:t> – provide further data to PAFA to aid analysis of reporting performance</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A2 - CP proposed for </a:t>
                      </a:r>
                      <a:r>
                        <a:rPr lang="en-US" sz="700" b="0" i="0" u="none" strike="noStrike" kern="1200" dirty="0" err="1" smtClean="0">
                          <a:solidFill>
                            <a:schemeClr val="tx1"/>
                          </a:solidFill>
                          <a:effectLst/>
                          <a:latin typeface="+mn-lt"/>
                          <a:ea typeface="+mn-ea"/>
                          <a:cs typeface="+mn-cs"/>
                        </a:rPr>
                        <a:t>ChMC</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Notification of Customer Contact Details to Transporters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A2 - CP proposed for </a:t>
                      </a:r>
                      <a:r>
                        <a:rPr lang="en-US" sz="700" b="0" i="0" u="none" strike="noStrike" kern="1200" dirty="0" err="1">
                          <a:solidFill>
                            <a:schemeClr val="tx1"/>
                          </a:solidFill>
                          <a:effectLst/>
                          <a:latin typeface="+mn-lt"/>
                          <a:ea typeface="+mn-ea"/>
                          <a:cs typeface="+mn-cs"/>
                        </a:rPr>
                        <a:t>ChMC</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33%</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Actual read following estimated transfer read calculating AQ of 1 (linked to XRN4690)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A5b - Undergoing Solution Impact Assessment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4888</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Removing</a:t>
                      </a:r>
                      <a:r>
                        <a:rPr lang="en-US" sz="700" b="0" i="0" u="none" strike="noStrike" kern="1200" baseline="0" dirty="0" smtClean="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A2 - CP proposed for </a:t>
                      </a:r>
                      <a:r>
                        <a:rPr lang="en-US" sz="700" b="0" i="0" u="none" strike="noStrike" kern="1200" dirty="0" err="1" smtClean="0">
                          <a:solidFill>
                            <a:schemeClr val="tx1"/>
                          </a:solidFill>
                          <a:effectLst/>
                          <a:latin typeface="+mn-lt"/>
                          <a:ea typeface="+mn-ea"/>
                          <a:cs typeface="+mn-cs"/>
                        </a:rPr>
                        <a:t>ChMC</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4801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Additional information to be made viewable on 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A5 - CP in capture with DSG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29%</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Transfer of NDM sampling obligations from Distribution Network Operators</a:t>
                      </a:r>
                      <a:r>
                        <a:rPr lang="en-US" sz="700" b="0" i="0" u="none" strike="noStrike" kern="1200" baseline="0" dirty="0" smtClean="0">
                          <a:solidFill>
                            <a:schemeClr val="tx1"/>
                          </a:solidFill>
                          <a:effectLst/>
                          <a:latin typeface="+mn-lt"/>
                          <a:ea typeface="+mn-ea"/>
                          <a:cs typeface="+mn-cs"/>
                        </a:rPr>
                        <a:t> to the CDSP</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A5 - CP in capture with DSG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29%</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6" name="Title 1">
            <a:extLst>
              <a:ext uri="{FF2B5EF4-FFF2-40B4-BE49-F238E27FC236}">
                <a16:creationId xmlns="" xmlns:a16="http://schemas.microsoft.com/office/drawing/2014/main" id="{AAB7F775-B62D-4B10-B2D6-35D8917FF020}"/>
              </a:ext>
            </a:extLst>
          </p:cNvPr>
          <p:cNvSpPr>
            <a:spLocks noGrp="1"/>
          </p:cNvSpPr>
          <p:nvPr>
            <p:ph type="title"/>
          </p:nvPr>
        </p:nvSpPr>
        <p:spPr>
          <a:xfrm>
            <a:off x="28329" y="29648"/>
            <a:ext cx="8688388" cy="525878"/>
          </a:xfrm>
        </p:spPr>
        <p:txBody>
          <a:bodyPr>
            <a:normAutofit/>
          </a:bodyPr>
          <a:lstStyle/>
          <a:p>
            <a:pPr algn="l"/>
            <a:r>
              <a:rPr lang="en-GB" sz="2000" dirty="0"/>
              <a:t>Change </a:t>
            </a:r>
            <a:r>
              <a:rPr lang="en-GB" sz="2000" dirty="0" smtClean="0"/>
              <a:t>Index – R&amp;N Unallocated External Impacting Changes  </a:t>
            </a:r>
            <a:endParaRPr lang="en-GB" sz="2000" dirty="0"/>
          </a:p>
        </p:txBody>
      </p:sp>
    </p:spTree>
    <p:extLst>
      <p:ext uri="{BB962C8B-B14F-4D97-AF65-F5344CB8AC3E}">
        <p14:creationId xmlns:p14="http://schemas.microsoft.com/office/powerpoint/2010/main" val="4247015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Major Release Update</a:t>
            </a:r>
            <a:endParaRPr lang="en-GB" dirty="0"/>
          </a:p>
        </p:txBody>
      </p:sp>
      <p:sp>
        <p:nvSpPr>
          <p:cNvPr id="3" name="Subtitle 2"/>
          <p:cNvSpPr>
            <a:spLocks noGrp="1"/>
          </p:cNvSpPr>
          <p:nvPr>
            <p:ph idx="1"/>
          </p:nvPr>
        </p:nvSpPr>
        <p:spPr/>
        <p:txBody>
          <a:bodyPr/>
          <a:lstStyle/>
          <a:p>
            <a:r>
              <a:rPr lang="en-GB" sz="1800" dirty="0" smtClean="0"/>
              <a:t>5a. Release 3</a:t>
            </a:r>
          </a:p>
          <a:p>
            <a:r>
              <a:rPr lang="en-GB" sz="1800" dirty="0" smtClean="0"/>
              <a:t>5b. February 2019</a:t>
            </a:r>
          </a:p>
          <a:p>
            <a:r>
              <a:rPr lang="en-GB" sz="1800" dirty="0" smtClean="0"/>
              <a:t>5c. June 2019</a:t>
            </a:r>
          </a:p>
          <a:p>
            <a:r>
              <a:rPr lang="en-GB" sz="1800" dirty="0" smtClean="0"/>
              <a:t>5d. EUC 2019</a:t>
            </a:r>
          </a:p>
          <a:p>
            <a:r>
              <a:rPr lang="en-GB" sz="1800" dirty="0" smtClean="0"/>
              <a:t>5e. November 19</a:t>
            </a:r>
          </a:p>
        </p:txBody>
      </p:sp>
    </p:spTree>
    <p:extLst>
      <p:ext uri="{BB962C8B-B14F-4D97-AF65-F5344CB8AC3E}">
        <p14:creationId xmlns:p14="http://schemas.microsoft.com/office/powerpoint/2010/main" val="230536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5a. Release 3 - Update</a:t>
            </a:r>
            <a:endParaRPr lang="en-GB" dirty="0"/>
          </a:p>
        </p:txBody>
      </p:sp>
    </p:spTree>
    <p:extLst>
      <p:ext uri="{BB962C8B-B14F-4D97-AF65-F5344CB8AC3E}">
        <p14:creationId xmlns:p14="http://schemas.microsoft.com/office/powerpoint/2010/main" val="3954180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637580"/>
          </a:xfrm>
        </p:spPr>
        <p:txBody>
          <a:bodyPr/>
          <a:lstStyle/>
          <a:p>
            <a:r>
              <a:rPr lang="en-GB" dirty="0" smtClean="0"/>
              <a:t>Agenda (1)</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62324381"/>
              </p:ext>
            </p:extLst>
          </p:nvPr>
        </p:nvGraphicFramePr>
        <p:xfrm>
          <a:off x="251520" y="555526"/>
          <a:ext cx="8352927" cy="4443923"/>
        </p:xfrm>
        <a:graphic>
          <a:graphicData uri="http://schemas.openxmlformats.org/drawingml/2006/table">
            <a:tbl>
              <a:tblPr firstRow="1" firstCol="1" bandRow="1">
                <a:tableStyleId>{5C22544A-7EE6-4342-B048-85BDC9FD1C3A}</a:tableStyleId>
              </a:tblPr>
              <a:tblGrid>
                <a:gridCol w="461488"/>
                <a:gridCol w="3416656"/>
                <a:gridCol w="1090408"/>
                <a:gridCol w="1189817"/>
                <a:gridCol w="2194558"/>
              </a:tblGrid>
              <a:tr h="185163">
                <a:tc>
                  <a:txBody>
                    <a:bodyPr/>
                    <a:lstStyle/>
                    <a:p>
                      <a:pPr algn="ctr">
                        <a:lnSpc>
                          <a:spcPct val="115000"/>
                        </a:lnSpc>
                        <a:spcAft>
                          <a:spcPts val="0"/>
                        </a:spcAft>
                      </a:pPr>
                      <a:r>
                        <a:rPr lang="en-GB" sz="900" dirty="0">
                          <a:effectLst/>
                        </a:rPr>
                        <a:t>Item</a:t>
                      </a:r>
                      <a:endParaRPr lang="en-GB" sz="900" dirty="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Title</a:t>
                      </a:r>
                      <a:endParaRPr lang="en-GB" sz="90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dirty="0">
                          <a:effectLst/>
                        </a:rPr>
                        <a:t>Document Ref</a:t>
                      </a:r>
                      <a:endParaRPr lang="en-GB" sz="900" dirty="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dirty="0">
                          <a:effectLst/>
                        </a:rPr>
                        <a:t>Lead</a:t>
                      </a:r>
                      <a:endParaRPr lang="en-GB" sz="900" dirty="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Action Required From DSG</a:t>
                      </a:r>
                      <a:endParaRPr lang="en-GB" sz="900">
                        <a:solidFill>
                          <a:srgbClr val="000000"/>
                        </a:solidFill>
                        <a:effectLst/>
                        <a:latin typeface="Arial"/>
                        <a:ea typeface="Arial"/>
                        <a:cs typeface="Times New Roman"/>
                      </a:endParaRPr>
                    </a:p>
                  </a:txBody>
                  <a:tcPr marL="17131" marR="17131" marT="0" marB="0" anchor="ctr"/>
                </a:tc>
              </a:tr>
              <a:tr h="318893">
                <a:tc>
                  <a:txBody>
                    <a:bodyPr/>
                    <a:lstStyle/>
                    <a:p>
                      <a:pPr algn="ctr">
                        <a:lnSpc>
                          <a:spcPct val="115000"/>
                        </a:lnSpc>
                        <a:spcAft>
                          <a:spcPts val="0"/>
                        </a:spcAft>
                      </a:pPr>
                      <a:r>
                        <a:rPr lang="en-GB" sz="900">
                          <a:effectLst/>
                        </a:rPr>
                        <a:t>1.</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Welcome and Introductions</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Verbal</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Chair</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Introduce yourself</a:t>
                      </a:r>
                      <a:endParaRPr lang="en-GB" sz="900">
                        <a:solidFill>
                          <a:srgbClr val="000000"/>
                        </a:solidFill>
                        <a:effectLst/>
                        <a:latin typeface="Arial"/>
                        <a:ea typeface="Arial"/>
                        <a:cs typeface="Times New Roman"/>
                      </a:endParaRPr>
                    </a:p>
                  </a:txBody>
                  <a:tcPr marL="17131" marR="17131" marT="0" marB="0" anchor="ctr"/>
                </a:tc>
              </a:tr>
              <a:tr h="360040">
                <a:tc>
                  <a:txBody>
                    <a:bodyPr/>
                    <a:lstStyle/>
                    <a:p>
                      <a:pPr algn="ctr">
                        <a:lnSpc>
                          <a:spcPct val="115000"/>
                        </a:lnSpc>
                        <a:spcAft>
                          <a:spcPts val="0"/>
                        </a:spcAft>
                      </a:pPr>
                      <a:r>
                        <a:rPr lang="en-GB" sz="900">
                          <a:effectLst/>
                        </a:rPr>
                        <a:t>2.</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smtClean="0">
                          <a:effectLst/>
                        </a:rPr>
                        <a:t>Meeting Minutes</a:t>
                      </a:r>
                      <a:endParaRPr lang="en-GB" sz="900" dirty="0">
                        <a:effectLst/>
                      </a:endParaRPr>
                    </a:p>
                  </a:txBody>
                  <a:tcPr marL="17131" marR="17131" marT="0" marB="0" anchor="ctr"/>
                </a:tc>
                <a:tc>
                  <a:txBody>
                    <a:bodyPr/>
                    <a:lstStyle/>
                    <a:p>
                      <a:pPr>
                        <a:lnSpc>
                          <a:spcPct val="115000"/>
                        </a:lnSpc>
                        <a:spcAft>
                          <a:spcPts val="0"/>
                        </a:spcAft>
                      </a:pPr>
                      <a:r>
                        <a:rPr lang="en-GB" sz="900">
                          <a:effectLst/>
                        </a:rPr>
                        <a:t>Verbal</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Chair</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Approval of the meeting minutes for the previous meeting</a:t>
                      </a:r>
                      <a:endParaRPr lang="en-GB" sz="900">
                        <a:solidFill>
                          <a:srgbClr val="000000"/>
                        </a:solidFill>
                        <a:effectLst/>
                        <a:latin typeface="Arial"/>
                        <a:ea typeface="Arial"/>
                        <a:cs typeface="Times New Roman"/>
                      </a:endParaRPr>
                    </a:p>
                  </a:txBody>
                  <a:tcPr marL="17131" marR="17131" marT="0" marB="0" anchor="ctr"/>
                </a:tc>
              </a:tr>
              <a:tr h="288032">
                <a:tc>
                  <a:txBody>
                    <a:bodyPr/>
                    <a:lstStyle/>
                    <a:p>
                      <a:pPr algn="ctr">
                        <a:lnSpc>
                          <a:spcPct val="115000"/>
                        </a:lnSpc>
                        <a:spcAft>
                          <a:spcPts val="0"/>
                        </a:spcAft>
                      </a:pPr>
                      <a:r>
                        <a:rPr lang="en-GB" sz="900">
                          <a:effectLst/>
                        </a:rPr>
                        <a:t>3.</a:t>
                      </a:r>
                      <a:endParaRPr lang="en-GB" sz="900">
                        <a:solidFill>
                          <a:srgbClr val="000000"/>
                        </a:solidFill>
                        <a:effectLst/>
                        <a:latin typeface="Arial"/>
                        <a:ea typeface="Arial"/>
                        <a:cs typeface="Times New Roman"/>
                      </a:endParaRPr>
                    </a:p>
                  </a:txBody>
                  <a:tcPr marL="17131" marR="17131" marT="0" marB="0" anchor="ctr"/>
                </a:tc>
                <a:tc gridSpan="4">
                  <a:txBody>
                    <a:bodyPr/>
                    <a:lstStyle/>
                    <a:p>
                      <a:pPr>
                        <a:lnSpc>
                          <a:spcPct val="115000"/>
                        </a:lnSpc>
                        <a:spcAft>
                          <a:spcPts val="0"/>
                        </a:spcAft>
                      </a:pPr>
                      <a:r>
                        <a:rPr lang="en-GB" sz="900" dirty="0">
                          <a:effectLst/>
                        </a:rPr>
                        <a:t>Defects Update</a:t>
                      </a: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421760">
                <a:tc>
                  <a:txBody>
                    <a:bodyPr/>
                    <a:lstStyle/>
                    <a:p>
                      <a:pPr algn="ctr">
                        <a:lnSpc>
                          <a:spcPct val="115000"/>
                        </a:lnSpc>
                        <a:spcAft>
                          <a:spcPts val="0"/>
                        </a:spcAft>
                      </a:pPr>
                      <a:r>
                        <a:rPr lang="en-GB" sz="900">
                          <a:effectLst/>
                        </a:rPr>
                        <a:t>3a.</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AQ defects</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dirty="0">
                          <a:effectLst/>
                        </a:rPr>
                        <a:t>Spreadsheet published on Xoserve.com</a:t>
                      </a:r>
                      <a:endParaRPr lang="en-GB" sz="900" u="none"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Michele Downes/Eamonn Darcy</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Standing agenda item – for information (if there is an update)</a:t>
                      </a:r>
                      <a:endParaRPr lang="en-GB" sz="900">
                        <a:solidFill>
                          <a:srgbClr val="000000"/>
                        </a:solidFill>
                        <a:effectLst/>
                        <a:latin typeface="Arial"/>
                        <a:ea typeface="Arial"/>
                        <a:cs typeface="Times New Roman"/>
                      </a:endParaRPr>
                    </a:p>
                  </a:txBody>
                  <a:tcPr marL="17131" marR="17131" marT="0" marB="0" anchor="ctr"/>
                </a:tc>
              </a:tr>
              <a:tr h="349755">
                <a:tc>
                  <a:txBody>
                    <a:bodyPr/>
                    <a:lstStyle/>
                    <a:p>
                      <a:pPr algn="ctr">
                        <a:lnSpc>
                          <a:spcPct val="115000"/>
                        </a:lnSpc>
                        <a:spcAft>
                          <a:spcPts val="0"/>
                        </a:spcAft>
                      </a:pPr>
                      <a:r>
                        <a:rPr lang="en-GB" sz="900">
                          <a:effectLst/>
                        </a:rPr>
                        <a:t>3b.</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Defect Summary</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a:effectLst/>
                        </a:rPr>
                        <a:t>Slides Only</a:t>
                      </a:r>
                      <a:endParaRPr lang="en-GB" sz="900" u="none">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Mark Tullett</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None – For Information and Discussion</a:t>
                      </a:r>
                      <a:endParaRPr lang="en-GB" sz="900">
                        <a:solidFill>
                          <a:srgbClr val="000000"/>
                        </a:solidFill>
                        <a:effectLst/>
                        <a:latin typeface="Arial"/>
                        <a:ea typeface="Arial"/>
                        <a:cs typeface="Times New Roman"/>
                      </a:endParaRPr>
                    </a:p>
                  </a:txBody>
                  <a:tcPr marL="17131" marR="17131" marT="0" marB="0" anchor="ctr"/>
                </a:tc>
              </a:tr>
              <a:tr h="308603">
                <a:tc>
                  <a:txBody>
                    <a:bodyPr/>
                    <a:lstStyle/>
                    <a:p>
                      <a:pPr algn="ctr">
                        <a:lnSpc>
                          <a:spcPct val="115000"/>
                        </a:lnSpc>
                        <a:spcAft>
                          <a:spcPts val="0"/>
                        </a:spcAft>
                      </a:pPr>
                      <a:r>
                        <a:rPr lang="en-GB" sz="900">
                          <a:effectLst/>
                        </a:rPr>
                        <a:t>4.</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Portfolio Delivery Overview POAP </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dirty="0">
                          <a:effectLst/>
                        </a:rPr>
                        <a:t>Slides only</a:t>
                      </a:r>
                      <a:endParaRPr lang="en-GB" sz="900" u="none"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Richard Hadfield/Julie Bretherton</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Standing agenda item – for information (if there is an update)</a:t>
                      </a:r>
                      <a:endParaRPr lang="en-GB" sz="900">
                        <a:solidFill>
                          <a:srgbClr val="000000"/>
                        </a:solidFill>
                        <a:effectLst/>
                        <a:latin typeface="Arial"/>
                        <a:ea typeface="Arial"/>
                        <a:cs typeface="Times New Roman"/>
                      </a:endParaRPr>
                    </a:p>
                  </a:txBody>
                  <a:tcPr marL="17131" marR="17131" marT="0" marB="0" anchor="ctr"/>
                </a:tc>
              </a:tr>
              <a:tr h="301735">
                <a:tc>
                  <a:txBody>
                    <a:bodyPr/>
                    <a:lstStyle/>
                    <a:p>
                      <a:pPr algn="ctr">
                        <a:lnSpc>
                          <a:spcPct val="115000"/>
                        </a:lnSpc>
                        <a:spcAft>
                          <a:spcPts val="0"/>
                        </a:spcAft>
                      </a:pPr>
                      <a:r>
                        <a:rPr lang="en-GB" sz="900">
                          <a:effectLst/>
                        </a:rPr>
                        <a:t>5.</a:t>
                      </a:r>
                      <a:endParaRPr lang="en-GB" sz="900">
                        <a:solidFill>
                          <a:srgbClr val="000000"/>
                        </a:solidFill>
                        <a:effectLst/>
                        <a:latin typeface="Arial"/>
                        <a:ea typeface="Arial"/>
                        <a:cs typeface="Times New Roman"/>
                      </a:endParaRPr>
                    </a:p>
                  </a:txBody>
                  <a:tcPr marL="17131" marR="17131" marT="0" marB="0" anchor="ctr"/>
                </a:tc>
                <a:tc gridSpan="4">
                  <a:txBody>
                    <a:bodyPr/>
                    <a:lstStyle/>
                    <a:p>
                      <a:pPr>
                        <a:lnSpc>
                          <a:spcPct val="115000"/>
                        </a:lnSpc>
                        <a:spcAft>
                          <a:spcPts val="0"/>
                        </a:spcAft>
                      </a:pPr>
                      <a:r>
                        <a:rPr lang="en-GB" sz="900" dirty="0">
                          <a:effectLst/>
                        </a:rPr>
                        <a:t>Major Release Update</a:t>
                      </a: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370327">
                <a:tc>
                  <a:txBody>
                    <a:bodyPr/>
                    <a:lstStyle/>
                    <a:p>
                      <a:pPr algn="ctr">
                        <a:lnSpc>
                          <a:spcPct val="115000"/>
                        </a:lnSpc>
                        <a:spcAft>
                          <a:spcPts val="0"/>
                        </a:spcAft>
                      </a:pPr>
                      <a:r>
                        <a:rPr lang="en-GB" sz="900">
                          <a:effectLst/>
                        </a:rPr>
                        <a:t>5a. </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Release 3 </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Slides Only</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smtClean="0">
                          <a:effectLst/>
                        </a:rPr>
                        <a:t>Tom</a:t>
                      </a:r>
                      <a:r>
                        <a:rPr lang="en-GB" sz="900" baseline="0" dirty="0" smtClean="0">
                          <a:effectLst/>
                        </a:rPr>
                        <a:t> </a:t>
                      </a:r>
                      <a:r>
                        <a:rPr lang="en-GB" sz="900" dirty="0" smtClean="0">
                          <a:effectLst/>
                        </a:rPr>
                        <a:t>Lineham</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Standing agenda item – for information (if there is an update)</a:t>
                      </a:r>
                      <a:endParaRPr lang="en-GB" sz="900">
                        <a:solidFill>
                          <a:srgbClr val="000000"/>
                        </a:solidFill>
                        <a:effectLst/>
                        <a:latin typeface="Arial"/>
                        <a:ea typeface="Arial"/>
                        <a:cs typeface="Times New Roman"/>
                      </a:endParaRPr>
                    </a:p>
                  </a:txBody>
                  <a:tcPr marL="17131" marR="17131" marT="0" marB="0" anchor="ctr"/>
                </a:tc>
              </a:tr>
              <a:tr h="370327">
                <a:tc>
                  <a:txBody>
                    <a:bodyPr/>
                    <a:lstStyle/>
                    <a:p>
                      <a:pPr algn="ctr">
                        <a:lnSpc>
                          <a:spcPct val="115000"/>
                        </a:lnSpc>
                        <a:spcAft>
                          <a:spcPts val="0"/>
                        </a:spcAft>
                      </a:pPr>
                      <a:r>
                        <a:rPr lang="en-GB" sz="900">
                          <a:effectLst/>
                        </a:rPr>
                        <a:t>5b.</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February 19</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Slides Only</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Matt Rider</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Standing agenda item – for information (if there is an update)</a:t>
                      </a:r>
                      <a:endParaRPr lang="en-GB" sz="900">
                        <a:solidFill>
                          <a:srgbClr val="000000"/>
                        </a:solidFill>
                        <a:effectLst/>
                        <a:latin typeface="Arial"/>
                        <a:ea typeface="Arial"/>
                        <a:cs typeface="Times New Roman"/>
                      </a:endParaRPr>
                    </a:p>
                  </a:txBody>
                  <a:tcPr marL="17131" marR="17131" marT="0" marB="0" anchor="ctr"/>
                </a:tc>
              </a:tr>
              <a:tr h="370327">
                <a:tc>
                  <a:txBody>
                    <a:bodyPr/>
                    <a:lstStyle/>
                    <a:p>
                      <a:pPr algn="ctr">
                        <a:lnSpc>
                          <a:spcPct val="115000"/>
                        </a:lnSpc>
                        <a:spcAft>
                          <a:spcPts val="0"/>
                        </a:spcAft>
                      </a:pPr>
                      <a:r>
                        <a:rPr lang="en-GB" sz="900">
                          <a:effectLst/>
                        </a:rPr>
                        <a:t>5c.</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June 19 </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Slides Only</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Matt Rider</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Standing agenda item – for information (if there is an update)</a:t>
                      </a:r>
                      <a:endParaRPr lang="en-GB" sz="900">
                        <a:solidFill>
                          <a:srgbClr val="000000"/>
                        </a:solidFill>
                        <a:effectLst/>
                        <a:latin typeface="Arial"/>
                        <a:ea typeface="Arial"/>
                        <a:cs typeface="Times New Roman"/>
                      </a:endParaRPr>
                    </a:p>
                  </a:txBody>
                  <a:tcPr marL="17131" marR="17131" marT="0" marB="0" anchor="ctr"/>
                </a:tc>
              </a:tr>
              <a:tr h="370327">
                <a:tc>
                  <a:txBody>
                    <a:bodyPr/>
                    <a:lstStyle/>
                    <a:p>
                      <a:pPr algn="ctr">
                        <a:lnSpc>
                          <a:spcPct val="115000"/>
                        </a:lnSpc>
                        <a:spcAft>
                          <a:spcPts val="0"/>
                        </a:spcAft>
                      </a:pPr>
                      <a:r>
                        <a:rPr lang="en-GB" sz="900" dirty="0">
                          <a:effectLst/>
                        </a:rPr>
                        <a:t>5d.</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End User Categories 19</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Slides Only</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Matt Rider</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Standing agenda item – for information (if there is an update)</a:t>
                      </a:r>
                      <a:endParaRPr lang="en-GB" sz="900" dirty="0">
                        <a:solidFill>
                          <a:srgbClr val="000000"/>
                        </a:solidFill>
                        <a:effectLst/>
                        <a:latin typeface="Arial"/>
                        <a:ea typeface="Arial"/>
                        <a:cs typeface="Times New Roman"/>
                      </a:endParaRPr>
                    </a:p>
                  </a:txBody>
                  <a:tcPr marL="17131" marR="17131" marT="0" marB="0" anchor="ctr"/>
                </a:tc>
              </a:tr>
              <a:tr h="370327">
                <a:tc>
                  <a:txBody>
                    <a:bodyPr/>
                    <a:lstStyle/>
                    <a:p>
                      <a:pPr algn="ctr">
                        <a:lnSpc>
                          <a:spcPct val="115000"/>
                        </a:lnSpc>
                        <a:spcAft>
                          <a:spcPts val="0"/>
                        </a:spcAft>
                      </a:pPr>
                      <a:r>
                        <a:rPr lang="en-GB" sz="900" dirty="0" smtClean="0">
                          <a:solidFill>
                            <a:schemeClr val="bg1"/>
                          </a:solidFill>
                          <a:effectLst/>
                          <a:latin typeface="Arial"/>
                          <a:ea typeface="Arial"/>
                          <a:cs typeface="Times New Roman"/>
                        </a:rPr>
                        <a:t>5e.</a:t>
                      </a:r>
                      <a:endParaRPr lang="en-GB" sz="900" dirty="0">
                        <a:solidFill>
                          <a:schemeClr val="bg1"/>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smtClean="0">
                          <a:solidFill>
                            <a:srgbClr val="000000"/>
                          </a:solidFill>
                          <a:effectLst/>
                          <a:latin typeface="Arial"/>
                          <a:ea typeface="Arial"/>
                          <a:cs typeface="Times New Roman"/>
                        </a:rPr>
                        <a:t>November 19</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smtClean="0">
                          <a:solidFill>
                            <a:srgbClr val="000000"/>
                          </a:solidFill>
                          <a:effectLst/>
                          <a:latin typeface="Arial"/>
                          <a:ea typeface="Arial"/>
                          <a:cs typeface="Times New Roman"/>
                        </a:rPr>
                        <a:t>Slides Only</a:t>
                      </a:r>
                      <a:endParaRPr lang="en-GB" sz="900" dirty="0">
                        <a:solidFill>
                          <a:srgbClr val="000000"/>
                        </a:solidFill>
                        <a:effectLst/>
                        <a:latin typeface="Arial"/>
                        <a:ea typeface="Arial"/>
                        <a:cs typeface="Times New Roman"/>
                      </a:endParaRPr>
                    </a:p>
                  </a:txBody>
                  <a:tcPr marL="17131" marR="1713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dirty="0" smtClean="0">
                          <a:effectLst/>
                        </a:rPr>
                        <a:t>Tom Lineham</a:t>
                      </a:r>
                      <a:endParaRPr lang="en-GB" sz="900" dirty="0" smtClean="0">
                        <a:solidFill>
                          <a:srgbClr val="000000"/>
                        </a:solidFill>
                        <a:effectLst/>
                        <a:latin typeface="+mn-lt"/>
                        <a:ea typeface="Arial"/>
                        <a:cs typeface="Times New Roman"/>
                      </a:endParaRPr>
                    </a:p>
                  </a:txBody>
                  <a:tcPr marL="17131" marR="1713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dirty="0" smtClean="0">
                          <a:effectLst/>
                        </a:rPr>
                        <a:t>Standing agenda item – for information (if there is an update)</a:t>
                      </a:r>
                      <a:endParaRPr lang="en-GB" sz="900" dirty="0" smtClean="0">
                        <a:solidFill>
                          <a:srgbClr val="000000"/>
                        </a:solidFill>
                        <a:effectLst/>
                        <a:latin typeface="+mn-lt"/>
                        <a:ea typeface="Arial"/>
                        <a:cs typeface="Times New Roman"/>
                      </a:endParaRPr>
                    </a:p>
                  </a:txBody>
                  <a:tcPr marL="17131" marR="17131" marT="0" marB="0" anchor="ctr"/>
                </a:tc>
              </a:tr>
            </a:tbl>
          </a:graphicData>
        </a:graphic>
      </p:graphicFrame>
    </p:spTree>
    <p:extLst>
      <p:ext uri="{BB962C8B-B14F-4D97-AF65-F5344CB8AC3E}">
        <p14:creationId xmlns:p14="http://schemas.microsoft.com/office/powerpoint/2010/main" val="325781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EDE4AA0-BEE7-40EF-ADC2-D1B3EAA1B345}"/>
              </a:ext>
            </a:extLst>
          </p:cNvPr>
          <p:cNvGrpSpPr/>
          <p:nvPr/>
        </p:nvGrpSpPr>
        <p:grpSpPr>
          <a:xfrm>
            <a:off x="251520" y="915566"/>
            <a:ext cx="8594612" cy="3153010"/>
            <a:chOff x="137840" y="723530"/>
            <a:chExt cx="8017423" cy="2771700"/>
          </a:xfrm>
        </p:grpSpPr>
        <p:graphicFrame>
          <p:nvGraphicFramePr>
            <p:cNvPr id="4" name="Content Placeholder 3">
              <a:extLst>
                <a:ext uri="{FF2B5EF4-FFF2-40B4-BE49-F238E27FC236}">
                  <a16:creationId xmlns:a16="http://schemas.microsoft.com/office/drawing/2014/main" xmlns="" id="{60E62DC6-3EBE-4901-B700-870330337CDA}"/>
                </a:ext>
              </a:extLst>
            </p:cNvPr>
            <p:cNvGraphicFramePr>
              <a:graphicFrameLocks/>
            </p:cNvGraphicFramePr>
            <p:nvPr>
              <p:extLst>
                <p:ext uri="{D42A27DB-BD31-4B8C-83A1-F6EECF244321}">
                  <p14:modId xmlns:p14="http://schemas.microsoft.com/office/powerpoint/2010/main" val="1792910718"/>
                </p:ext>
              </p:extLst>
            </p:nvPr>
          </p:nvGraphicFramePr>
          <p:xfrm>
            <a:off x="137840" y="723530"/>
            <a:ext cx="8017423" cy="2771700"/>
          </p:xfrm>
          <a:graphic>
            <a:graphicData uri="http://schemas.openxmlformats.org/drawingml/2006/table">
              <a:tbl>
                <a:tblPr firstRow="1" bandRow="1"/>
                <a:tblGrid>
                  <a:gridCol w="1210676">
                    <a:extLst>
                      <a:ext uri="{9D8B030D-6E8A-4147-A177-3AD203B41FA5}">
                        <a16:colId xmlns:a16="http://schemas.microsoft.com/office/drawing/2014/main" xmlns="" val="20000"/>
                      </a:ext>
                    </a:extLst>
                  </a:gridCol>
                  <a:gridCol w="1881159">
                    <a:extLst>
                      <a:ext uri="{9D8B030D-6E8A-4147-A177-3AD203B41FA5}">
                        <a16:colId xmlns:a16="http://schemas.microsoft.com/office/drawing/2014/main" xmlns="" val="20001"/>
                      </a:ext>
                    </a:extLst>
                  </a:gridCol>
                  <a:gridCol w="1840713">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789856">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27</a:t>
                        </a:r>
                        <a:r>
                          <a:rPr lang="en-GB" sz="1050" kern="1200" baseline="30000" dirty="0" smtClean="0">
                            <a:solidFill>
                              <a:schemeClr val="bg1"/>
                            </a:solidFill>
                            <a:latin typeface="Arial" panose="020B0604020202020204" pitchFamily="34" charset="0"/>
                            <a:ea typeface="+mn-ea"/>
                            <a:cs typeface="Arial" panose="020B0604020202020204" pitchFamily="34" charset="0"/>
                          </a:rPr>
                          <a:t>th</a:t>
                        </a:r>
                        <a:r>
                          <a:rPr lang="en-GB" sz="1050" kern="1200" baseline="0" dirty="0" smtClean="0">
                            <a:solidFill>
                              <a:schemeClr val="bg1"/>
                            </a:solidFill>
                            <a:latin typeface="Arial" panose="020B0604020202020204" pitchFamily="34" charset="0"/>
                            <a:ea typeface="+mn-ea"/>
                            <a:cs typeface="Arial" panose="020B0604020202020204" pitchFamily="34" charset="0"/>
                          </a:rPr>
                          <a:t> February 2019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lang="en-GB" sz="900" kern="1200" baseline="0" dirty="0" smtClean="0">
                            <a:solidFill>
                              <a:schemeClr val="tx1"/>
                            </a:solidFill>
                            <a:latin typeface="+mn-lt"/>
                            <a:ea typeface="+mn-ea"/>
                            <a:cs typeface="Arial" panose="020B0604020202020204" pitchFamily="34" charset="0"/>
                          </a:rPr>
                          <a:t>Track 1 (13 Changes) – Implemented. PIS Complete.</a:t>
                        </a:r>
                      </a:p>
                      <a:p>
                        <a:pPr marL="0" lvl="0" indent="0">
                          <a:buFont typeface="Arial" panose="020B0604020202020204" pitchFamily="34" charset="0"/>
                          <a:buNone/>
                        </a:pPr>
                        <a:endParaRPr lang="en-GB" sz="900" kern="1200" baseline="0" dirty="0" smtClean="0">
                          <a:solidFill>
                            <a:schemeClr val="tx1"/>
                          </a:solidFill>
                          <a:latin typeface="+mn-lt"/>
                          <a:ea typeface="+mn-ea"/>
                          <a:cs typeface="Arial" panose="020B0604020202020204" pitchFamily="34" charset="0"/>
                        </a:endParaRPr>
                      </a:p>
                      <a:p>
                        <a:pPr marL="171450" lvl="0" indent="-171450">
                          <a:buFont typeface="Arial" panose="020B0604020202020204" pitchFamily="34" charset="0"/>
                          <a:buChar char="•"/>
                        </a:pPr>
                        <a:r>
                          <a:rPr lang="en-GB" sz="900" kern="1200" baseline="0" dirty="0" smtClean="0">
                            <a:solidFill>
                              <a:schemeClr val="tx1"/>
                            </a:solidFill>
                            <a:latin typeface="+mn-lt"/>
                            <a:ea typeface="+mn-ea"/>
                            <a:cs typeface="Arial" panose="020B0604020202020204" pitchFamily="34" charset="0"/>
                          </a:rPr>
                          <a:t>Track 2 (XRN 4454 Cadent/ NG) – Implemented. PIS concluded on 08/03</a:t>
                        </a:r>
                      </a:p>
                      <a:p>
                        <a:pPr marL="171450" lvl="0" indent="-171450">
                          <a:buFont typeface="Arial" panose="020B0604020202020204" pitchFamily="34" charset="0"/>
                          <a:buChar char="•"/>
                        </a:pPr>
                        <a:endParaRPr lang="en-GB" sz="900" kern="1200" baseline="0" dirty="0" smtClean="0">
                          <a:solidFill>
                            <a:schemeClr val="tx1"/>
                          </a:solidFill>
                          <a:latin typeface="+mn-lt"/>
                          <a:ea typeface="+mn-ea"/>
                          <a:cs typeface="Arial" panose="020B0604020202020204" pitchFamily="34" charset="0"/>
                        </a:endParaRPr>
                      </a:p>
                      <a:p>
                        <a:pPr marL="171450" lvl="0" indent="-171450">
                          <a:buFont typeface="Arial" panose="020B0604020202020204" pitchFamily="34" charset="0"/>
                          <a:buChar char="•"/>
                        </a:pPr>
                        <a:r>
                          <a:rPr lang="en-GB" sz="900" kern="1200" baseline="0" dirty="0" smtClean="0">
                            <a:solidFill>
                              <a:schemeClr val="tx1"/>
                            </a:solidFill>
                            <a:latin typeface="+mn-lt"/>
                            <a:ea typeface="+mn-ea"/>
                            <a:cs typeface="Arial" panose="020B0604020202020204" pitchFamily="34" charset="0"/>
                          </a:rPr>
                          <a:t>Project Closure Report to be issued to </a:t>
                        </a:r>
                        <a:r>
                          <a:rPr lang="en-GB" sz="900" kern="1200" baseline="0" dirty="0" err="1" smtClean="0">
                            <a:solidFill>
                              <a:schemeClr val="tx1"/>
                            </a:solidFill>
                            <a:latin typeface="+mn-lt"/>
                            <a:ea typeface="+mn-ea"/>
                            <a:cs typeface="Arial" panose="020B0604020202020204" pitchFamily="34" charset="0"/>
                          </a:rPr>
                          <a:t>ChMC</a:t>
                        </a:r>
                        <a:r>
                          <a:rPr lang="en-GB" sz="900" kern="1200" baseline="0" dirty="0" smtClean="0">
                            <a:solidFill>
                              <a:schemeClr val="tx1"/>
                            </a:solidFill>
                            <a:latin typeface="+mn-lt"/>
                            <a:ea typeface="+mn-ea"/>
                            <a:cs typeface="Arial" panose="020B0604020202020204" pitchFamily="34" charset="0"/>
                          </a:rPr>
                          <a:t> in April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cap="none" normalizeH="0" baseline="0" dirty="0" smtClean="0">
                            <a:ln>
                              <a:noFill/>
                            </a:ln>
                            <a:solidFill>
                              <a:schemeClr val="tx1"/>
                            </a:solidFill>
                            <a:effectLst/>
                            <a:latin typeface="+mn-lt"/>
                            <a:ea typeface="Verdana" pitchFamily="34" charset="0"/>
                            <a:cs typeface="Arial" panose="020B0604020202020204" pitchFamily="34" charset="0"/>
                          </a:rPr>
                          <a:t>Issue against XRN 4534 RGMA Validation Rules (Unable to Implement in Track 1) </a:t>
                        </a:r>
                      </a:p>
                      <a:p>
                        <a:pPr marL="628650" marR="0" lvl="1"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cap="none" normalizeH="0" baseline="0" dirty="0" smtClean="0">
                            <a:ln>
                              <a:noFill/>
                            </a:ln>
                            <a:solidFill>
                              <a:schemeClr val="tx1"/>
                            </a:solidFill>
                            <a:effectLst/>
                            <a:latin typeface="+mn-lt"/>
                            <a:ea typeface="Verdana" pitchFamily="34" charset="0"/>
                            <a:cs typeface="Arial" panose="020B0604020202020204" pitchFamily="34" charset="0"/>
                          </a:rPr>
                          <a:t>Implemented on 01/03</a:t>
                        </a:r>
                      </a:p>
                      <a:p>
                        <a:pPr marL="628650" marR="0" lvl="1"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cap="none" normalizeH="0" baseline="0" dirty="0" smtClean="0">
                            <a:ln>
                              <a:noFill/>
                            </a:ln>
                            <a:solidFill>
                              <a:schemeClr val="tx1"/>
                            </a:solidFill>
                            <a:effectLst/>
                            <a:latin typeface="+mn-lt"/>
                            <a:ea typeface="Verdana" pitchFamily="34" charset="0"/>
                            <a:cs typeface="Arial" panose="020B0604020202020204" pitchFamily="34" charset="0"/>
                          </a:rPr>
                          <a:t>PIS to conclude on 15/03</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Cost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tx1"/>
                            </a:solidFill>
                            <a:effectLst/>
                            <a:latin typeface="+mn-lt"/>
                            <a:ea typeface="+mn-ea"/>
                            <a:cs typeface="Arial" panose="020B0604020202020204" pitchFamily="34" charset="0"/>
                          </a:rPr>
                          <a:t>Full Delivery costs approved at </a:t>
                        </a:r>
                        <a:r>
                          <a:rPr lang="en-GB" sz="900" kern="1200" baseline="0" dirty="0" err="1" smtClean="0">
                            <a:solidFill>
                              <a:schemeClr val="tx1"/>
                            </a:solidFill>
                            <a:effectLst/>
                            <a:latin typeface="+mn-lt"/>
                            <a:ea typeface="+mn-ea"/>
                            <a:cs typeface="Arial" panose="020B0604020202020204" pitchFamily="34" charset="0"/>
                          </a:rPr>
                          <a:t>ChMC</a:t>
                        </a:r>
                        <a:r>
                          <a:rPr lang="en-GB" sz="900" kern="1200" baseline="0" dirty="0" smtClean="0">
                            <a:solidFill>
                              <a:schemeClr val="tx1"/>
                            </a:solidFill>
                            <a:effectLst/>
                            <a:latin typeface="+mn-lt"/>
                            <a:ea typeface="+mn-ea"/>
                            <a:cs typeface="Arial" panose="020B0604020202020204" pitchFamily="34" charset="0"/>
                          </a:rPr>
                          <a:t> in April 2018. Revision to accommodate XRN4454 (Cadent) delivery approved at December </a:t>
                        </a:r>
                        <a:r>
                          <a:rPr lang="en-GB" sz="900" kern="1200" baseline="0" dirty="0" err="1" smtClean="0">
                            <a:solidFill>
                              <a:schemeClr val="tx1"/>
                            </a:solidFill>
                            <a:effectLst/>
                            <a:latin typeface="+mn-lt"/>
                            <a:ea typeface="+mn-ea"/>
                            <a:cs typeface="Arial" panose="020B0604020202020204" pitchFamily="34" charset="0"/>
                          </a:rPr>
                          <a:t>ChMC</a:t>
                        </a:r>
                        <a:r>
                          <a:rPr lang="en-GB" sz="900" kern="1200" baseline="0" dirty="0" smtClean="0">
                            <a:solidFill>
                              <a:schemeClr val="tx1"/>
                            </a:solidFill>
                            <a:effectLst/>
                            <a:latin typeface="+mn-lt"/>
                            <a:ea typeface="+mn-ea"/>
                            <a:cs typeface="Arial" panose="020B0604020202020204" pitchFamily="34" charset="0"/>
                          </a:rPr>
                          <a: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cap="none" normalizeH="0" baseline="0" dirty="0" smtClean="0">
                            <a:ln>
                              <a:noFill/>
                            </a:ln>
                            <a:solidFill>
                              <a:schemeClr val="tx1"/>
                            </a:solidFill>
                            <a:effectLst/>
                            <a:latin typeface="+mn-lt"/>
                            <a:ea typeface="Verdana" pitchFamily="34" charset="0"/>
                            <a:cs typeface="Arial" panose="020B0604020202020204" pitchFamily="34" charset="0"/>
                          </a:rPr>
                          <a:t>Delivery and PIS completed. No further resource requirements to support R3 with exception of PM to document closure report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8" name="Oval 7">
              <a:extLst>
                <a:ext uri="{FF2B5EF4-FFF2-40B4-BE49-F238E27FC236}">
                  <a16:creationId xmlns:a16="http://schemas.microsoft.com/office/drawing/2014/main" xmlns="" id="{0932F9EA-D945-459F-8F00-091B3CFCAABE}"/>
                </a:ext>
              </a:extLst>
            </p:cNvPr>
            <p:cNvSpPr/>
            <p:nvPr/>
          </p:nvSpPr>
          <p:spPr>
            <a:xfrm>
              <a:off x="7259096" y="1394296"/>
              <a:ext cx="204194" cy="213100"/>
            </a:xfrm>
            <a:prstGeom prst="ellipse">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xmlns="" id="{1CD340F4-EC05-45B9-AB26-20BECCEF8858}"/>
                </a:ext>
              </a:extLst>
            </p:cNvPr>
            <p:cNvSpPr/>
            <p:nvPr/>
          </p:nvSpPr>
          <p:spPr>
            <a:xfrm>
              <a:off x="5606599" y="817130"/>
              <a:ext cx="196885" cy="190344"/>
            </a:xfrm>
            <a:prstGeom prst="ellipse">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1" name="Oval 10">
            <a:extLst>
              <a:ext uri="{FF2B5EF4-FFF2-40B4-BE49-F238E27FC236}">
                <a16:creationId xmlns:a16="http://schemas.microsoft.com/office/drawing/2014/main" xmlns="" id="{A0F57896-72F6-46F0-8DCF-1B43A706D61C}"/>
              </a:ext>
            </a:extLst>
          </p:cNvPr>
          <p:cNvSpPr/>
          <p:nvPr/>
        </p:nvSpPr>
        <p:spPr>
          <a:xfrm>
            <a:off x="5987072" y="1692456"/>
            <a:ext cx="215490" cy="214282"/>
          </a:xfrm>
          <a:prstGeom prst="ellipse">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7D341B2-AF9B-4E48-A146-835712CA3A8C}"/>
              </a:ext>
            </a:extLst>
          </p:cNvPr>
          <p:cNvSpPr/>
          <p:nvPr/>
        </p:nvSpPr>
        <p:spPr>
          <a:xfrm>
            <a:off x="4126217" y="1709396"/>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B354495D-E22F-4490-B63B-9C96EEB69125}"/>
              </a:ext>
            </a:extLst>
          </p:cNvPr>
          <p:cNvSpPr/>
          <p:nvPr/>
        </p:nvSpPr>
        <p:spPr>
          <a:xfrm>
            <a:off x="2265362" y="1709396"/>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GB" dirty="0" smtClean="0"/>
              <a:t>XRN4572 UK Link Release 3</a:t>
            </a:r>
            <a:endParaRPr lang="en-GB" dirty="0"/>
          </a:p>
        </p:txBody>
      </p:sp>
    </p:spTree>
    <p:extLst>
      <p:ext uri="{BB962C8B-B14F-4D97-AF65-F5344CB8AC3E}">
        <p14:creationId xmlns:p14="http://schemas.microsoft.com/office/powerpoint/2010/main" val="21182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Link Release 3 - Plan</a:t>
            </a:r>
          </a:p>
        </p:txBody>
      </p:sp>
      <p:graphicFrame>
        <p:nvGraphicFramePr>
          <p:cNvPr id="3" name="Content Placeholder 3"/>
          <p:cNvGraphicFramePr>
            <a:graphicFrameLocks/>
          </p:cNvGraphicFramePr>
          <p:nvPr>
            <p:extLst>
              <p:ext uri="{D42A27DB-BD31-4B8C-83A1-F6EECF244321}">
                <p14:modId xmlns:p14="http://schemas.microsoft.com/office/powerpoint/2010/main" val="2908039096"/>
              </p:ext>
            </p:extLst>
          </p:nvPr>
        </p:nvGraphicFramePr>
        <p:xfrm>
          <a:off x="35496" y="699542"/>
          <a:ext cx="9083822" cy="3245681"/>
        </p:xfrm>
        <a:graphic>
          <a:graphicData uri="http://schemas.openxmlformats.org/drawingml/2006/table">
            <a:tbl>
              <a:tblPr firstRow="1" bandRow="1"/>
              <a:tblGrid>
                <a:gridCol w="802424"/>
                <a:gridCol w="583581"/>
                <a:gridCol w="583581"/>
                <a:gridCol w="510634"/>
                <a:gridCol w="544116"/>
                <a:gridCol w="648072"/>
                <a:gridCol w="720080"/>
                <a:gridCol w="720080"/>
                <a:gridCol w="648072"/>
                <a:gridCol w="730894"/>
                <a:gridCol w="648072"/>
                <a:gridCol w="720080"/>
                <a:gridCol w="576064"/>
                <a:gridCol w="648072"/>
              </a:tblGrid>
              <a:tr h="426647">
                <a:tc>
                  <a:txBody>
                    <a:bodyPr/>
                    <a:lstStyle/>
                    <a:p>
                      <a:pPr algn="ctr"/>
                      <a:r>
                        <a:rPr lang="en-GB" sz="1050" b="1" u="sng" baseline="0" dirty="0" smtClean="0">
                          <a:latin typeface="Arial" panose="020B0604020202020204" pitchFamily="34" charset="0"/>
                          <a:cs typeface="Arial" panose="020B0604020202020204" pitchFamily="34" charset="0"/>
                        </a:rPr>
                        <a:t>Primary Scope</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Scoping</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Initiation</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Delivery</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Realisation</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11407">
                <a:tc>
                  <a:txBody>
                    <a:bodyPr/>
                    <a:lstStyle/>
                    <a:p>
                      <a:pPr algn="ctr"/>
                      <a:r>
                        <a:rPr lang="en-GB" sz="1050" b="1" baseline="0" dirty="0" smtClean="0">
                          <a:latin typeface="Arial" panose="020B0604020202020204" pitchFamily="34" charset="0"/>
                          <a:cs typeface="Arial" panose="020B0604020202020204" pitchFamily="34" charset="0"/>
                        </a:rPr>
                        <a:t>Stage</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Scope Prioritisation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Scope Defined</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Funding</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Initiation</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Analysis and HLD</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Detailed Design</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Build &amp; System Test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Acceptance </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Test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Performance</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Test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Market Trials</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Regression</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Test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Imp.</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PIS</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4287">
                <a:tc>
                  <a:txBody>
                    <a:bodyPr/>
                    <a:lstStyle/>
                    <a:p>
                      <a:pPr algn="ctr"/>
                      <a:r>
                        <a:rPr lang="en-GB" sz="1050" b="1" baseline="0" dirty="0" smtClean="0">
                          <a:latin typeface="Arial" panose="020B0604020202020204" pitchFamily="34" charset="0"/>
                          <a:cs typeface="Arial" panose="020B0604020202020204" pitchFamily="34" charset="0"/>
                        </a:rPr>
                        <a:t>Track 1 Baseline Plan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10/01/18</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11/04/18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04/06/18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13/08/18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07/09/18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19/10/18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08/10/18*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22/10/18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02/11/18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4287">
                <a:tc>
                  <a:txBody>
                    <a:bodyPr/>
                    <a:lstStyle/>
                    <a:p>
                      <a:pPr algn="ctr"/>
                      <a:r>
                        <a:rPr lang="en-GB" sz="1050" b="1" baseline="0" dirty="0" smtClean="0">
                          <a:latin typeface="Arial" panose="020B0604020202020204" pitchFamily="34" charset="0"/>
                          <a:cs typeface="Arial" panose="020B0604020202020204" pitchFamily="34" charset="0"/>
                        </a:rPr>
                        <a:t>Track 1 Current Plan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10/01/8</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11/04/18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13/12/17</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04/06/18*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13/08/18</a:t>
                      </a:r>
                      <a:endParaRPr kumimoji="0" lang="en-US" sz="7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07/09/18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25/10/18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08/10/18*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22/10/18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02/11/18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594287">
                <a:tc>
                  <a:txBody>
                    <a:bodyPr/>
                    <a:lstStyle/>
                    <a:p>
                      <a:pPr algn="ctr"/>
                      <a:r>
                        <a:rPr lang="en-GB" sz="1050" b="1" baseline="0" dirty="0" smtClean="0">
                          <a:latin typeface="Arial" panose="020B0604020202020204" pitchFamily="34" charset="0"/>
                          <a:cs typeface="Arial" panose="020B0604020202020204" pitchFamily="34" charset="0"/>
                        </a:rPr>
                        <a:t>Track 2 Baseline Plan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10/01/18</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11/04/18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30/06/18*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24/09/18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05/11/18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N/A</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14/12/18*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18/01/18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01/02/19</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08/03/19</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287">
                <a:tc>
                  <a:txBody>
                    <a:bodyPr/>
                    <a:lstStyle/>
                    <a:p>
                      <a:pPr algn="ctr"/>
                      <a:r>
                        <a:rPr lang="en-GB" sz="1050" b="1" baseline="0" dirty="0" smtClean="0">
                          <a:latin typeface="Arial" panose="020B0604020202020204" pitchFamily="34" charset="0"/>
                          <a:cs typeface="Arial" panose="020B0604020202020204" pitchFamily="34" charset="0"/>
                        </a:rPr>
                        <a:t>Track 2 Current Plan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10/01/8</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11/04/18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13/12/17</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30/06/18*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Build Complete ST synergised with AT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14/12/18**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N/A</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14/12/18*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18/01/18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04/02/19</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08/03/19</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sp>
        <p:nvSpPr>
          <p:cNvPr id="4" name="Rectangle 3"/>
          <p:cNvSpPr/>
          <p:nvPr/>
        </p:nvSpPr>
        <p:spPr bwMode="auto">
          <a:xfrm>
            <a:off x="0" y="4309215"/>
            <a:ext cx="6217389" cy="250683"/>
          </a:xfrm>
          <a:prstGeom prst="rect">
            <a:avLst/>
          </a:prstGeom>
          <a:noFill/>
          <a:ln w="9525" cap="flat" cmpd="sng" algn="ctr">
            <a:noFill/>
            <a:prstDash val="solid"/>
            <a:round/>
            <a:headEnd type="none" w="med" len="med"/>
            <a:tailEnd type="none" w="med" len="med"/>
          </a:ln>
          <a:effectLst/>
          <a:extLst/>
        </p:spPr>
        <p:txBody>
          <a:bodyPr vert="horz" wrap="none" lIns="92075" tIns="46038" rIns="92075" bIns="46038" numCol="1" rtlCol="0" anchor="t" anchorCtr="0" compatLnSpc="1">
            <a:prstTxWarp prst="textNoShape">
              <a:avLst/>
            </a:prstTxWarp>
          </a:bodyPr>
          <a:lstStyle/>
          <a:p>
            <a:pPr defTabSz="914400"/>
            <a:r>
              <a:rPr lang="en-GB" sz="900" b="1" dirty="0" smtClean="0">
                <a:solidFill>
                  <a:srgbClr val="000000"/>
                </a:solidFill>
              </a:rPr>
              <a:t>RAG Key – Milestones are end dates;</a:t>
            </a:r>
          </a:p>
          <a:p>
            <a:pPr defTabSz="914400"/>
            <a:endParaRPr lang="en-GB" sz="700" dirty="0" smtClean="0">
              <a:solidFill>
                <a:srgbClr val="000000"/>
              </a:solidFill>
            </a:endParaRPr>
          </a:p>
          <a:p>
            <a:pPr defTabSz="914400"/>
            <a:r>
              <a:rPr lang="en-GB" sz="700" dirty="0" smtClean="0">
                <a:solidFill>
                  <a:srgbClr val="000000"/>
                </a:solidFill>
              </a:rPr>
              <a:t>*Closedown expected to finish this week</a:t>
            </a:r>
            <a:r>
              <a:rPr lang="en-GB" sz="2400" dirty="0">
                <a:solidFill>
                  <a:srgbClr val="000000"/>
                </a:solidFill>
              </a:rPr>
              <a:t> </a:t>
            </a:r>
            <a:r>
              <a:rPr lang="en-GB" sz="700" dirty="0">
                <a:solidFill>
                  <a:srgbClr val="000000"/>
                </a:solidFill>
              </a:rPr>
              <a:t>** Synergised ST and AT date</a:t>
            </a:r>
          </a:p>
        </p:txBody>
      </p:sp>
      <p:sp>
        <p:nvSpPr>
          <p:cNvPr id="5" name="Flowchart: Decision 4"/>
          <p:cNvSpPr/>
          <p:nvPr/>
        </p:nvSpPr>
        <p:spPr bwMode="auto">
          <a:xfrm>
            <a:off x="5299128" y="4066571"/>
            <a:ext cx="118278" cy="101576"/>
          </a:xfrm>
          <a:prstGeom prst="flowChartDecision">
            <a:avLst/>
          </a:prstGeom>
          <a:solidFill>
            <a:srgbClr val="FF000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6" name="Flowchart: Decision 5"/>
          <p:cNvSpPr/>
          <p:nvPr/>
        </p:nvSpPr>
        <p:spPr bwMode="auto">
          <a:xfrm>
            <a:off x="3570871" y="4065459"/>
            <a:ext cx="118278" cy="101576"/>
          </a:xfrm>
          <a:prstGeom prst="flowChartDecision">
            <a:avLst/>
          </a:prstGeom>
          <a:solidFill>
            <a:srgbClr val="FFC00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7" name="Flowchart: Decision 6"/>
          <p:cNvSpPr/>
          <p:nvPr/>
        </p:nvSpPr>
        <p:spPr bwMode="auto">
          <a:xfrm>
            <a:off x="1968296" y="4062299"/>
            <a:ext cx="118278" cy="101576"/>
          </a:xfrm>
          <a:prstGeom prst="flowChartDecision">
            <a:avLst/>
          </a:prstGeom>
          <a:solidFill>
            <a:srgbClr val="92D05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8" name="Flowchart: Decision 7"/>
          <p:cNvSpPr/>
          <p:nvPr/>
        </p:nvSpPr>
        <p:spPr bwMode="auto">
          <a:xfrm>
            <a:off x="7019401" y="4057044"/>
            <a:ext cx="118278" cy="101576"/>
          </a:xfrm>
          <a:prstGeom prst="flowChartDecision">
            <a:avLst/>
          </a:prstGeom>
          <a:solidFill>
            <a:srgbClr val="0070C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9" name="Flowchart: Decision 8"/>
          <p:cNvSpPr/>
          <p:nvPr/>
        </p:nvSpPr>
        <p:spPr bwMode="auto">
          <a:xfrm>
            <a:off x="96690" y="4065956"/>
            <a:ext cx="107304" cy="101576"/>
          </a:xfrm>
          <a:prstGeom prst="flowChartDecision">
            <a:avLst/>
          </a:prstGeom>
          <a:solidFill>
            <a:srgbClr val="7030A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10" name="TextBox 9"/>
          <p:cNvSpPr txBox="1"/>
          <p:nvPr/>
        </p:nvSpPr>
        <p:spPr>
          <a:xfrm>
            <a:off x="5373351" y="4016182"/>
            <a:ext cx="1912765" cy="200055"/>
          </a:xfrm>
          <a:prstGeom prst="rect">
            <a:avLst/>
          </a:prstGeom>
          <a:noFill/>
          <a:ln>
            <a:noFill/>
          </a:ln>
        </p:spPr>
        <p:txBody>
          <a:bodyPr wrap="square" rtlCol="0">
            <a:spAutoFit/>
          </a:bodyPr>
          <a:lstStyle/>
          <a:p>
            <a:r>
              <a:rPr lang="en-GB" sz="700" dirty="0" smtClean="0">
                <a:solidFill>
                  <a:srgbClr val="000000"/>
                </a:solidFill>
              </a:rPr>
              <a:t>Milestone date forecast to be missed</a:t>
            </a:r>
            <a:endParaRPr lang="en-GB" sz="700" dirty="0">
              <a:solidFill>
                <a:srgbClr val="000000"/>
              </a:solidFill>
            </a:endParaRPr>
          </a:p>
        </p:txBody>
      </p:sp>
      <p:sp>
        <p:nvSpPr>
          <p:cNvPr id="11" name="TextBox 10"/>
          <p:cNvSpPr txBox="1"/>
          <p:nvPr/>
        </p:nvSpPr>
        <p:spPr>
          <a:xfrm>
            <a:off x="3633424" y="4015071"/>
            <a:ext cx="1992316" cy="200055"/>
          </a:xfrm>
          <a:prstGeom prst="rect">
            <a:avLst/>
          </a:prstGeom>
          <a:noFill/>
          <a:ln>
            <a:noFill/>
          </a:ln>
        </p:spPr>
        <p:txBody>
          <a:bodyPr wrap="square" rtlCol="0">
            <a:spAutoFit/>
          </a:bodyPr>
          <a:lstStyle/>
          <a:p>
            <a:r>
              <a:rPr lang="en-GB" sz="700" dirty="0" smtClean="0">
                <a:solidFill>
                  <a:srgbClr val="000000"/>
                </a:solidFill>
              </a:rPr>
              <a:t>Milestone date forecast to be at risk</a:t>
            </a:r>
            <a:endParaRPr lang="en-GB" sz="700" dirty="0">
              <a:solidFill>
                <a:srgbClr val="000000"/>
              </a:solidFill>
            </a:endParaRPr>
          </a:p>
        </p:txBody>
      </p:sp>
      <p:sp>
        <p:nvSpPr>
          <p:cNvPr id="12" name="TextBox 11"/>
          <p:cNvSpPr txBox="1"/>
          <p:nvPr/>
        </p:nvSpPr>
        <p:spPr>
          <a:xfrm>
            <a:off x="2038679" y="4011910"/>
            <a:ext cx="2061111" cy="200055"/>
          </a:xfrm>
          <a:prstGeom prst="rect">
            <a:avLst/>
          </a:prstGeom>
          <a:noFill/>
          <a:ln>
            <a:noFill/>
          </a:ln>
        </p:spPr>
        <p:txBody>
          <a:bodyPr wrap="square" rtlCol="0">
            <a:spAutoFit/>
          </a:bodyPr>
          <a:lstStyle/>
          <a:p>
            <a:r>
              <a:rPr lang="en-GB" sz="700" dirty="0" smtClean="0">
                <a:solidFill>
                  <a:srgbClr val="000000"/>
                </a:solidFill>
              </a:rPr>
              <a:t>Milestone date forecast to be met</a:t>
            </a:r>
            <a:endParaRPr lang="en-GB" sz="700" dirty="0">
              <a:solidFill>
                <a:srgbClr val="000000"/>
              </a:solidFill>
            </a:endParaRPr>
          </a:p>
        </p:txBody>
      </p:sp>
      <p:sp>
        <p:nvSpPr>
          <p:cNvPr id="13" name="TextBox 12"/>
          <p:cNvSpPr txBox="1"/>
          <p:nvPr/>
        </p:nvSpPr>
        <p:spPr>
          <a:xfrm>
            <a:off x="7088184" y="4016182"/>
            <a:ext cx="1830447" cy="200055"/>
          </a:xfrm>
          <a:prstGeom prst="rect">
            <a:avLst/>
          </a:prstGeom>
          <a:noFill/>
          <a:ln>
            <a:noFill/>
          </a:ln>
        </p:spPr>
        <p:txBody>
          <a:bodyPr wrap="square" rtlCol="0">
            <a:spAutoFit/>
          </a:bodyPr>
          <a:lstStyle/>
          <a:p>
            <a:r>
              <a:rPr lang="en-GB" sz="700" dirty="0" smtClean="0">
                <a:solidFill>
                  <a:srgbClr val="000000"/>
                </a:solidFill>
              </a:rPr>
              <a:t>Milestone completed</a:t>
            </a:r>
            <a:endParaRPr lang="en-GB" sz="700" dirty="0">
              <a:solidFill>
                <a:srgbClr val="000000"/>
              </a:solidFill>
            </a:endParaRPr>
          </a:p>
        </p:txBody>
      </p:sp>
      <p:sp>
        <p:nvSpPr>
          <p:cNvPr id="14" name="TextBox 13"/>
          <p:cNvSpPr txBox="1"/>
          <p:nvPr/>
        </p:nvSpPr>
        <p:spPr>
          <a:xfrm>
            <a:off x="163873" y="4015569"/>
            <a:ext cx="1869873" cy="200055"/>
          </a:xfrm>
          <a:prstGeom prst="rect">
            <a:avLst/>
          </a:prstGeom>
          <a:noFill/>
          <a:ln>
            <a:noFill/>
          </a:ln>
        </p:spPr>
        <p:txBody>
          <a:bodyPr wrap="square" rtlCol="0">
            <a:spAutoFit/>
          </a:bodyPr>
          <a:lstStyle/>
          <a:p>
            <a:r>
              <a:rPr lang="en-GB" sz="700" dirty="0" smtClean="0">
                <a:solidFill>
                  <a:srgbClr val="000000"/>
                </a:solidFill>
              </a:rPr>
              <a:t>Planning/Milestone date to be confirmed</a:t>
            </a:r>
            <a:endParaRPr lang="en-GB" sz="700" dirty="0">
              <a:solidFill>
                <a:srgbClr val="000000"/>
              </a:solidFill>
            </a:endParaRPr>
          </a:p>
        </p:txBody>
      </p:sp>
    </p:spTree>
    <p:extLst>
      <p:ext uri="{BB962C8B-B14F-4D97-AF65-F5344CB8AC3E}">
        <p14:creationId xmlns:p14="http://schemas.microsoft.com/office/powerpoint/2010/main" val="3611152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5b. February 2019 - Update</a:t>
            </a:r>
            <a:endParaRPr lang="en-GB" dirty="0"/>
          </a:p>
        </p:txBody>
      </p:sp>
    </p:spTree>
    <p:extLst>
      <p:ext uri="{BB962C8B-B14F-4D97-AF65-F5344CB8AC3E}">
        <p14:creationId xmlns:p14="http://schemas.microsoft.com/office/powerpoint/2010/main" val="2373067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F64D1-DD4B-479C-8274-060EA4CFB223}"/>
              </a:ext>
            </a:extLst>
          </p:cNvPr>
          <p:cNvSpPr>
            <a:spLocks noGrp="1"/>
          </p:cNvSpPr>
          <p:nvPr>
            <p:ph type="title"/>
          </p:nvPr>
        </p:nvSpPr>
        <p:spPr>
          <a:xfrm>
            <a:off x="457200" y="252545"/>
            <a:ext cx="8229600" cy="637580"/>
          </a:xfrm>
        </p:spPr>
        <p:txBody>
          <a:bodyPr>
            <a:normAutofit/>
          </a:bodyPr>
          <a:lstStyle/>
          <a:p>
            <a:r>
              <a:rPr lang="en-GB" dirty="0" smtClean="0"/>
              <a:t>XRN4802 – MiR Drop 3 </a:t>
            </a:r>
            <a:r>
              <a:rPr lang="en-GB" dirty="0"/>
              <a:t>-  Status Update</a:t>
            </a:r>
          </a:p>
        </p:txBody>
      </p:sp>
      <p:grpSp>
        <p:nvGrpSpPr>
          <p:cNvPr id="10" name="Group 9">
            <a:extLst>
              <a:ext uri="{FF2B5EF4-FFF2-40B4-BE49-F238E27FC236}">
                <a16:creationId xmlns:a16="http://schemas.microsoft.com/office/drawing/2014/main" xmlns="" id="{EEDE4AA0-BEE7-40EF-ADC2-D1B3EAA1B345}"/>
              </a:ext>
            </a:extLst>
          </p:cNvPr>
          <p:cNvGrpSpPr/>
          <p:nvPr/>
        </p:nvGrpSpPr>
        <p:grpSpPr>
          <a:xfrm>
            <a:off x="225860" y="1059582"/>
            <a:ext cx="8594612" cy="3077574"/>
            <a:chOff x="137840" y="723530"/>
            <a:chExt cx="8017423" cy="2958685"/>
          </a:xfrm>
        </p:grpSpPr>
        <p:graphicFrame>
          <p:nvGraphicFramePr>
            <p:cNvPr id="4" name="Content Placeholder 3">
              <a:extLst>
                <a:ext uri="{FF2B5EF4-FFF2-40B4-BE49-F238E27FC236}">
                  <a16:creationId xmlns:a16="http://schemas.microsoft.com/office/drawing/2014/main" xmlns="" id="{60E62DC6-3EBE-4901-B700-870330337CDA}"/>
                </a:ext>
              </a:extLst>
            </p:cNvPr>
            <p:cNvGraphicFramePr>
              <a:graphicFrameLocks/>
            </p:cNvGraphicFramePr>
            <p:nvPr>
              <p:extLst>
                <p:ext uri="{D42A27DB-BD31-4B8C-83A1-F6EECF244321}">
                  <p14:modId xmlns:p14="http://schemas.microsoft.com/office/powerpoint/2010/main" val="2143398682"/>
                </p:ext>
              </p:extLst>
            </p:nvPr>
          </p:nvGraphicFramePr>
          <p:xfrm>
            <a:off x="137840" y="723530"/>
            <a:ext cx="8017423" cy="2958685"/>
          </p:xfrm>
          <a:graphic>
            <a:graphicData uri="http://schemas.openxmlformats.org/drawingml/2006/table">
              <a:tbl>
                <a:tblPr firstRow="1" bandRow="1"/>
                <a:tblGrid>
                  <a:gridCol w="1210676">
                    <a:extLst>
                      <a:ext uri="{9D8B030D-6E8A-4147-A177-3AD203B41FA5}">
                        <a16:colId xmlns:a16="http://schemas.microsoft.com/office/drawing/2014/main" xmlns="" val="20000"/>
                      </a:ext>
                    </a:extLst>
                  </a:gridCol>
                  <a:gridCol w="1881159">
                    <a:extLst>
                      <a:ext uri="{9D8B030D-6E8A-4147-A177-3AD203B41FA5}">
                        <a16:colId xmlns:a16="http://schemas.microsoft.com/office/drawing/2014/main" xmlns="" val="20001"/>
                      </a:ext>
                    </a:extLst>
                  </a:gridCol>
                  <a:gridCol w="1840713">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789856">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18/03/19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742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PIS</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Ongoing. No issues identified and first usage is tracking to plan.</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Closedown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Project on track to complete PIS and Handover to Xoserve Operate</a:t>
                        </a:r>
                        <a:endPar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 department on 22/03Risks </a:t>
                        </a:r>
                        <a:r>
                          <a:rPr lang="en-GB" sz="1050" b="1" baseline="0" dirty="0">
                            <a:solidFill>
                              <a:schemeClr val="bg1"/>
                            </a:solidFill>
                            <a:latin typeface="Arial" panose="020B0604020202020204" pitchFamily="34" charset="0"/>
                            <a:cs typeface="Arial" panose="020B0604020202020204" pitchFamily="34" charset="0"/>
                          </a:rPr>
                          <a:t>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No current risks or issues around MiR Drop 3</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All costs tracking to budget</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All required SME resource to support first usage identified and available when required</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8" name="Oval 7">
              <a:extLst>
                <a:ext uri="{FF2B5EF4-FFF2-40B4-BE49-F238E27FC236}">
                  <a16:creationId xmlns:a16="http://schemas.microsoft.com/office/drawing/2014/main" xmlns="" id="{0932F9EA-D945-459F-8F00-091B3CFCAABE}"/>
                </a:ext>
              </a:extLst>
            </p:cNvPr>
            <p:cNvSpPr/>
            <p:nvPr/>
          </p:nvSpPr>
          <p:spPr>
            <a:xfrm>
              <a:off x="7258266" y="1467211"/>
              <a:ext cx="204194" cy="2131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xmlns="" id="{1CD340F4-EC05-45B9-AB26-20BECCEF8858}"/>
                </a:ext>
              </a:extLst>
            </p:cNvPr>
            <p:cNvSpPr/>
            <p:nvPr/>
          </p:nvSpPr>
          <p:spPr>
            <a:xfrm>
              <a:off x="5606599" y="817130"/>
              <a:ext cx="196885" cy="190344"/>
            </a:xfrm>
            <a:prstGeom prst="ellipse">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
        <p:nvSpPr>
          <p:cNvPr id="11" name="Oval 10">
            <a:extLst>
              <a:ext uri="{FF2B5EF4-FFF2-40B4-BE49-F238E27FC236}">
                <a16:creationId xmlns:a16="http://schemas.microsoft.com/office/drawing/2014/main" xmlns="" id="{A0F57896-72F6-46F0-8DCF-1B43A706D61C}"/>
              </a:ext>
            </a:extLst>
          </p:cNvPr>
          <p:cNvSpPr/>
          <p:nvPr/>
        </p:nvSpPr>
        <p:spPr>
          <a:xfrm>
            <a:off x="5987072" y="182201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7D341B2-AF9B-4E48-A146-835712CA3A8C}"/>
              </a:ext>
            </a:extLst>
          </p:cNvPr>
          <p:cNvSpPr/>
          <p:nvPr/>
        </p:nvSpPr>
        <p:spPr>
          <a:xfrm>
            <a:off x="4126217" y="182201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B354495D-E22F-4490-B63B-9C96EEB69125}"/>
              </a:ext>
            </a:extLst>
          </p:cNvPr>
          <p:cNvSpPr/>
          <p:nvPr/>
        </p:nvSpPr>
        <p:spPr>
          <a:xfrm>
            <a:off x="2265362" y="183895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29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E92D8-FEBE-4DDD-AD8B-03957BD623C8}"/>
              </a:ext>
            </a:extLst>
          </p:cNvPr>
          <p:cNvSpPr>
            <a:spLocks noGrp="1"/>
          </p:cNvSpPr>
          <p:nvPr>
            <p:ph type="title"/>
          </p:nvPr>
        </p:nvSpPr>
        <p:spPr>
          <a:xfrm>
            <a:off x="395536" y="205978"/>
            <a:ext cx="8229600" cy="637580"/>
          </a:xfrm>
        </p:spPr>
        <p:txBody>
          <a:bodyPr>
            <a:normAutofit fontScale="90000"/>
          </a:bodyPr>
          <a:lstStyle/>
          <a:p>
            <a:r>
              <a:rPr lang="en-GB" dirty="0" smtClean="0"/>
              <a:t>XRN4802 – MiR Drop 3 &amp; Feb 19 Document Release Timeline</a:t>
            </a:r>
            <a:endParaRPr lang="en-GB" dirty="0"/>
          </a:p>
        </p:txBody>
      </p:sp>
      <p:sp>
        <p:nvSpPr>
          <p:cNvPr id="5" name="TextBox 4">
            <a:extLst>
              <a:ext uri="{FF2B5EF4-FFF2-40B4-BE49-F238E27FC236}">
                <a16:creationId xmlns:a16="http://schemas.microsoft.com/office/drawing/2014/main" xmlns="" id="{DFA77669-B323-43A7-AA90-FFEE9856EC44}"/>
              </a:ext>
            </a:extLst>
          </p:cNvPr>
          <p:cNvSpPr txBox="1"/>
          <p:nvPr/>
        </p:nvSpPr>
        <p:spPr>
          <a:xfrm>
            <a:off x="53752" y="915566"/>
            <a:ext cx="9036496" cy="523220"/>
          </a:xfrm>
          <a:prstGeom prst="rect">
            <a:avLst/>
          </a:prstGeom>
          <a:noFill/>
        </p:spPr>
        <p:txBody>
          <a:bodyPr wrap="square" rtlCol="0">
            <a:spAutoFit/>
          </a:bodyPr>
          <a:lstStyle/>
          <a:p>
            <a:r>
              <a:rPr lang="en-GB" sz="1400" b="1" dirty="0" smtClean="0">
                <a:solidFill>
                  <a:schemeClr val="tx2"/>
                </a:solidFill>
              </a:rPr>
              <a:t>Minor Release Key </a:t>
            </a:r>
            <a:r>
              <a:rPr lang="en-GB" sz="1400" b="1" dirty="0">
                <a:solidFill>
                  <a:schemeClr val="tx2"/>
                </a:solidFill>
              </a:rPr>
              <a:t>Milestone Dates</a:t>
            </a:r>
            <a:r>
              <a:rPr lang="en-GB" sz="1400" b="1" dirty="0" smtClean="0">
                <a:solidFill>
                  <a:schemeClr val="tx2"/>
                </a:solidFill>
              </a:rPr>
              <a:t>:</a:t>
            </a:r>
          </a:p>
          <a:p>
            <a:pPr marL="285750" indent="-285750">
              <a:buFont typeface="Arial" panose="020B0604020202020204" pitchFamily="34" charset="0"/>
              <a:buChar char="•"/>
            </a:pPr>
            <a:r>
              <a:rPr lang="en-GB" sz="1400" b="1" dirty="0" smtClean="0">
                <a:solidFill>
                  <a:schemeClr val="tx2"/>
                </a:solidFill>
              </a:rPr>
              <a:t>22</a:t>
            </a:r>
            <a:r>
              <a:rPr lang="en-GB" sz="1400" b="1" baseline="30000" dirty="0" smtClean="0">
                <a:solidFill>
                  <a:schemeClr val="tx2"/>
                </a:solidFill>
              </a:rPr>
              <a:t>nd</a:t>
            </a:r>
            <a:r>
              <a:rPr lang="en-GB" sz="1400" b="1" dirty="0" smtClean="0">
                <a:solidFill>
                  <a:schemeClr val="tx2"/>
                </a:solidFill>
              </a:rPr>
              <a:t> March – PIS completion and Handover on track as per plan</a:t>
            </a:r>
            <a:endParaRPr lang="en-GB" sz="1400" b="1" dirty="0">
              <a:solidFill>
                <a:schemeClr val="tx2"/>
              </a:solidFill>
            </a:endParaRPr>
          </a:p>
        </p:txBody>
      </p:sp>
      <p:grpSp>
        <p:nvGrpSpPr>
          <p:cNvPr id="71" name="Group 4"/>
          <p:cNvGrpSpPr>
            <a:grpSpLocks noChangeAspect="1"/>
          </p:cNvGrpSpPr>
          <p:nvPr/>
        </p:nvGrpSpPr>
        <p:grpSpPr bwMode="auto">
          <a:xfrm>
            <a:off x="98838" y="2211710"/>
            <a:ext cx="8865650" cy="2471737"/>
            <a:chOff x="177" y="1575"/>
            <a:chExt cx="5824" cy="1557"/>
          </a:xfrm>
        </p:grpSpPr>
        <p:sp>
          <p:nvSpPr>
            <p:cNvPr id="72" name="Rectangle 5"/>
            <p:cNvSpPr>
              <a:spLocks noChangeArrowheads="1"/>
            </p:cNvSpPr>
            <p:nvPr/>
          </p:nvSpPr>
          <p:spPr bwMode="auto">
            <a:xfrm>
              <a:off x="1923" y="1575"/>
              <a:ext cx="4078"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Rectangle 6"/>
            <p:cNvSpPr>
              <a:spLocks noChangeArrowheads="1"/>
            </p:cNvSpPr>
            <p:nvPr/>
          </p:nvSpPr>
          <p:spPr bwMode="auto">
            <a:xfrm>
              <a:off x="4988" y="1604"/>
              <a:ext cx="2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2019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ectangle 7"/>
            <p:cNvSpPr>
              <a:spLocks noChangeArrowheads="1"/>
            </p:cNvSpPr>
            <p:nvPr/>
          </p:nvSpPr>
          <p:spPr bwMode="auto">
            <a:xfrm>
              <a:off x="453" y="1721"/>
              <a:ext cx="475"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Rectangle 8"/>
            <p:cNvSpPr>
              <a:spLocks noChangeArrowheads="1"/>
            </p:cNvSpPr>
            <p:nvPr/>
          </p:nvSpPr>
          <p:spPr bwMode="auto">
            <a:xfrm>
              <a:off x="453" y="1721"/>
              <a:ext cx="475"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6" name="Rectangle 9"/>
            <p:cNvSpPr>
              <a:spLocks noChangeArrowheads="1"/>
            </p:cNvSpPr>
            <p:nvPr/>
          </p:nvSpPr>
          <p:spPr bwMode="auto">
            <a:xfrm>
              <a:off x="637" y="1766"/>
              <a:ext cx="12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May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10"/>
            <p:cNvSpPr>
              <a:spLocks noChangeArrowheads="1"/>
            </p:cNvSpPr>
            <p:nvPr/>
          </p:nvSpPr>
          <p:spPr bwMode="auto">
            <a:xfrm>
              <a:off x="920"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Rectangle 11"/>
            <p:cNvSpPr>
              <a:spLocks noChangeArrowheads="1"/>
            </p:cNvSpPr>
            <p:nvPr/>
          </p:nvSpPr>
          <p:spPr bwMode="auto">
            <a:xfrm>
              <a:off x="920"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9" name="Rectangle 12"/>
            <p:cNvSpPr>
              <a:spLocks noChangeArrowheads="1"/>
            </p:cNvSpPr>
            <p:nvPr/>
          </p:nvSpPr>
          <p:spPr bwMode="auto">
            <a:xfrm>
              <a:off x="1096" y="1766"/>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Jun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ectangle 13"/>
            <p:cNvSpPr>
              <a:spLocks noChangeArrowheads="1"/>
            </p:cNvSpPr>
            <p:nvPr/>
          </p:nvSpPr>
          <p:spPr bwMode="auto">
            <a:xfrm>
              <a:off x="1387"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Rectangle 14"/>
            <p:cNvSpPr>
              <a:spLocks noChangeArrowheads="1"/>
            </p:cNvSpPr>
            <p:nvPr/>
          </p:nvSpPr>
          <p:spPr bwMode="auto">
            <a:xfrm>
              <a:off x="1387"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2" name="Rectangle 15"/>
            <p:cNvSpPr>
              <a:spLocks noChangeArrowheads="1"/>
            </p:cNvSpPr>
            <p:nvPr/>
          </p:nvSpPr>
          <p:spPr bwMode="auto">
            <a:xfrm>
              <a:off x="1563" y="1766"/>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Jul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Rectangle 16"/>
            <p:cNvSpPr>
              <a:spLocks noChangeArrowheads="1"/>
            </p:cNvSpPr>
            <p:nvPr/>
          </p:nvSpPr>
          <p:spPr bwMode="auto">
            <a:xfrm>
              <a:off x="1854"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Rectangle 17"/>
            <p:cNvSpPr>
              <a:spLocks noChangeArrowheads="1"/>
            </p:cNvSpPr>
            <p:nvPr/>
          </p:nvSpPr>
          <p:spPr bwMode="auto">
            <a:xfrm>
              <a:off x="1854"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5" name="Rectangle 18"/>
            <p:cNvSpPr>
              <a:spLocks noChangeArrowheads="1"/>
            </p:cNvSpPr>
            <p:nvPr/>
          </p:nvSpPr>
          <p:spPr bwMode="auto">
            <a:xfrm>
              <a:off x="2038" y="1766"/>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Aug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ectangle 19"/>
            <p:cNvSpPr>
              <a:spLocks noChangeArrowheads="1"/>
            </p:cNvSpPr>
            <p:nvPr/>
          </p:nvSpPr>
          <p:spPr bwMode="auto">
            <a:xfrm>
              <a:off x="2321"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Rectangle 20"/>
            <p:cNvSpPr>
              <a:spLocks noChangeArrowheads="1"/>
            </p:cNvSpPr>
            <p:nvPr/>
          </p:nvSpPr>
          <p:spPr bwMode="auto">
            <a:xfrm>
              <a:off x="2321"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8" name="Rectangle 21"/>
            <p:cNvSpPr>
              <a:spLocks noChangeArrowheads="1"/>
            </p:cNvSpPr>
            <p:nvPr/>
          </p:nvSpPr>
          <p:spPr bwMode="auto">
            <a:xfrm>
              <a:off x="2497" y="1766"/>
              <a:ext cx="1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Sept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Rectangle 22"/>
            <p:cNvSpPr>
              <a:spLocks noChangeArrowheads="1"/>
            </p:cNvSpPr>
            <p:nvPr/>
          </p:nvSpPr>
          <p:spPr bwMode="auto">
            <a:xfrm>
              <a:off x="2803" y="1721"/>
              <a:ext cx="444"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Rectangle 23"/>
            <p:cNvSpPr>
              <a:spLocks noChangeArrowheads="1"/>
            </p:cNvSpPr>
            <p:nvPr/>
          </p:nvSpPr>
          <p:spPr bwMode="auto">
            <a:xfrm>
              <a:off x="2803" y="1721"/>
              <a:ext cx="444"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Rectangle 24"/>
            <p:cNvSpPr>
              <a:spLocks noChangeArrowheads="1"/>
            </p:cNvSpPr>
            <p:nvPr/>
          </p:nvSpPr>
          <p:spPr bwMode="auto">
            <a:xfrm>
              <a:off x="2969" y="176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Oct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Rectangle 25"/>
            <p:cNvSpPr>
              <a:spLocks noChangeArrowheads="1"/>
            </p:cNvSpPr>
            <p:nvPr/>
          </p:nvSpPr>
          <p:spPr bwMode="auto">
            <a:xfrm>
              <a:off x="3247"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Rectangle 26"/>
            <p:cNvSpPr>
              <a:spLocks noChangeArrowheads="1"/>
            </p:cNvSpPr>
            <p:nvPr/>
          </p:nvSpPr>
          <p:spPr bwMode="auto">
            <a:xfrm>
              <a:off x="3247"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4" name="Rectangle 27"/>
            <p:cNvSpPr>
              <a:spLocks noChangeArrowheads="1"/>
            </p:cNvSpPr>
            <p:nvPr/>
          </p:nvSpPr>
          <p:spPr bwMode="auto">
            <a:xfrm>
              <a:off x="3431" y="1766"/>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Nov</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Rectangle 28"/>
            <p:cNvSpPr>
              <a:spLocks noChangeArrowheads="1"/>
            </p:cNvSpPr>
            <p:nvPr/>
          </p:nvSpPr>
          <p:spPr bwMode="auto">
            <a:xfrm>
              <a:off x="3714" y="1721"/>
              <a:ext cx="468"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6" name="Rectangle 29"/>
            <p:cNvSpPr>
              <a:spLocks noChangeArrowheads="1"/>
            </p:cNvSpPr>
            <p:nvPr/>
          </p:nvSpPr>
          <p:spPr bwMode="auto">
            <a:xfrm>
              <a:off x="3714" y="1721"/>
              <a:ext cx="468"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7" name="Rectangle 30"/>
            <p:cNvSpPr>
              <a:spLocks noChangeArrowheads="1"/>
            </p:cNvSpPr>
            <p:nvPr/>
          </p:nvSpPr>
          <p:spPr bwMode="auto">
            <a:xfrm>
              <a:off x="3891" y="1766"/>
              <a:ext cx="1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Dec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 name="Rectangle 31"/>
            <p:cNvSpPr>
              <a:spLocks noChangeArrowheads="1"/>
            </p:cNvSpPr>
            <p:nvPr/>
          </p:nvSpPr>
          <p:spPr bwMode="auto">
            <a:xfrm>
              <a:off x="4182"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Rectangle 32"/>
            <p:cNvSpPr>
              <a:spLocks noChangeArrowheads="1"/>
            </p:cNvSpPr>
            <p:nvPr/>
          </p:nvSpPr>
          <p:spPr bwMode="auto">
            <a:xfrm>
              <a:off x="4182"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Rectangle 33"/>
            <p:cNvSpPr>
              <a:spLocks noChangeArrowheads="1"/>
            </p:cNvSpPr>
            <p:nvPr/>
          </p:nvSpPr>
          <p:spPr bwMode="auto">
            <a:xfrm>
              <a:off x="4358" y="1766"/>
              <a:ext cx="1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Jan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Rectangle 34"/>
            <p:cNvSpPr>
              <a:spLocks noChangeArrowheads="1"/>
            </p:cNvSpPr>
            <p:nvPr/>
          </p:nvSpPr>
          <p:spPr bwMode="auto">
            <a:xfrm>
              <a:off x="4649"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Rectangle 35"/>
            <p:cNvSpPr>
              <a:spLocks noChangeArrowheads="1"/>
            </p:cNvSpPr>
            <p:nvPr/>
          </p:nvSpPr>
          <p:spPr bwMode="auto">
            <a:xfrm>
              <a:off x="4649"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Rectangle 36"/>
            <p:cNvSpPr>
              <a:spLocks noChangeArrowheads="1"/>
            </p:cNvSpPr>
            <p:nvPr/>
          </p:nvSpPr>
          <p:spPr bwMode="auto">
            <a:xfrm>
              <a:off x="4840" y="1766"/>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Feb</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37"/>
            <p:cNvSpPr>
              <a:spLocks noChangeArrowheads="1"/>
            </p:cNvSpPr>
            <p:nvPr/>
          </p:nvSpPr>
          <p:spPr bwMode="auto">
            <a:xfrm>
              <a:off x="5116"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Rectangle 38"/>
            <p:cNvSpPr>
              <a:spLocks noChangeArrowheads="1"/>
            </p:cNvSpPr>
            <p:nvPr/>
          </p:nvSpPr>
          <p:spPr bwMode="auto">
            <a:xfrm>
              <a:off x="5116"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Rectangle 39"/>
            <p:cNvSpPr>
              <a:spLocks noChangeArrowheads="1"/>
            </p:cNvSpPr>
            <p:nvPr/>
          </p:nvSpPr>
          <p:spPr bwMode="auto">
            <a:xfrm>
              <a:off x="5292" y="1766"/>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Mar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Rectangle 40"/>
            <p:cNvSpPr>
              <a:spLocks noChangeArrowheads="1"/>
            </p:cNvSpPr>
            <p:nvPr/>
          </p:nvSpPr>
          <p:spPr bwMode="auto">
            <a:xfrm>
              <a:off x="453" y="1575"/>
              <a:ext cx="1470"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 name="Rectangle 41"/>
            <p:cNvSpPr>
              <a:spLocks noChangeArrowheads="1"/>
            </p:cNvSpPr>
            <p:nvPr/>
          </p:nvSpPr>
          <p:spPr bwMode="auto">
            <a:xfrm>
              <a:off x="1096" y="1598"/>
              <a:ext cx="2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2018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 name="Rectangle 42"/>
            <p:cNvSpPr>
              <a:spLocks noChangeArrowheads="1"/>
            </p:cNvSpPr>
            <p:nvPr/>
          </p:nvSpPr>
          <p:spPr bwMode="auto">
            <a:xfrm>
              <a:off x="177" y="1889"/>
              <a:ext cx="268" cy="483"/>
            </a:xfrm>
            <a:prstGeom prst="rect">
              <a:avLst/>
            </a:prstGeom>
            <a:solidFill>
              <a:srgbClr val="8DB1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10" name="Rectangle 43"/>
            <p:cNvSpPr>
              <a:spLocks noChangeArrowheads="1"/>
            </p:cNvSpPr>
            <p:nvPr/>
          </p:nvSpPr>
          <p:spPr bwMode="auto">
            <a:xfrm>
              <a:off x="177" y="1889"/>
              <a:ext cx="268" cy="1243"/>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1" name="Rectangle 45"/>
            <p:cNvSpPr>
              <a:spLocks noChangeArrowheads="1"/>
            </p:cNvSpPr>
            <p:nvPr/>
          </p:nvSpPr>
          <p:spPr bwMode="auto">
            <a:xfrm rot="16200000">
              <a:off x="268" y="2797"/>
              <a:ext cx="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 name="Rectangle 51"/>
            <p:cNvSpPr>
              <a:spLocks noChangeArrowheads="1"/>
            </p:cNvSpPr>
            <p:nvPr/>
          </p:nvSpPr>
          <p:spPr bwMode="auto">
            <a:xfrm rot="16200000">
              <a:off x="237" y="2578"/>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 name="Rectangle 57"/>
            <p:cNvSpPr>
              <a:spLocks noChangeArrowheads="1"/>
            </p:cNvSpPr>
            <p:nvPr/>
          </p:nvSpPr>
          <p:spPr bwMode="auto">
            <a:xfrm rot="16200000">
              <a:off x="237" y="2256"/>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Rectangle 64"/>
            <p:cNvSpPr>
              <a:spLocks noChangeArrowheads="1"/>
            </p:cNvSpPr>
            <p:nvPr/>
          </p:nvSpPr>
          <p:spPr bwMode="auto">
            <a:xfrm rot="16200000">
              <a:off x="237" y="1950"/>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Rectangle 73"/>
            <p:cNvSpPr>
              <a:spLocks noChangeArrowheads="1"/>
            </p:cNvSpPr>
            <p:nvPr/>
          </p:nvSpPr>
          <p:spPr bwMode="auto">
            <a:xfrm>
              <a:off x="2895" y="2426"/>
              <a:ext cx="3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Testing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Rectangle 76"/>
            <p:cNvSpPr>
              <a:spLocks noChangeArrowheads="1"/>
            </p:cNvSpPr>
            <p:nvPr/>
          </p:nvSpPr>
          <p:spPr bwMode="auto">
            <a:xfrm>
              <a:off x="2214" y="2372"/>
              <a:ext cx="2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Build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 name="Rectangle 78"/>
            <p:cNvSpPr>
              <a:spLocks noChangeArrowheads="1"/>
            </p:cNvSpPr>
            <p:nvPr/>
          </p:nvSpPr>
          <p:spPr bwMode="auto">
            <a:xfrm>
              <a:off x="2497" y="2372"/>
              <a:ext cx="1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UT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 name="Rectangle 87"/>
            <p:cNvSpPr>
              <a:spLocks noChangeArrowheads="1"/>
            </p:cNvSpPr>
            <p:nvPr/>
          </p:nvSpPr>
          <p:spPr bwMode="auto">
            <a:xfrm>
              <a:off x="4449" y="2372"/>
              <a:ext cx="17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Imp</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3" name="Rectangle 37"/>
          <p:cNvSpPr>
            <a:spLocks noChangeArrowheads="1"/>
          </p:cNvSpPr>
          <p:nvPr/>
        </p:nvSpPr>
        <p:spPr bwMode="auto">
          <a:xfrm>
            <a:off x="8468698" y="2443485"/>
            <a:ext cx="639698" cy="260473"/>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4" name="Rectangle 39"/>
          <p:cNvSpPr>
            <a:spLocks noChangeArrowheads="1"/>
          </p:cNvSpPr>
          <p:nvPr/>
        </p:nvSpPr>
        <p:spPr bwMode="auto">
          <a:xfrm>
            <a:off x="8694604" y="2519362"/>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Apr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TextBox 149"/>
          <p:cNvSpPr txBox="1"/>
          <p:nvPr/>
        </p:nvSpPr>
        <p:spPr>
          <a:xfrm>
            <a:off x="-86454" y="2661742"/>
            <a:ext cx="553998" cy="846112"/>
          </a:xfrm>
          <a:prstGeom prst="rect">
            <a:avLst/>
          </a:prstGeom>
          <a:noFill/>
        </p:spPr>
        <p:txBody>
          <a:bodyPr vert="vert270" wrap="square" rtlCol="0">
            <a:spAutoFit/>
          </a:bodyPr>
          <a:lstStyle/>
          <a:p>
            <a:pPr algn="ctr"/>
            <a:r>
              <a:rPr lang="en-GB" sz="800" b="1" dirty="0" smtClean="0">
                <a:solidFill>
                  <a:schemeClr val="bg1"/>
                </a:solidFill>
              </a:rPr>
              <a:t>Feb-19 Minor Release Timeline</a:t>
            </a:r>
            <a:endParaRPr lang="en-GB" sz="800" b="1" dirty="0">
              <a:solidFill>
                <a:schemeClr val="bg1"/>
              </a:solidFill>
            </a:endParaRPr>
          </a:p>
        </p:txBody>
      </p:sp>
      <p:sp>
        <p:nvSpPr>
          <p:cNvPr id="151" name="Rectangle 150"/>
          <p:cNvSpPr/>
          <p:nvPr/>
        </p:nvSpPr>
        <p:spPr>
          <a:xfrm>
            <a:off x="4590256" y="2931790"/>
            <a:ext cx="561703"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Design</a:t>
            </a:r>
            <a:endParaRPr lang="en-GB" sz="700" b="1" dirty="0">
              <a:solidFill>
                <a:schemeClr val="bg1"/>
              </a:solidFill>
            </a:endParaRPr>
          </a:p>
        </p:txBody>
      </p:sp>
      <p:sp>
        <p:nvSpPr>
          <p:cNvPr id="152" name="Rectangle 151"/>
          <p:cNvSpPr/>
          <p:nvPr/>
        </p:nvSpPr>
        <p:spPr>
          <a:xfrm>
            <a:off x="5151959" y="2931790"/>
            <a:ext cx="432048"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Build</a:t>
            </a:r>
            <a:endParaRPr lang="en-GB" sz="700" b="1" dirty="0">
              <a:solidFill>
                <a:schemeClr val="bg1"/>
              </a:solidFill>
            </a:endParaRPr>
          </a:p>
        </p:txBody>
      </p:sp>
      <p:sp>
        <p:nvSpPr>
          <p:cNvPr id="153" name="Rectangle 152"/>
          <p:cNvSpPr/>
          <p:nvPr/>
        </p:nvSpPr>
        <p:spPr>
          <a:xfrm>
            <a:off x="5587505" y="2931790"/>
            <a:ext cx="788590"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ST &amp; Assurance</a:t>
            </a:r>
            <a:endParaRPr lang="en-GB" sz="700" b="1" dirty="0">
              <a:solidFill>
                <a:schemeClr val="bg1"/>
              </a:solidFill>
            </a:endParaRPr>
          </a:p>
        </p:txBody>
      </p:sp>
      <p:sp>
        <p:nvSpPr>
          <p:cNvPr id="154" name="Rectangle 153"/>
          <p:cNvSpPr/>
          <p:nvPr/>
        </p:nvSpPr>
        <p:spPr>
          <a:xfrm>
            <a:off x="6376095" y="2931790"/>
            <a:ext cx="288032"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CM</a:t>
            </a:r>
            <a:endParaRPr lang="en-GB" sz="700" b="1" dirty="0">
              <a:solidFill>
                <a:schemeClr val="bg1"/>
              </a:solidFill>
            </a:endParaRPr>
          </a:p>
        </p:txBody>
      </p:sp>
      <p:sp>
        <p:nvSpPr>
          <p:cNvPr id="155" name="Rectangle 154"/>
          <p:cNvSpPr/>
          <p:nvPr/>
        </p:nvSpPr>
        <p:spPr>
          <a:xfrm>
            <a:off x="6646379" y="2931790"/>
            <a:ext cx="449796"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PT / RT</a:t>
            </a:r>
            <a:endParaRPr lang="en-GB" sz="700" b="1" dirty="0">
              <a:solidFill>
                <a:schemeClr val="bg1"/>
              </a:solidFill>
            </a:endParaRPr>
          </a:p>
        </p:txBody>
      </p:sp>
      <p:sp>
        <p:nvSpPr>
          <p:cNvPr id="156" name="Rectangle 155"/>
          <p:cNvSpPr/>
          <p:nvPr/>
        </p:nvSpPr>
        <p:spPr>
          <a:xfrm>
            <a:off x="7087301" y="2931790"/>
            <a:ext cx="224898"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IMP</a:t>
            </a:r>
            <a:endParaRPr lang="en-GB" sz="700" b="1" dirty="0">
              <a:solidFill>
                <a:schemeClr val="bg1"/>
              </a:solidFill>
            </a:endParaRPr>
          </a:p>
        </p:txBody>
      </p:sp>
      <p:sp>
        <p:nvSpPr>
          <p:cNvPr id="157" name="Rectangle 156"/>
          <p:cNvSpPr/>
          <p:nvPr/>
        </p:nvSpPr>
        <p:spPr>
          <a:xfrm>
            <a:off x="7312199" y="2931790"/>
            <a:ext cx="860201" cy="334912"/>
          </a:xfrm>
          <a:prstGeom prst="rect">
            <a:avLst/>
          </a:prstGeom>
          <a:solidFill>
            <a:srgbClr val="00B05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PIS</a:t>
            </a:r>
            <a:endParaRPr lang="en-GB" sz="700" b="1" dirty="0">
              <a:solidFill>
                <a:schemeClr val="bg1"/>
              </a:solidFill>
            </a:endParaRPr>
          </a:p>
        </p:txBody>
      </p:sp>
      <p:sp>
        <p:nvSpPr>
          <p:cNvPr id="158" name="Rectangle 157"/>
          <p:cNvSpPr/>
          <p:nvPr/>
        </p:nvSpPr>
        <p:spPr>
          <a:xfrm>
            <a:off x="6540351" y="3749006"/>
            <a:ext cx="1141835" cy="334912"/>
          </a:xfrm>
          <a:prstGeom prst="rect">
            <a:avLst/>
          </a:prstGeom>
          <a:solidFill>
            <a:srgbClr val="00B05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Document Release Implementation</a:t>
            </a:r>
            <a:endParaRPr lang="en-GB" sz="700" b="1" dirty="0">
              <a:solidFill>
                <a:schemeClr val="bg1"/>
              </a:solidFill>
            </a:endParaRPr>
          </a:p>
        </p:txBody>
      </p:sp>
      <p:sp>
        <p:nvSpPr>
          <p:cNvPr id="159" name="TextBox 158">
            <a:extLst>
              <a:ext uri="{FF2B5EF4-FFF2-40B4-BE49-F238E27FC236}">
                <a16:creationId xmlns:a16="http://schemas.microsoft.com/office/drawing/2014/main" xmlns="" id="{DFA77669-B323-43A7-AA90-FFEE9856EC44}"/>
              </a:ext>
            </a:extLst>
          </p:cNvPr>
          <p:cNvSpPr txBox="1"/>
          <p:nvPr/>
        </p:nvSpPr>
        <p:spPr>
          <a:xfrm>
            <a:off x="72008" y="1501990"/>
            <a:ext cx="9036496" cy="523220"/>
          </a:xfrm>
          <a:prstGeom prst="rect">
            <a:avLst/>
          </a:prstGeom>
          <a:noFill/>
        </p:spPr>
        <p:txBody>
          <a:bodyPr wrap="square" rtlCol="0">
            <a:spAutoFit/>
          </a:bodyPr>
          <a:lstStyle/>
          <a:p>
            <a:r>
              <a:rPr lang="en-GB" sz="1400" b="1" dirty="0" smtClean="0">
                <a:solidFill>
                  <a:schemeClr val="tx2"/>
                </a:solidFill>
              </a:rPr>
              <a:t>Document Release Key </a:t>
            </a:r>
            <a:r>
              <a:rPr lang="en-GB" sz="1400" b="1" dirty="0">
                <a:solidFill>
                  <a:schemeClr val="tx2"/>
                </a:solidFill>
              </a:rPr>
              <a:t>Milestone Dates</a:t>
            </a:r>
            <a:r>
              <a:rPr lang="en-GB" sz="1400" b="1" dirty="0" smtClean="0">
                <a:solidFill>
                  <a:schemeClr val="tx2"/>
                </a:solidFill>
              </a:rPr>
              <a:t>:</a:t>
            </a:r>
          </a:p>
          <a:p>
            <a:pPr marL="285750" indent="-285750">
              <a:buFont typeface="Arial" panose="020B0604020202020204" pitchFamily="34" charset="0"/>
              <a:buChar char="•"/>
            </a:pPr>
            <a:r>
              <a:rPr lang="en-GB" sz="1400" b="1" dirty="0" smtClean="0">
                <a:solidFill>
                  <a:schemeClr val="tx2"/>
                </a:solidFill>
              </a:rPr>
              <a:t>1</a:t>
            </a:r>
            <a:r>
              <a:rPr lang="en-GB" sz="1400" b="1" baseline="30000" dirty="0" smtClean="0">
                <a:solidFill>
                  <a:schemeClr val="tx2"/>
                </a:solidFill>
              </a:rPr>
              <a:t>st</a:t>
            </a:r>
            <a:r>
              <a:rPr lang="en-GB" sz="1400" b="1" dirty="0" smtClean="0">
                <a:solidFill>
                  <a:schemeClr val="tx2"/>
                </a:solidFill>
              </a:rPr>
              <a:t> March - Implementation</a:t>
            </a:r>
            <a:endParaRPr lang="en-GB" sz="1400" b="1" dirty="0">
              <a:solidFill>
                <a:schemeClr val="tx2"/>
              </a:solidFill>
            </a:endParaRPr>
          </a:p>
        </p:txBody>
      </p:sp>
      <p:sp>
        <p:nvSpPr>
          <p:cNvPr id="160" name="TextBox 159"/>
          <p:cNvSpPr txBox="1"/>
          <p:nvPr/>
        </p:nvSpPr>
        <p:spPr>
          <a:xfrm>
            <a:off x="-36512" y="3597846"/>
            <a:ext cx="553998" cy="846112"/>
          </a:xfrm>
          <a:prstGeom prst="rect">
            <a:avLst/>
          </a:prstGeom>
          <a:noFill/>
        </p:spPr>
        <p:txBody>
          <a:bodyPr vert="vert270" wrap="square" rtlCol="0">
            <a:spAutoFit/>
          </a:bodyPr>
          <a:lstStyle/>
          <a:p>
            <a:pPr algn="ctr"/>
            <a:r>
              <a:rPr lang="en-GB" sz="800" b="1" dirty="0" smtClean="0">
                <a:solidFill>
                  <a:schemeClr val="bg1"/>
                </a:solidFill>
              </a:rPr>
              <a:t>Feb-19 Minor Release Timeline</a:t>
            </a:r>
            <a:endParaRPr lang="en-GB" sz="800" b="1" dirty="0">
              <a:solidFill>
                <a:schemeClr val="bg1"/>
              </a:solidFill>
            </a:endParaRPr>
          </a:p>
        </p:txBody>
      </p:sp>
      <p:sp>
        <p:nvSpPr>
          <p:cNvPr id="162" name="Rectangle 42"/>
          <p:cNvSpPr>
            <a:spLocks noChangeArrowheads="1"/>
          </p:cNvSpPr>
          <p:nvPr/>
        </p:nvSpPr>
        <p:spPr bwMode="auto">
          <a:xfrm>
            <a:off x="79040" y="3605187"/>
            <a:ext cx="418907" cy="910777"/>
          </a:xfrm>
          <a:prstGeom prst="rect">
            <a:avLst/>
          </a:prstGeom>
          <a:solidFill>
            <a:srgbClr val="8DB1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63" name="TextBox 162"/>
          <p:cNvSpPr txBox="1"/>
          <p:nvPr/>
        </p:nvSpPr>
        <p:spPr>
          <a:xfrm>
            <a:off x="47467" y="3593571"/>
            <a:ext cx="553998" cy="934007"/>
          </a:xfrm>
          <a:prstGeom prst="rect">
            <a:avLst/>
          </a:prstGeom>
          <a:noFill/>
        </p:spPr>
        <p:txBody>
          <a:bodyPr vert="vert270" wrap="square" rtlCol="0">
            <a:spAutoFit/>
          </a:bodyPr>
          <a:lstStyle/>
          <a:p>
            <a:pPr algn="ctr"/>
            <a:r>
              <a:rPr lang="en-GB" sz="800" b="1" dirty="0" smtClean="0">
                <a:solidFill>
                  <a:schemeClr val="bg1"/>
                </a:solidFill>
              </a:rPr>
              <a:t>Feb-19 Document Release Timeline</a:t>
            </a:r>
            <a:endParaRPr lang="en-GB" sz="800" b="1" dirty="0">
              <a:solidFill>
                <a:schemeClr val="bg1"/>
              </a:solidFill>
            </a:endParaRPr>
          </a:p>
        </p:txBody>
      </p:sp>
    </p:spTree>
    <p:extLst>
      <p:ext uri="{BB962C8B-B14F-4D97-AF65-F5344CB8AC3E}">
        <p14:creationId xmlns:p14="http://schemas.microsoft.com/office/powerpoint/2010/main" val="24090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5c. June 2019 - Update</a:t>
            </a:r>
            <a:endParaRPr lang="en-GB" dirty="0"/>
          </a:p>
        </p:txBody>
      </p:sp>
    </p:spTree>
    <p:extLst>
      <p:ext uri="{BB962C8B-B14F-4D97-AF65-F5344CB8AC3E}">
        <p14:creationId xmlns:p14="http://schemas.microsoft.com/office/powerpoint/2010/main" val="461599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F64D1-DD4B-479C-8274-060EA4CFB223}"/>
              </a:ext>
            </a:extLst>
          </p:cNvPr>
          <p:cNvSpPr>
            <a:spLocks noGrp="1"/>
          </p:cNvSpPr>
          <p:nvPr>
            <p:ph type="title"/>
          </p:nvPr>
        </p:nvSpPr>
        <p:spPr>
          <a:xfrm>
            <a:off x="457200" y="252545"/>
            <a:ext cx="8229600" cy="637580"/>
          </a:xfrm>
        </p:spPr>
        <p:txBody>
          <a:bodyPr/>
          <a:lstStyle/>
          <a:p>
            <a:r>
              <a:rPr lang="en-GB" dirty="0"/>
              <a:t>XRN4732 - June 19 Release -  Status Update</a:t>
            </a:r>
          </a:p>
        </p:txBody>
      </p:sp>
      <p:graphicFrame>
        <p:nvGraphicFramePr>
          <p:cNvPr id="4" name="Content Placeholder 3">
            <a:extLst>
              <a:ext uri="{FF2B5EF4-FFF2-40B4-BE49-F238E27FC236}">
                <a16:creationId xmlns:a16="http://schemas.microsoft.com/office/drawing/2014/main" xmlns="" id="{60E62DC6-3EBE-4901-B700-870330337CDA}"/>
              </a:ext>
            </a:extLst>
          </p:cNvPr>
          <p:cNvGraphicFramePr>
            <a:graphicFrameLocks/>
          </p:cNvGraphicFramePr>
          <p:nvPr>
            <p:extLst>
              <p:ext uri="{D42A27DB-BD31-4B8C-83A1-F6EECF244321}">
                <p14:modId xmlns:p14="http://schemas.microsoft.com/office/powerpoint/2010/main" val="2602726405"/>
              </p:ext>
            </p:extLst>
          </p:nvPr>
        </p:nvGraphicFramePr>
        <p:xfrm>
          <a:off x="225860" y="1059582"/>
          <a:ext cx="8594612" cy="3381610"/>
        </p:xfrm>
        <a:graphic>
          <a:graphicData uri="http://schemas.openxmlformats.org/drawingml/2006/table">
            <a:tbl>
              <a:tblPr firstRow="1" bandRow="1"/>
              <a:tblGrid>
                <a:gridCol w="1210676">
                  <a:extLst>
                    <a:ext uri="{9D8B030D-6E8A-4147-A177-3AD203B41FA5}">
                      <a16:colId xmlns:a16="http://schemas.microsoft.com/office/drawing/2014/main" xmlns="" val="20000"/>
                    </a:ext>
                  </a:extLst>
                </a:gridCol>
                <a:gridCol w="1881159">
                  <a:extLst>
                    <a:ext uri="{9D8B030D-6E8A-4147-A177-3AD203B41FA5}">
                      <a16:colId xmlns:a16="http://schemas.microsoft.com/office/drawing/2014/main" xmlns="" val="20001"/>
                    </a:ext>
                  </a:extLst>
                </a:gridCol>
                <a:gridCol w="1840713">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789856">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18</a:t>
                      </a:r>
                      <a:r>
                        <a:rPr lang="en-GB" sz="1050" kern="1200" baseline="30000" dirty="0" smtClean="0">
                          <a:solidFill>
                            <a:schemeClr val="bg1"/>
                          </a:solidFill>
                          <a:latin typeface="Arial" panose="020B0604020202020204" pitchFamily="34" charset="0"/>
                          <a:ea typeface="+mn-ea"/>
                          <a:cs typeface="Arial" panose="020B0604020202020204" pitchFamily="34" charset="0"/>
                        </a:rPr>
                        <a:t>th</a:t>
                      </a:r>
                      <a:r>
                        <a:rPr lang="en-GB" sz="1050" kern="1200" baseline="0" dirty="0" smtClean="0">
                          <a:solidFill>
                            <a:schemeClr val="bg1"/>
                          </a:solidFill>
                          <a:latin typeface="Arial" panose="020B0604020202020204" pitchFamily="34" charset="0"/>
                          <a:ea typeface="+mn-ea"/>
                          <a:cs typeface="Arial" panose="020B0604020202020204" pitchFamily="34" charset="0"/>
                        </a:rPr>
                        <a:t> March 2019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Build</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Activities have commenced and are continuing to plan to be completed by 15</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March</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Tracking to plan, detailed testing phases have been drilled down and the timeline has been baselined based on this assessment</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Funding</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The BER was approved by</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ChMC at the 09</a:t>
                      </a:r>
                      <a:r>
                        <a:rPr kumimoji="0" lang="en-US"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January 19 meeting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Weekly monitoring of SME resources supporting multiple demands (e.g. BAU defects, AML/ASP etc) and all requirements are able to be met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Environments– There is a risk that multiple projects are running in parallel  (EUC, June 19  &amp; GB Charging) a detailed assessment of co-existence in pre-production is in progress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budgets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SME resources supporting multiple demands (e.g. BAU defects, Future Releases etc)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8" name="Oval 7">
            <a:extLst>
              <a:ext uri="{FF2B5EF4-FFF2-40B4-BE49-F238E27FC236}">
                <a16:creationId xmlns:a16="http://schemas.microsoft.com/office/drawing/2014/main" xmlns="" id="{0932F9EA-D945-459F-8F00-091B3CFCAABE}"/>
              </a:ext>
            </a:extLst>
          </p:cNvPr>
          <p:cNvSpPr/>
          <p:nvPr/>
        </p:nvSpPr>
        <p:spPr>
          <a:xfrm>
            <a:off x="7803884" y="1817266"/>
            <a:ext cx="218894" cy="221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xmlns="" id="{1CD340F4-EC05-45B9-AB26-20BECCEF8858}"/>
              </a:ext>
            </a:extLst>
          </p:cNvPr>
          <p:cNvSpPr/>
          <p:nvPr/>
        </p:nvSpPr>
        <p:spPr>
          <a:xfrm>
            <a:off x="6088325" y="1156943"/>
            <a:ext cx="211059" cy="1979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xmlns=""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7D341B2-AF9B-4E48-A146-835712CA3A8C}"/>
              </a:ext>
            </a:extLst>
          </p:cNvPr>
          <p:cNvSpPr/>
          <p:nvPr/>
        </p:nvSpPr>
        <p:spPr>
          <a:xfrm>
            <a:off x="4158243" y="182464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045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E92D8-FEBE-4DDD-AD8B-03957BD623C8}"/>
              </a:ext>
            </a:extLst>
          </p:cNvPr>
          <p:cNvSpPr>
            <a:spLocks noGrp="1"/>
          </p:cNvSpPr>
          <p:nvPr>
            <p:ph type="title"/>
          </p:nvPr>
        </p:nvSpPr>
        <p:spPr/>
        <p:txBody>
          <a:bodyPr/>
          <a:lstStyle/>
          <a:p>
            <a:r>
              <a:rPr lang="en-GB" dirty="0"/>
              <a:t>XRN4732 - June 19 Release Timelines</a:t>
            </a:r>
          </a:p>
        </p:txBody>
      </p:sp>
      <p:sp>
        <p:nvSpPr>
          <p:cNvPr id="5" name="TextBox 4">
            <a:extLst>
              <a:ext uri="{FF2B5EF4-FFF2-40B4-BE49-F238E27FC236}">
                <a16:creationId xmlns:a16="http://schemas.microsoft.com/office/drawing/2014/main" xmlns="" id="{DFA77669-B323-43A7-AA90-FFEE9856EC44}"/>
              </a:ext>
            </a:extLst>
          </p:cNvPr>
          <p:cNvSpPr txBox="1"/>
          <p:nvPr/>
        </p:nvSpPr>
        <p:spPr>
          <a:xfrm>
            <a:off x="53752" y="833198"/>
            <a:ext cx="9036496" cy="738664"/>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r>
              <a:rPr lang="en-GB" sz="1400" b="1" dirty="0" smtClean="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Traceability of Detailed Design to Requirements </a:t>
            </a:r>
            <a:r>
              <a:rPr lang="en-GB" sz="1400" dirty="0" smtClean="0">
                <a:solidFill>
                  <a:schemeClr val="tx2"/>
                </a:solidFill>
                <a:latin typeface="Arial" panose="020B0604020202020204" pitchFamily="34" charset="0"/>
                <a:cs typeface="Arial" panose="020B0604020202020204" pitchFamily="34" charset="0"/>
              </a:rPr>
              <a:t>is complete</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Agreement of June 19 Implementation Date to be agreed with ChMC</a:t>
            </a:r>
            <a:endParaRPr lang="en-GB" sz="1400" dirty="0">
              <a:solidFill>
                <a:schemeClr val="tx2"/>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51670"/>
            <a:ext cx="8856984"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34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5d. EUC 2019 - Update</a:t>
            </a:r>
            <a:endParaRPr lang="en-GB" dirty="0"/>
          </a:p>
        </p:txBody>
      </p:sp>
    </p:spTree>
    <p:extLst>
      <p:ext uri="{BB962C8B-B14F-4D97-AF65-F5344CB8AC3E}">
        <p14:creationId xmlns:p14="http://schemas.microsoft.com/office/powerpoint/2010/main" val="1341801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F630E-CE13-4C7E-AC97-7686C5E00471}"/>
              </a:ext>
            </a:extLst>
          </p:cNvPr>
          <p:cNvSpPr>
            <a:spLocks noGrp="1"/>
          </p:cNvSpPr>
          <p:nvPr>
            <p:ph type="title"/>
          </p:nvPr>
        </p:nvSpPr>
        <p:spPr/>
        <p:txBody>
          <a:bodyPr/>
          <a:lstStyle/>
          <a:p>
            <a:r>
              <a:rPr lang="en-GB" dirty="0"/>
              <a:t>XRN4665 – EUC Release</a:t>
            </a:r>
          </a:p>
        </p:txBody>
      </p:sp>
      <p:grpSp>
        <p:nvGrpSpPr>
          <p:cNvPr id="10" name="Group 9">
            <a:extLst>
              <a:ext uri="{FF2B5EF4-FFF2-40B4-BE49-F238E27FC236}">
                <a16:creationId xmlns:a16="http://schemas.microsoft.com/office/drawing/2014/main" xmlns="" id="{FE222645-BCC4-4B81-9318-6F41A4DDD06C}"/>
              </a:ext>
            </a:extLst>
          </p:cNvPr>
          <p:cNvGrpSpPr/>
          <p:nvPr/>
        </p:nvGrpSpPr>
        <p:grpSpPr>
          <a:xfrm>
            <a:off x="254442" y="915566"/>
            <a:ext cx="8550950" cy="3684017"/>
            <a:chOff x="137840" y="723530"/>
            <a:chExt cx="8102715" cy="3584447"/>
          </a:xfrm>
        </p:grpSpPr>
        <p:graphicFrame>
          <p:nvGraphicFramePr>
            <p:cNvPr id="11" name="Content Placeholder 3">
              <a:extLst>
                <a:ext uri="{FF2B5EF4-FFF2-40B4-BE49-F238E27FC236}">
                  <a16:creationId xmlns:a16="http://schemas.microsoft.com/office/drawing/2014/main" xmlns="" id="{35034311-FCBF-4F23-BFE3-BA3FFE4A3E3B}"/>
                </a:ext>
              </a:extLst>
            </p:cNvPr>
            <p:cNvGraphicFramePr>
              <a:graphicFrameLocks/>
            </p:cNvGraphicFramePr>
            <p:nvPr>
              <p:extLst>
                <p:ext uri="{D42A27DB-BD31-4B8C-83A1-F6EECF244321}">
                  <p14:modId xmlns:p14="http://schemas.microsoft.com/office/powerpoint/2010/main" val="2680944744"/>
                </p:ext>
              </p:extLst>
            </p:nvPr>
          </p:nvGraphicFramePr>
          <p:xfrm>
            <a:off x="137840" y="723530"/>
            <a:ext cx="8102715" cy="3584447"/>
          </p:xfrm>
          <a:graphic>
            <a:graphicData uri="http://schemas.openxmlformats.org/drawingml/2006/table">
              <a:tbl>
                <a:tblPr firstRow="1" bandRow="1"/>
                <a:tblGrid>
                  <a:gridCol w="1223556">
                    <a:extLst>
                      <a:ext uri="{9D8B030D-6E8A-4147-A177-3AD203B41FA5}">
                        <a16:colId xmlns:a16="http://schemas.microsoft.com/office/drawing/2014/main" xmlns="" val="20000"/>
                      </a:ext>
                    </a:extLst>
                  </a:gridCol>
                  <a:gridCol w="1901171">
                    <a:extLst>
                      <a:ext uri="{9D8B030D-6E8A-4147-A177-3AD203B41FA5}">
                        <a16:colId xmlns:a16="http://schemas.microsoft.com/office/drawing/2014/main" xmlns="" val="20001"/>
                      </a:ext>
                    </a:extLst>
                  </a:gridCol>
                  <a:gridCol w="1860295">
                    <a:extLst>
                      <a:ext uri="{9D8B030D-6E8A-4147-A177-3AD203B41FA5}">
                        <a16:colId xmlns:a16="http://schemas.microsoft.com/office/drawing/2014/main" xmlns="" val="20002"/>
                      </a:ext>
                    </a:extLst>
                  </a:gridCol>
                  <a:gridCol w="1892125">
                    <a:extLst>
                      <a:ext uri="{9D8B030D-6E8A-4147-A177-3AD203B41FA5}">
                        <a16:colId xmlns:a16="http://schemas.microsoft.com/office/drawing/2014/main" xmlns="" val="20003"/>
                      </a:ext>
                    </a:extLst>
                  </a:gridCol>
                  <a:gridCol w="1673803">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18/03/19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Build &amp; UT</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Build &amp; UT activities continue to track to plan</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Testing</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Test Approach approved on 08/03. Preparation of Test Cases based on approved Test Scenarios ongoing and tracking to plan</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Two part implementation proposed </a:t>
                        </a:r>
                      </a:p>
                      <a:p>
                        <a:pPr marL="628650" lvl="1"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Part A on 03/08 to make new EUC bands allowable in ISU to enable sharing of new EUC bands with Industry via the T67 file</a:t>
                        </a:r>
                      </a:p>
                      <a:p>
                        <a:pPr marL="628650" lvl="1"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Part B on 31/08 (with a contingency date of 07/09 if required) to implement all code changes to processes affected by new EUC bands</a:t>
                        </a:r>
                        <a:endPar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Environments–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continues to be a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that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multiple projects are running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in parallel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(EUC, June 19  &amp; GB Charging). A detailed assessment of co-existence in Pre-production is currently in progress with relevant project teams. However the current view is that this will not impact the EUC release. Awaiting internal conformation.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buFont typeface="Arial" panose="020B0604020202020204" pitchFamily="34" charset="0"/>
                          <a:buChar cha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budgets</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SME resources supporting multiple demands (e.g. BAU defects, Future Releases etc)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12" name="Oval 11">
              <a:extLst>
                <a:ext uri="{FF2B5EF4-FFF2-40B4-BE49-F238E27FC236}">
                  <a16:creationId xmlns:a16="http://schemas.microsoft.com/office/drawing/2014/main" xmlns="" id="{70CAECF2-DEC2-4E29-A1AB-B89CF72EE0CD}"/>
                </a:ext>
              </a:extLst>
            </p:cNvPr>
            <p:cNvSpPr/>
            <p:nvPr/>
          </p:nvSpPr>
          <p:spPr>
            <a:xfrm>
              <a:off x="7304180" y="1453919"/>
              <a:ext cx="204194" cy="2131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xmlns="" id="{9C025B08-F88A-41BC-959F-7975D291319A}"/>
                </a:ext>
              </a:extLst>
            </p:cNvPr>
            <p:cNvSpPr/>
            <p:nvPr/>
          </p:nvSpPr>
          <p:spPr>
            <a:xfrm>
              <a:off x="5717830" y="794410"/>
              <a:ext cx="196885" cy="1903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Oval 13">
            <a:extLst>
              <a:ext uri="{FF2B5EF4-FFF2-40B4-BE49-F238E27FC236}">
                <a16:creationId xmlns:a16="http://schemas.microsoft.com/office/drawing/2014/main" xmlns="" id="{35B7AB43-D412-4796-A79C-387981F74ACE}"/>
              </a:ext>
            </a:extLst>
          </p:cNvPr>
          <p:cNvSpPr/>
          <p:nvPr/>
        </p:nvSpPr>
        <p:spPr>
          <a:xfrm>
            <a:off x="6027390" y="1666244"/>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F6639B60-ED8E-41FD-A5AA-FE5B67D25923}"/>
              </a:ext>
            </a:extLst>
          </p:cNvPr>
          <p:cNvSpPr/>
          <p:nvPr/>
        </p:nvSpPr>
        <p:spPr>
          <a:xfrm>
            <a:off x="4156412" y="167098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xmlns="" id="{59C946BC-C73C-430B-B113-E7C848B0314B}"/>
              </a:ext>
            </a:extLst>
          </p:cNvPr>
          <p:cNvSpPr/>
          <p:nvPr/>
        </p:nvSpPr>
        <p:spPr>
          <a:xfrm>
            <a:off x="2285434" y="1668613"/>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2432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78"/>
            <a:ext cx="8229600" cy="637580"/>
          </a:xfrm>
        </p:spPr>
        <p:txBody>
          <a:bodyPr/>
          <a:lstStyle/>
          <a:p>
            <a:r>
              <a:rPr lang="en-GB" dirty="0" smtClean="0"/>
              <a:t>Agenda (2)</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37979876"/>
              </p:ext>
            </p:extLst>
          </p:nvPr>
        </p:nvGraphicFramePr>
        <p:xfrm>
          <a:off x="251520" y="555526"/>
          <a:ext cx="8568952" cy="4419737"/>
        </p:xfrm>
        <a:graphic>
          <a:graphicData uri="http://schemas.openxmlformats.org/drawingml/2006/table">
            <a:tbl>
              <a:tblPr firstRow="1" firstCol="1" bandRow="1">
                <a:tableStyleId>{5C22544A-7EE6-4342-B048-85BDC9FD1C3A}</a:tableStyleId>
              </a:tblPr>
              <a:tblGrid>
                <a:gridCol w="473424"/>
                <a:gridCol w="3365520"/>
                <a:gridCol w="1273624"/>
                <a:gridCol w="1205072"/>
                <a:gridCol w="209715"/>
                <a:gridCol w="2041597"/>
              </a:tblGrid>
              <a:tr h="179927">
                <a:tc>
                  <a:txBody>
                    <a:bodyPr/>
                    <a:lstStyle/>
                    <a:p>
                      <a:pPr algn="ctr">
                        <a:lnSpc>
                          <a:spcPct val="115000"/>
                        </a:lnSpc>
                        <a:spcAft>
                          <a:spcPts val="0"/>
                        </a:spcAft>
                      </a:pPr>
                      <a:r>
                        <a:rPr lang="en-GB" sz="900" dirty="0">
                          <a:effectLst/>
                        </a:rPr>
                        <a:t>Item</a:t>
                      </a:r>
                      <a:endParaRPr lang="en-GB" sz="900" dirty="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Title</a:t>
                      </a:r>
                      <a:endParaRPr lang="en-GB" sz="90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Document Ref</a:t>
                      </a:r>
                      <a:endParaRPr lang="en-GB" sz="90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Lead</a:t>
                      </a:r>
                      <a:endParaRPr lang="en-GB" sz="900">
                        <a:solidFill>
                          <a:srgbClr val="000000"/>
                        </a:solidFill>
                        <a:effectLst/>
                        <a:latin typeface="Arial"/>
                        <a:ea typeface="Arial"/>
                        <a:cs typeface="Times New Roman"/>
                      </a:endParaRPr>
                    </a:p>
                  </a:txBody>
                  <a:tcPr marL="17131" marR="17131" marT="0" marB="0" anchor="ctr"/>
                </a:tc>
                <a:tc gridSpan="2">
                  <a:txBody>
                    <a:bodyPr/>
                    <a:lstStyle/>
                    <a:p>
                      <a:pPr algn="ctr">
                        <a:lnSpc>
                          <a:spcPct val="115000"/>
                        </a:lnSpc>
                        <a:spcAft>
                          <a:spcPts val="0"/>
                        </a:spcAft>
                      </a:pPr>
                      <a:r>
                        <a:rPr lang="en-GB" sz="900">
                          <a:effectLst/>
                        </a:rPr>
                        <a:t>Action Required From DSG</a:t>
                      </a:r>
                      <a:endParaRPr lang="en-GB" sz="90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r>
              <a:tr h="359853">
                <a:tc>
                  <a:txBody>
                    <a:bodyPr/>
                    <a:lstStyle/>
                    <a:p>
                      <a:pPr algn="ctr">
                        <a:lnSpc>
                          <a:spcPct val="115000"/>
                        </a:lnSpc>
                        <a:spcAft>
                          <a:spcPts val="0"/>
                        </a:spcAft>
                      </a:pPr>
                      <a:r>
                        <a:rPr lang="en-GB" sz="900" dirty="0">
                          <a:effectLst/>
                        </a:rPr>
                        <a:t>6.</a:t>
                      </a:r>
                      <a:endParaRPr lang="en-GB" sz="900" dirty="0">
                        <a:solidFill>
                          <a:srgbClr val="000000"/>
                        </a:solidFill>
                        <a:effectLst/>
                        <a:latin typeface="Arial"/>
                        <a:ea typeface="Arial"/>
                        <a:cs typeface="Times New Roman"/>
                      </a:endParaRPr>
                    </a:p>
                  </a:txBody>
                  <a:tcPr marL="17131" marR="17131" marT="0" marB="0" anchor="ctr"/>
                </a:tc>
                <a:tc gridSpan="5">
                  <a:txBody>
                    <a:bodyPr/>
                    <a:lstStyle/>
                    <a:p>
                      <a:pPr>
                        <a:lnSpc>
                          <a:spcPct val="115000"/>
                        </a:lnSpc>
                        <a:spcAft>
                          <a:spcPts val="0"/>
                        </a:spcAft>
                      </a:pPr>
                      <a:r>
                        <a:rPr lang="en-GB" sz="900" dirty="0">
                          <a:effectLst/>
                        </a:rPr>
                        <a:t>New Change Proposals							</a:t>
                      </a:r>
                    </a:p>
                    <a:p>
                      <a:pPr>
                        <a:lnSpc>
                          <a:spcPct val="115000"/>
                        </a:lnSpc>
                        <a:spcAft>
                          <a:spcPts val="0"/>
                        </a:spcAft>
                      </a:pPr>
                      <a:r>
                        <a:rPr lang="en-GB" sz="900" dirty="0">
                          <a:effectLst/>
                        </a:rPr>
                        <a:t>For Ratification of the Prioritisation Scores</a:t>
                      </a: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2378">
                <a:tc>
                  <a:txBody>
                    <a:bodyPr/>
                    <a:lstStyle/>
                    <a:p>
                      <a:pPr algn="ctr">
                        <a:lnSpc>
                          <a:spcPct val="115000"/>
                        </a:lnSpc>
                        <a:spcAft>
                          <a:spcPts val="0"/>
                        </a:spcAft>
                      </a:pPr>
                      <a:r>
                        <a:rPr lang="en-GB" sz="900">
                          <a:effectLst/>
                        </a:rPr>
                        <a:t>6a.</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XRN4865 - Amendment to Treatment and Reporting of CYCL Reads</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dirty="0" smtClean="0">
                          <a:effectLst/>
                        </a:rPr>
                        <a:t>CP published on Xoserve.com</a:t>
                      </a:r>
                      <a:endParaRPr lang="en-GB" sz="900" u="none" dirty="0">
                        <a:solidFill>
                          <a:srgbClr val="000000"/>
                        </a:solidFill>
                        <a:effectLst/>
                        <a:latin typeface="Arial"/>
                        <a:ea typeface="Arial"/>
                        <a:cs typeface="Times New Roman"/>
                      </a:endParaRPr>
                    </a:p>
                  </a:txBody>
                  <a:tcPr marL="17131" marR="17131" marT="0" marB="0" anchor="ctr"/>
                </a:tc>
                <a:tc gridSpan="2">
                  <a:txBody>
                    <a:bodyPr/>
                    <a:lstStyle/>
                    <a:p>
                      <a:pPr>
                        <a:lnSpc>
                          <a:spcPct val="115000"/>
                        </a:lnSpc>
                        <a:spcAft>
                          <a:spcPts val="0"/>
                        </a:spcAft>
                      </a:pPr>
                      <a:r>
                        <a:rPr lang="en-GB" sz="900">
                          <a:effectLst/>
                        </a:rPr>
                        <a:t>Simon Harris</a:t>
                      </a:r>
                      <a:endParaRPr lang="en-GB" sz="90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nSpc>
                          <a:spcPct val="115000"/>
                        </a:lnSpc>
                        <a:spcAft>
                          <a:spcPts val="0"/>
                        </a:spcAft>
                      </a:pPr>
                      <a:r>
                        <a:rPr lang="en-GB" sz="900">
                          <a:effectLst/>
                        </a:rPr>
                        <a:t>Ratification of the Prioritisation Score</a:t>
                      </a:r>
                      <a:endParaRPr lang="en-GB" sz="900">
                        <a:solidFill>
                          <a:srgbClr val="000000"/>
                        </a:solidFill>
                        <a:effectLst/>
                        <a:latin typeface="Arial"/>
                        <a:ea typeface="Arial"/>
                        <a:cs typeface="Times New Roman"/>
                      </a:endParaRPr>
                    </a:p>
                  </a:txBody>
                  <a:tcPr marL="17131" marR="17131" marT="0" marB="0" anchor="ctr"/>
                </a:tc>
              </a:tr>
              <a:tr h="359853">
                <a:tc>
                  <a:txBody>
                    <a:bodyPr/>
                    <a:lstStyle/>
                    <a:p>
                      <a:pPr algn="ctr">
                        <a:lnSpc>
                          <a:spcPct val="115000"/>
                        </a:lnSpc>
                        <a:spcAft>
                          <a:spcPts val="0"/>
                        </a:spcAft>
                      </a:pPr>
                      <a:r>
                        <a:rPr lang="en-GB" sz="900">
                          <a:effectLst/>
                        </a:rPr>
                        <a:t>6b.</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XRN4866 - UIG Recommendation – removal of validation on uncorrected read</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dirty="0" smtClean="0">
                          <a:effectLst/>
                        </a:rPr>
                        <a:t>CP published on Xoserve.com</a:t>
                      </a:r>
                      <a:endParaRPr lang="en-GB" sz="900" u="none" dirty="0">
                        <a:solidFill>
                          <a:srgbClr val="000000"/>
                        </a:solidFill>
                        <a:effectLst/>
                        <a:latin typeface="Arial"/>
                        <a:ea typeface="Arial"/>
                        <a:cs typeface="Times New Roman"/>
                      </a:endParaRPr>
                    </a:p>
                  </a:txBody>
                  <a:tcPr marL="17131" marR="17131" marT="0" marB="0" anchor="ctr"/>
                </a:tc>
                <a:tc gridSpan="2">
                  <a:txBody>
                    <a:bodyPr/>
                    <a:lstStyle/>
                    <a:p>
                      <a:pPr>
                        <a:lnSpc>
                          <a:spcPct val="115000"/>
                        </a:lnSpc>
                        <a:spcAft>
                          <a:spcPts val="0"/>
                        </a:spcAft>
                      </a:pPr>
                      <a:r>
                        <a:rPr lang="en-GB" sz="900">
                          <a:effectLst/>
                        </a:rPr>
                        <a:t>Simon Harris</a:t>
                      </a:r>
                      <a:endParaRPr lang="en-GB" sz="90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nSpc>
                          <a:spcPct val="115000"/>
                        </a:lnSpc>
                        <a:spcAft>
                          <a:spcPts val="0"/>
                        </a:spcAft>
                      </a:pPr>
                      <a:r>
                        <a:rPr lang="en-GB" sz="900">
                          <a:effectLst/>
                        </a:rPr>
                        <a:t>Ratification of the Prioritisation Score</a:t>
                      </a:r>
                      <a:endParaRPr lang="en-GB" sz="900">
                        <a:solidFill>
                          <a:srgbClr val="000000"/>
                        </a:solidFill>
                        <a:effectLst/>
                        <a:latin typeface="Arial"/>
                        <a:ea typeface="Arial"/>
                        <a:cs typeface="Times New Roman"/>
                      </a:endParaRPr>
                    </a:p>
                  </a:txBody>
                  <a:tcPr marL="17131" marR="17131" marT="0" marB="0" anchor="ctr"/>
                </a:tc>
              </a:tr>
              <a:tr h="225059">
                <a:tc>
                  <a:txBody>
                    <a:bodyPr/>
                    <a:lstStyle/>
                    <a:p>
                      <a:pPr algn="ctr">
                        <a:lnSpc>
                          <a:spcPct val="115000"/>
                        </a:lnSpc>
                        <a:spcAft>
                          <a:spcPts val="0"/>
                        </a:spcAft>
                      </a:pPr>
                      <a:r>
                        <a:rPr lang="en-GB" sz="900">
                          <a:effectLst/>
                        </a:rPr>
                        <a:t>6c.</a:t>
                      </a:r>
                      <a:endParaRPr lang="en-GB" sz="900">
                        <a:solidFill>
                          <a:srgbClr val="000000"/>
                        </a:solidFill>
                        <a:effectLst/>
                        <a:latin typeface="Arial"/>
                        <a:ea typeface="Arial"/>
                        <a:cs typeface="Times New Roman"/>
                      </a:endParaRPr>
                    </a:p>
                  </a:txBody>
                  <a:tcPr marL="17131" marR="17131" marT="0" marB="0" anchor="ctr"/>
                </a:tc>
                <a:tc>
                  <a:txBody>
                    <a:bodyPr/>
                    <a:lstStyle/>
                    <a:p>
                      <a:pPr algn="l">
                        <a:lnSpc>
                          <a:spcPct val="115000"/>
                        </a:lnSpc>
                        <a:spcAft>
                          <a:spcPts val="0"/>
                        </a:spcAft>
                      </a:pPr>
                      <a:r>
                        <a:rPr lang="en-GB" sz="900" dirty="0" smtClean="0">
                          <a:effectLst/>
                        </a:rPr>
                        <a:t>XRN4869 </a:t>
                      </a:r>
                      <a:r>
                        <a:rPr lang="en-GB" sz="900" dirty="0">
                          <a:effectLst/>
                        </a:rPr>
                        <a:t>- DC Exit </a:t>
                      </a:r>
                      <a:r>
                        <a:rPr lang="en-GB" sz="900" dirty="0" smtClean="0">
                          <a:effectLst/>
                        </a:rPr>
                        <a:t>Programme</a:t>
                      </a:r>
                    </a:p>
                  </a:txBody>
                  <a:tcPr marL="17131" marR="17131" marT="0" marB="0" anchor="ctr"/>
                </a:tc>
                <a:tc>
                  <a:txBody>
                    <a:bodyPr/>
                    <a:lstStyle/>
                    <a:p>
                      <a:pPr>
                        <a:lnSpc>
                          <a:spcPct val="115000"/>
                        </a:lnSpc>
                        <a:spcAft>
                          <a:spcPts val="0"/>
                        </a:spcAft>
                      </a:pPr>
                      <a:endParaRPr lang="en-GB" sz="900" u="none" dirty="0">
                        <a:solidFill>
                          <a:srgbClr val="000000"/>
                        </a:solidFill>
                        <a:effectLst/>
                        <a:latin typeface="Arial"/>
                        <a:ea typeface="Arial"/>
                        <a:cs typeface="Times New Roman"/>
                      </a:endParaRPr>
                    </a:p>
                  </a:txBody>
                  <a:tcPr marL="17131" marR="17131" marT="0" marB="0" anchor="ctr"/>
                </a:tc>
                <a:tc gridSpan="2">
                  <a:txBody>
                    <a:bodyPr/>
                    <a:lstStyle/>
                    <a:p>
                      <a:pPr>
                        <a:lnSpc>
                          <a:spcPct val="115000"/>
                        </a:lnSpc>
                        <a:spcAft>
                          <a:spcPts val="0"/>
                        </a:spcAft>
                      </a:pPr>
                      <a:r>
                        <a:rPr lang="en-GB" sz="900">
                          <a:effectLst/>
                        </a:rPr>
                        <a:t> </a:t>
                      </a:r>
                      <a:endParaRPr lang="en-GB" sz="90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nSpc>
                          <a:spcPct val="115000"/>
                        </a:lnSpc>
                        <a:spcAft>
                          <a:spcPts val="0"/>
                        </a:spcAft>
                      </a:pPr>
                      <a:r>
                        <a:rPr lang="en-GB" sz="900">
                          <a:effectLst/>
                        </a:rPr>
                        <a:t>Removed </a:t>
                      </a:r>
                      <a:endParaRPr lang="en-GB" sz="900">
                        <a:solidFill>
                          <a:srgbClr val="000000"/>
                        </a:solidFill>
                        <a:effectLst/>
                        <a:latin typeface="Arial"/>
                        <a:ea typeface="Arial"/>
                        <a:cs typeface="Times New Roman"/>
                      </a:endParaRPr>
                    </a:p>
                  </a:txBody>
                  <a:tcPr marL="17131" marR="17131" marT="0" marB="0" anchor="ctr"/>
                </a:tc>
              </a:tr>
              <a:tr h="313570">
                <a:tc>
                  <a:txBody>
                    <a:bodyPr/>
                    <a:lstStyle/>
                    <a:p>
                      <a:pPr algn="ctr">
                        <a:lnSpc>
                          <a:spcPct val="115000"/>
                        </a:lnSpc>
                        <a:spcAft>
                          <a:spcPts val="0"/>
                        </a:spcAft>
                      </a:pPr>
                      <a:r>
                        <a:rPr lang="en-GB" sz="900" dirty="0">
                          <a:effectLst/>
                        </a:rPr>
                        <a:t>6d.</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XRN4871 - Modification 0665 – Changes to Ratchet Regime</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dirty="0" smtClean="0">
                          <a:effectLst/>
                        </a:rPr>
                        <a:t>CP published on </a:t>
                      </a:r>
                      <a:r>
                        <a:rPr lang="en-GB" sz="900" u="none" dirty="0" smtClean="0">
                          <a:effectLst/>
                        </a:rPr>
                        <a:t>Xoserve.com and </a:t>
                      </a:r>
                    </a:p>
                    <a:p>
                      <a:pPr>
                        <a:lnSpc>
                          <a:spcPct val="115000"/>
                        </a:lnSpc>
                        <a:spcAft>
                          <a:spcPts val="0"/>
                        </a:spcAft>
                      </a:pPr>
                      <a:r>
                        <a:rPr lang="en-GB" sz="900" u="none" dirty="0" smtClean="0">
                          <a:solidFill>
                            <a:srgbClr val="000000"/>
                          </a:solidFill>
                          <a:effectLst/>
                          <a:latin typeface="Arial"/>
                          <a:ea typeface="Arial"/>
                          <a:cs typeface="Times New Roman"/>
                        </a:rPr>
                        <a:t>Slides</a:t>
                      </a:r>
                      <a:endParaRPr lang="en-GB" sz="900" u="none" dirty="0">
                        <a:solidFill>
                          <a:srgbClr val="000000"/>
                        </a:solidFill>
                        <a:effectLst/>
                        <a:latin typeface="Arial"/>
                        <a:ea typeface="Arial"/>
                        <a:cs typeface="Times New Roman"/>
                      </a:endParaRPr>
                    </a:p>
                  </a:txBody>
                  <a:tcPr marL="17131" marR="17131" marT="0" marB="0" anchor="ctr"/>
                </a:tc>
                <a:tc gridSpan="2">
                  <a:txBody>
                    <a:bodyPr/>
                    <a:lstStyle/>
                    <a:p>
                      <a:pPr>
                        <a:lnSpc>
                          <a:spcPct val="115000"/>
                        </a:lnSpc>
                        <a:spcAft>
                          <a:spcPts val="0"/>
                        </a:spcAft>
                      </a:pPr>
                      <a:r>
                        <a:rPr lang="en-GB" sz="900">
                          <a:effectLst/>
                        </a:rPr>
                        <a:t>David Addison</a:t>
                      </a:r>
                      <a:endParaRPr lang="en-GB" sz="90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nSpc>
                          <a:spcPct val="115000"/>
                        </a:lnSpc>
                        <a:spcAft>
                          <a:spcPts val="0"/>
                        </a:spcAft>
                      </a:pPr>
                      <a:r>
                        <a:rPr lang="en-GB" sz="900">
                          <a:effectLst/>
                        </a:rPr>
                        <a:t>Ratification of the Prioritisation Score</a:t>
                      </a:r>
                      <a:endParaRPr lang="en-GB" sz="900">
                        <a:solidFill>
                          <a:srgbClr val="000000"/>
                        </a:solidFill>
                        <a:effectLst/>
                        <a:latin typeface="Arial"/>
                        <a:ea typeface="Arial"/>
                        <a:cs typeface="Times New Roman"/>
                      </a:endParaRPr>
                    </a:p>
                  </a:txBody>
                  <a:tcPr marL="17131" marR="17131" marT="0" marB="0" anchor="ctr"/>
                </a:tc>
              </a:tr>
              <a:tr h="260340">
                <a:tc>
                  <a:txBody>
                    <a:bodyPr/>
                    <a:lstStyle/>
                    <a:p>
                      <a:pPr algn="ctr">
                        <a:lnSpc>
                          <a:spcPct val="115000"/>
                        </a:lnSpc>
                        <a:spcAft>
                          <a:spcPts val="0"/>
                        </a:spcAft>
                      </a:pPr>
                      <a:r>
                        <a:rPr lang="en-GB" sz="900">
                          <a:effectLst/>
                        </a:rPr>
                        <a:t>6e.</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XRN4876 - Changes to PARR reporting – provide further data to PAFA to aid analysis of performance reporting</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smtClean="0">
                          <a:effectLst/>
                        </a:rPr>
                        <a:t>CP published on Xoserve.com</a:t>
                      </a:r>
                      <a:endParaRPr lang="en-GB" sz="900" u="none" dirty="0">
                        <a:solidFill>
                          <a:srgbClr val="000000"/>
                        </a:solidFill>
                        <a:effectLst/>
                        <a:latin typeface="Arial"/>
                        <a:ea typeface="Arial"/>
                        <a:cs typeface="Times New Roman"/>
                      </a:endParaRPr>
                    </a:p>
                  </a:txBody>
                  <a:tcPr marL="17131" marR="17131" marT="0" marB="0" anchor="ctr"/>
                </a:tc>
                <a:tc gridSpan="2">
                  <a:txBody>
                    <a:bodyPr/>
                    <a:lstStyle/>
                    <a:p>
                      <a:pPr>
                        <a:lnSpc>
                          <a:spcPct val="115000"/>
                        </a:lnSpc>
                        <a:spcAft>
                          <a:spcPts val="0"/>
                        </a:spcAft>
                      </a:pP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nSpc>
                          <a:spcPct val="115000"/>
                        </a:lnSpc>
                        <a:spcAft>
                          <a:spcPts val="0"/>
                        </a:spcAft>
                      </a:pPr>
                      <a:r>
                        <a:rPr lang="en-GB" sz="900" dirty="0" smtClean="0">
                          <a:solidFill>
                            <a:srgbClr val="000000"/>
                          </a:solidFill>
                          <a:effectLst/>
                          <a:latin typeface="Arial"/>
                          <a:ea typeface="Arial"/>
                          <a:cs typeface="Times New Roman"/>
                        </a:rPr>
                        <a:t>Removed</a:t>
                      </a:r>
                      <a:endParaRPr lang="en-GB" sz="900" dirty="0">
                        <a:solidFill>
                          <a:srgbClr val="000000"/>
                        </a:solidFill>
                        <a:effectLst/>
                        <a:latin typeface="Arial"/>
                        <a:ea typeface="Arial"/>
                        <a:cs typeface="Times New Roman"/>
                      </a:endParaRPr>
                    </a:p>
                  </a:txBody>
                  <a:tcPr marL="17131" marR="17131" marT="0" marB="0" anchor="ctr"/>
                </a:tc>
              </a:tr>
              <a:tr h="312378">
                <a:tc>
                  <a:txBody>
                    <a:bodyPr/>
                    <a:lstStyle/>
                    <a:p>
                      <a:pPr algn="ctr">
                        <a:lnSpc>
                          <a:spcPct val="115000"/>
                        </a:lnSpc>
                        <a:spcAft>
                          <a:spcPts val="0"/>
                        </a:spcAft>
                      </a:pPr>
                      <a:r>
                        <a:rPr lang="en-GB" sz="900">
                          <a:effectLst/>
                        </a:rPr>
                        <a:t>6f.</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XRN4850 - Notification of Customer contact details to Transporters</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dirty="0" smtClean="0">
                          <a:effectLst/>
                        </a:rPr>
                        <a:t>CP published on Xoserve.com</a:t>
                      </a:r>
                      <a:endParaRPr lang="en-GB" sz="900" u="none" dirty="0">
                        <a:solidFill>
                          <a:srgbClr val="000000"/>
                        </a:solidFill>
                        <a:effectLst/>
                        <a:latin typeface="Arial"/>
                        <a:ea typeface="Arial"/>
                        <a:cs typeface="Times New Roman"/>
                      </a:endParaRPr>
                    </a:p>
                  </a:txBody>
                  <a:tcPr marL="17131" marR="17131" marT="0" marB="0" anchor="ctr"/>
                </a:tc>
                <a:tc gridSpan="2">
                  <a:txBody>
                    <a:bodyPr/>
                    <a:lstStyle/>
                    <a:p>
                      <a:pPr>
                        <a:lnSpc>
                          <a:spcPct val="115000"/>
                        </a:lnSpc>
                        <a:spcAft>
                          <a:spcPts val="0"/>
                        </a:spcAft>
                      </a:pPr>
                      <a:r>
                        <a:rPr lang="en-GB" sz="900">
                          <a:effectLst/>
                        </a:rPr>
                        <a:t>Ellie Rogers</a:t>
                      </a:r>
                      <a:endParaRPr lang="en-GB" sz="90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nSpc>
                          <a:spcPct val="115000"/>
                        </a:lnSpc>
                        <a:spcAft>
                          <a:spcPts val="0"/>
                        </a:spcAft>
                      </a:pPr>
                      <a:r>
                        <a:rPr lang="en-GB" sz="900">
                          <a:effectLst/>
                        </a:rPr>
                        <a:t>Ratification of the Prioritisation Score</a:t>
                      </a:r>
                      <a:endParaRPr lang="en-GB" sz="900">
                        <a:solidFill>
                          <a:srgbClr val="000000"/>
                        </a:solidFill>
                        <a:effectLst/>
                        <a:latin typeface="Arial"/>
                        <a:ea typeface="Arial"/>
                        <a:cs typeface="Times New Roman"/>
                      </a:endParaRPr>
                    </a:p>
                  </a:txBody>
                  <a:tcPr marL="17131" marR="17131" marT="0" marB="0" anchor="ctr"/>
                </a:tc>
              </a:tr>
              <a:tr h="263873">
                <a:tc>
                  <a:txBody>
                    <a:bodyPr/>
                    <a:lstStyle/>
                    <a:p>
                      <a:pPr algn="ctr">
                        <a:lnSpc>
                          <a:spcPct val="115000"/>
                        </a:lnSpc>
                        <a:spcAft>
                          <a:spcPts val="0"/>
                        </a:spcAft>
                      </a:pPr>
                      <a:r>
                        <a:rPr lang="en-GB" sz="900">
                          <a:effectLst/>
                        </a:rPr>
                        <a:t>7.</a:t>
                      </a:r>
                      <a:endParaRPr lang="en-GB" sz="900">
                        <a:solidFill>
                          <a:srgbClr val="000000"/>
                        </a:solidFill>
                        <a:effectLst/>
                        <a:latin typeface="Arial"/>
                        <a:ea typeface="Arial"/>
                        <a:cs typeface="Times New Roman"/>
                      </a:endParaRPr>
                    </a:p>
                  </a:txBody>
                  <a:tcPr marL="17131" marR="17131" marT="0" marB="0" anchor="ctr"/>
                </a:tc>
                <a:tc gridSpan="5">
                  <a:txBody>
                    <a:bodyPr/>
                    <a:lstStyle/>
                    <a:p>
                      <a:pPr algn="just">
                        <a:lnSpc>
                          <a:spcPct val="115000"/>
                        </a:lnSpc>
                        <a:spcAft>
                          <a:spcPts val="0"/>
                        </a:spcAft>
                      </a:pPr>
                      <a:r>
                        <a:rPr lang="en-GB" sz="900" dirty="0">
                          <a:effectLst/>
                        </a:rPr>
                        <a:t>Change Proposal Initial View Representations					</a:t>
                      </a: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9853">
                <a:tc>
                  <a:txBody>
                    <a:bodyPr/>
                    <a:lstStyle/>
                    <a:p>
                      <a:pPr algn="ctr">
                        <a:lnSpc>
                          <a:spcPct val="115000"/>
                        </a:lnSpc>
                        <a:spcAft>
                          <a:spcPts val="0"/>
                        </a:spcAft>
                      </a:pPr>
                      <a:r>
                        <a:rPr lang="en-GB" sz="900">
                          <a:effectLst/>
                        </a:rPr>
                        <a:t>7a.</a:t>
                      </a:r>
                      <a:endParaRPr lang="en-GB" sz="900">
                        <a:solidFill>
                          <a:srgbClr val="000000"/>
                        </a:solidFill>
                        <a:effectLst/>
                        <a:latin typeface="Arial"/>
                        <a:ea typeface="Arial"/>
                        <a:cs typeface="Times New Roman"/>
                      </a:endParaRPr>
                    </a:p>
                  </a:txBody>
                  <a:tcPr marL="17131" marR="17131" marT="0" marB="0" anchor="ctr"/>
                </a:tc>
                <a:tc>
                  <a:txBody>
                    <a:bodyPr/>
                    <a:lstStyle/>
                    <a:p>
                      <a:pPr algn="just">
                        <a:lnSpc>
                          <a:spcPct val="115000"/>
                        </a:lnSpc>
                        <a:spcAft>
                          <a:spcPts val="0"/>
                        </a:spcAft>
                      </a:pPr>
                      <a:r>
                        <a:rPr lang="en-GB" sz="900" dirty="0">
                          <a:effectLst/>
                        </a:rPr>
                        <a:t>XRN4645 - The rejection of incrementing reads submitted for an Isolated Supply Meter Point (RGMA flows)</a:t>
                      </a:r>
                      <a:endParaRPr lang="en-GB" sz="900" dirty="0">
                        <a:solidFill>
                          <a:srgbClr val="000000"/>
                        </a:solidFill>
                        <a:effectLst/>
                        <a:latin typeface="Arial"/>
                        <a:ea typeface="Arial"/>
                        <a:cs typeface="Times New Roman"/>
                      </a:endParaRPr>
                    </a:p>
                  </a:txBody>
                  <a:tcPr marL="17131" marR="17131" marT="0" marB="0" anchor="ctr"/>
                </a:tc>
                <a:tc>
                  <a:txBody>
                    <a:bodyPr/>
                    <a:lstStyle/>
                    <a:p>
                      <a:pPr algn="just">
                        <a:lnSpc>
                          <a:spcPct val="115000"/>
                        </a:lnSpc>
                        <a:spcAft>
                          <a:spcPts val="0"/>
                        </a:spcAft>
                      </a:pPr>
                      <a:endParaRPr lang="en-GB" sz="900" dirty="0">
                        <a:solidFill>
                          <a:srgbClr val="000000"/>
                        </a:solidFill>
                        <a:effectLst/>
                        <a:latin typeface="Arial"/>
                        <a:ea typeface="Arial"/>
                        <a:cs typeface="Times New Roman"/>
                      </a:endParaRPr>
                    </a:p>
                  </a:txBody>
                  <a:tcPr marL="17131" marR="17131" marT="0" marB="0" anchor="ctr"/>
                </a:tc>
                <a:tc gridSpan="2">
                  <a:txBody>
                    <a:bodyPr/>
                    <a:lstStyle/>
                    <a:p>
                      <a:pPr algn="just">
                        <a:lnSpc>
                          <a:spcPct val="115000"/>
                        </a:lnSpc>
                        <a:spcAft>
                          <a:spcPts val="0"/>
                        </a:spcAft>
                      </a:pP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gn="just">
                        <a:lnSpc>
                          <a:spcPct val="115000"/>
                        </a:lnSpc>
                        <a:spcAft>
                          <a:spcPts val="0"/>
                        </a:spcAft>
                      </a:pPr>
                      <a:r>
                        <a:rPr lang="en-GB" sz="900" dirty="0" smtClean="0">
                          <a:solidFill>
                            <a:srgbClr val="000000"/>
                          </a:solidFill>
                          <a:effectLst/>
                          <a:latin typeface="Arial"/>
                          <a:ea typeface="Arial"/>
                          <a:cs typeface="Times New Roman"/>
                        </a:rPr>
                        <a:t>Removed</a:t>
                      </a:r>
                      <a:endParaRPr lang="en-GB" sz="900" dirty="0">
                        <a:solidFill>
                          <a:srgbClr val="000000"/>
                        </a:solidFill>
                        <a:effectLst/>
                        <a:latin typeface="Arial"/>
                        <a:ea typeface="Arial"/>
                        <a:cs typeface="Times New Roman"/>
                      </a:endParaRPr>
                    </a:p>
                  </a:txBody>
                  <a:tcPr marL="17131" marR="17131" marT="0" marB="0" anchor="ctr"/>
                </a:tc>
              </a:tr>
              <a:tr h="300157">
                <a:tc>
                  <a:txBody>
                    <a:bodyPr/>
                    <a:lstStyle/>
                    <a:p>
                      <a:pPr algn="ctr">
                        <a:lnSpc>
                          <a:spcPct val="115000"/>
                        </a:lnSpc>
                        <a:spcAft>
                          <a:spcPts val="0"/>
                        </a:spcAft>
                      </a:pPr>
                      <a:r>
                        <a:rPr lang="en-GB" sz="900">
                          <a:effectLst/>
                        </a:rPr>
                        <a:t>8.</a:t>
                      </a:r>
                      <a:endParaRPr lang="en-GB" sz="900">
                        <a:solidFill>
                          <a:srgbClr val="000000"/>
                        </a:solidFill>
                        <a:effectLst/>
                        <a:latin typeface="Arial"/>
                        <a:ea typeface="Arial"/>
                        <a:cs typeface="Times New Roman"/>
                      </a:endParaRPr>
                    </a:p>
                  </a:txBody>
                  <a:tcPr marL="17131" marR="17131" marT="0" marB="0" anchor="ctr"/>
                </a:tc>
                <a:tc gridSpan="5">
                  <a:txBody>
                    <a:bodyPr/>
                    <a:lstStyle/>
                    <a:p>
                      <a:pPr>
                        <a:lnSpc>
                          <a:spcPct val="115000"/>
                        </a:lnSpc>
                        <a:spcAft>
                          <a:spcPts val="0"/>
                        </a:spcAft>
                      </a:pPr>
                      <a:r>
                        <a:rPr lang="en-GB" sz="900" dirty="0">
                          <a:effectLst/>
                        </a:rPr>
                        <a:t>Undergoing Solution Options Impact Assessment Review		</a:t>
                      </a: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03159">
                <a:tc>
                  <a:txBody>
                    <a:bodyPr/>
                    <a:lstStyle/>
                    <a:p>
                      <a:pPr algn="ctr">
                        <a:lnSpc>
                          <a:spcPct val="115000"/>
                        </a:lnSpc>
                        <a:spcAft>
                          <a:spcPts val="0"/>
                        </a:spcAft>
                      </a:pPr>
                      <a:r>
                        <a:rPr lang="en-GB" sz="900">
                          <a:effectLst/>
                        </a:rPr>
                        <a:t>8a.</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XRN4713 - Actual read following estimated transfer read calculating AQ of 1 (linked to XRN4690)</a:t>
                      </a:r>
                      <a:endParaRPr lang="en-GB" sz="900" dirty="0">
                        <a:solidFill>
                          <a:srgbClr val="000000"/>
                        </a:solidFill>
                        <a:effectLst/>
                        <a:latin typeface="Arial"/>
                        <a:ea typeface="Arial"/>
                        <a:cs typeface="Times New Roman"/>
                      </a:endParaRPr>
                    </a:p>
                  </a:txBody>
                  <a:tcPr marL="17131" marR="1713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900" dirty="0">
                        <a:solidFill>
                          <a:srgbClr val="000000"/>
                        </a:solidFill>
                        <a:effectLst/>
                        <a:latin typeface="Arial"/>
                        <a:ea typeface="Arial"/>
                        <a:cs typeface="Times New Roman"/>
                      </a:endParaRPr>
                    </a:p>
                  </a:txBody>
                  <a:tcPr marL="17131" marR="17131" marT="0" marB="0" anchor="ctr"/>
                </a:tc>
                <a:tc gridSpan="2">
                  <a:txBody>
                    <a:bodyPr/>
                    <a:lstStyle/>
                    <a:p>
                      <a:pPr>
                        <a:lnSpc>
                          <a:spcPct val="115000"/>
                        </a:lnSpc>
                        <a:spcAft>
                          <a:spcPts val="0"/>
                        </a:spcAft>
                      </a:pP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nSpc>
                          <a:spcPct val="115000"/>
                        </a:lnSpc>
                        <a:spcAft>
                          <a:spcPts val="0"/>
                        </a:spcAft>
                      </a:pPr>
                      <a:r>
                        <a:rPr lang="en-GB" sz="900" dirty="0" smtClean="0">
                          <a:solidFill>
                            <a:srgbClr val="000000"/>
                          </a:solidFill>
                          <a:effectLst/>
                          <a:latin typeface="Arial"/>
                          <a:ea typeface="Arial"/>
                          <a:cs typeface="Times New Roman"/>
                        </a:rPr>
                        <a:t>Removed</a:t>
                      </a:r>
                      <a:endParaRPr lang="en-GB" sz="900" dirty="0">
                        <a:solidFill>
                          <a:srgbClr val="000000"/>
                        </a:solidFill>
                        <a:effectLst/>
                        <a:latin typeface="Arial"/>
                        <a:ea typeface="Arial"/>
                        <a:cs typeface="Times New Roman"/>
                      </a:endParaRPr>
                    </a:p>
                  </a:txBody>
                  <a:tcPr marL="17131" marR="17131" marT="0" marB="0" anchor="ctr"/>
                </a:tc>
              </a:tr>
              <a:tr h="359853">
                <a:tc>
                  <a:txBody>
                    <a:bodyPr/>
                    <a:lstStyle/>
                    <a:p>
                      <a:pPr algn="ctr">
                        <a:lnSpc>
                          <a:spcPct val="115000"/>
                        </a:lnSpc>
                        <a:spcAft>
                          <a:spcPts val="0"/>
                        </a:spcAft>
                      </a:pPr>
                      <a:r>
                        <a:rPr lang="en-GB" sz="900">
                          <a:effectLst/>
                        </a:rPr>
                        <a:t>8b.</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XRN4803 - Removal of validation for AQ Correction Reason 4</a:t>
                      </a:r>
                      <a:endParaRPr lang="en-GB" sz="900" dirty="0">
                        <a:solidFill>
                          <a:srgbClr val="000000"/>
                        </a:solidFill>
                        <a:effectLst/>
                        <a:latin typeface="Arial"/>
                        <a:ea typeface="Arial"/>
                        <a:cs typeface="Times New Roman"/>
                      </a:endParaRPr>
                    </a:p>
                  </a:txBody>
                  <a:tcPr marL="17131" marR="1713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dirty="0">
                          <a:effectLst/>
                        </a:rPr>
                        <a:t> </a:t>
                      </a:r>
                      <a:r>
                        <a:rPr lang="en-GB" sz="900" dirty="0" smtClean="0">
                          <a:effectLst/>
                        </a:rPr>
                        <a:t>Slides Only</a:t>
                      </a:r>
                      <a:endParaRPr lang="en-GB" sz="900" dirty="0" smtClean="0">
                        <a:solidFill>
                          <a:srgbClr val="000000"/>
                        </a:solidFill>
                        <a:effectLst/>
                        <a:latin typeface="+mn-lt"/>
                        <a:ea typeface="Arial"/>
                        <a:cs typeface="Times New Roman"/>
                      </a:endParaRPr>
                    </a:p>
                    <a:p>
                      <a:pPr>
                        <a:lnSpc>
                          <a:spcPct val="115000"/>
                        </a:lnSpc>
                        <a:spcAft>
                          <a:spcPts val="0"/>
                        </a:spcAft>
                      </a:pPr>
                      <a:endParaRPr lang="en-GB" sz="900" dirty="0">
                        <a:solidFill>
                          <a:srgbClr val="000000"/>
                        </a:solidFill>
                        <a:effectLst/>
                        <a:latin typeface="Arial"/>
                        <a:ea typeface="Arial"/>
                        <a:cs typeface="Times New Roman"/>
                      </a:endParaRPr>
                    </a:p>
                  </a:txBody>
                  <a:tcPr marL="17131" marR="17131" marT="0" marB="0" anchor="ctr"/>
                </a:tc>
                <a:tc gridSpan="2">
                  <a:txBody>
                    <a:bodyPr/>
                    <a:lstStyle/>
                    <a:p>
                      <a:pPr>
                        <a:lnSpc>
                          <a:spcPct val="115000"/>
                        </a:lnSpc>
                        <a:spcAft>
                          <a:spcPts val="0"/>
                        </a:spcAft>
                      </a:pPr>
                      <a:r>
                        <a:rPr lang="en-GB" sz="900" dirty="0" smtClean="0">
                          <a:solidFill>
                            <a:schemeClr val="dk1"/>
                          </a:solidFill>
                          <a:effectLst/>
                          <a:latin typeface="+mn-lt"/>
                          <a:ea typeface="+mn-ea"/>
                          <a:cs typeface="+mn-cs"/>
                        </a:rPr>
                        <a:t>Simon</a:t>
                      </a:r>
                      <a:r>
                        <a:rPr lang="en-GB" sz="900" baseline="0" dirty="0" smtClean="0">
                          <a:solidFill>
                            <a:schemeClr val="dk1"/>
                          </a:solidFill>
                          <a:effectLst/>
                          <a:latin typeface="+mn-lt"/>
                          <a:ea typeface="+mn-ea"/>
                          <a:cs typeface="+mn-cs"/>
                        </a:rPr>
                        <a:t> Harris</a:t>
                      </a:r>
                      <a:endParaRPr lang="en-GB" sz="900" dirty="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a:txBody>
                    <a:bodyPr/>
                    <a:lstStyle/>
                    <a:p>
                      <a:pPr>
                        <a:lnSpc>
                          <a:spcPct val="115000"/>
                        </a:lnSpc>
                        <a:spcAft>
                          <a:spcPts val="0"/>
                        </a:spcAft>
                      </a:pPr>
                      <a:r>
                        <a:rPr lang="en-GB" sz="900">
                          <a:effectLst/>
                        </a:rPr>
                        <a:t>DSG to validate the preferred solution option</a:t>
                      </a:r>
                      <a:endParaRPr lang="en-GB" sz="900">
                        <a:solidFill>
                          <a:srgbClr val="000000"/>
                        </a:solidFill>
                        <a:effectLst/>
                        <a:latin typeface="Arial"/>
                        <a:ea typeface="Arial"/>
                        <a:cs typeface="Times New Roman"/>
                      </a:endParaRPr>
                    </a:p>
                  </a:txBody>
                  <a:tcPr marL="17131" marR="17131" marT="0" marB="0" anchor="ctr"/>
                </a:tc>
              </a:tr>
              <a:tr h="299181">
                <a:tc>
                  <a:txBody>
                    <a:bodyPr/>
                    <a:lstStyle/>
                    <a:p>
                      <a:pPr algn="ctr">
                        <a:lnSpc>
                          <a:spcPct val="115000"/>
                        </a:lnSpc>
                        <a:spcAft>
                          <a:spcPts val="0"/>
                        </a:spcAft>
                      </a:pPr>
                      <a:r>
                        <a:rPr lang="en-GB" sz="900">
                          <a:effectLst/>
                        </a:rPr>
                        <a:t>9.</a:t>
                      </a:r>
                      <a:endParaRPr lang="en-GB" sz="900">
                        <a:solidFill>
                          <a:srgbClr val="000000"/>
                        </a:solidFill>
                        <a:effectLst/>
                        <a:latin typeface="Arial"/>
                        <a:ea typeface="Arial"/>
                        <a:cs typeface="Times New Roman"/>
                      </a:endParaRPr>
                    </a:p>
                  </a:txBody>
                  <a:tcPr marL="17131" marR="17131" marT="0" marB="0" anchor="ctr"/>
                </a:tc>
                <a:tc gridSpan="5">
                  <a:txBody>
                    <a:bodyPr/>
                    <a:lstStyle/>
                    <a:p>
                      <a:pPr>
                        <a:lnSpc>
                          <a:spcPct val="115000"/>
                        </a:lnSpc>
                        <a:spcAft>
                          <a:spcPts val="0"/>
                        </a:spcAft>
                      </a:pPr>
                      <a:r>
                        <a:rPr lang="en-GB" sz="900" dirty="0" smtClean="0">
                          <a:effectLst/>
                        </a:rPr>
                        <a:t>Solution </a:t>
                      </a:r>
                      <a:r>
                        <a:rPr lang="en-GB" sz="900" dirty="0">
                          <a:effectLst/>
                        </a:rPr>
                        <a:t>Options Impact Assessment Review Completed</a:t>
                      </a:r>
                    </a:p>
                    <a:p>
                      <a:pPr>
                        <a:lnSpc>
                          <a:spcPct val="115000"/>
                        </a:lnSpc>
                        <a:spcAft>
                          <a:spcPts val="0"/>
                        </a:spcAft>
                      </a:pPr>
                      <a:r>
                        <a:rPr lang="en-GB" sz="900" b="1" dirty="0">
                          <a:effectLst/>
                        </a:rPr>
                        <a:t>None for this </a:t>
                      </a:r>
                      <a:r>
                        <a:rPr lang="en-GB" sz="900" b="1" dirty="0" smtClean="0">
                          <a:effectLst/>
                        </a:rPr>
                        <a:t>meeting</a:t>
                      </a:r>
                      <a:endParaRPr lang="en-GB" sz="900" b="1" dirty="0">
                        <a:effectLst/>
                      </a:endParaRPr>
                    </a:p>
                  </a:txBody>
                  <a:tcPr marL="17131" marR="17131"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70487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E92D8-FEBE-4DDD-AD8B-03957BD623C8}"/>
              </a:ext>
            </a:extLst>
          </p:cNvPr>
          <p:cNvSpPr>
            <a:spLocks noGrp="1"/>
          </p:cNvSpPr>
          <p:nvPr>
            <p:ph type="title"/>
          </p:nvPr>
        </p:nvSpPr>
        <p:spPr/>
        <p:txBody>
          <a:bodyPr/>
          <a:lstStyle/>
          <a:p>
            <a:r>
              <a:rPr lang="en-GB" dirty="0"/>
              <a:t>XRN 4665 - EUC Release Timelines</a:t>
            </a:r>
          </a:p>
        </p:txBody>
      </p:sp>
      <p:sp>
        <p:nvSpPr>
          <p:cNvPr id="5" name="TextBox 4">
            <a:extLst>
              <a:ext uri="{FF2B5EF4-FFF2-40B4-BE49-F238E27FC236}">
                <a16:creationId xmlns:a16="http://schemas.microsoft.com/office/drawing/2014/main" xmlns="" id="{DFA77669-B323-43A7-AA90-FFEE9856EC44}"/>
              </a:ext>
            </a:extLst>
          </p:cNvPr>
          <p:cNvSpPr txBox="1"/>
          <p:nvPr/>
        </p:nvSpPr>
        <p:spPr>
          <a:xfrm>
            <a:off x="53752" y="833198"/>
            <a:ext cx="9036496" cy="1169551"/>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r>
              <a:rPr lang="en-GB" sz="1400" b="1" dirty="0" smtClean="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Build &amp; UT activities tracking to plan. Contingency week planned for if required. However, no downstream impacts if this is required</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ST activities on track to commence as per the plan</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Awaiting confirmation of an acceptable PIS timeline </a:t>
            </a:r>
            <a:endParaRPr lang="en-GB" sz="1400" dirty="0">
              <a:solidFill>
                <a:schemeClr val="tx2"/>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08423"/>
            <a:ext cx="8784976"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443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5e. November 19 - Update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6343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smtClean="0"/>
              <a:t>XRN4828 </a:t>
            </a:r>
            <a:r>
              <a:rPr lang="en-GB" dirty="0"/>
              <a:t>- </a:t>
            </a:r>
            <a:r>
              <a:rPr lang="en-GB" dirty="0" smtClean="0"/>
              <a:t>Nov </a:t>
            </a:r>
            <a:r>
              <a:rPr lang="en-GB" dirty="0"/>
              <a:t>19 Release -  Status Update</a:t>
            </a:r>
          </a:p>
        </p:txBody>
      </p:sp>
      <p:grpSp>
        <p:nvGrpSpPr>
          <p:cNvPr id="10" name="Group 9">
            <a:extLst>
              <a:ext uri="{FF2B5EF4-FFF2-40B4-BE49-F238E27FC236}">
                <a16:creationId xmlns="" xmlns:a16="http://schemas.microsoft.com/office/drawing/2014/main" id="{EEDE4AA0-BEE7-40EF-ADC2-D1B3EAA1B345}"/>
              </a:ext>
            </a:extLst>
          </p:cNvPr>
          <p:cNvGrpSpPr/>
          <p:nvPr/>
        </p:nvGrpSpPr>
        <p:grpSpPr>
          <a:xfrm>
            <a:off x="251520" y="1059582"/>
            <a:ext cx="8594612" cy="3468319"/>
            <a:chOff x="137840" y="723530"/>
            <a:chExt cx="8017423" cy="3048875"/>
          </a:xfrm>
        </p:grpSpPr>
        <p:graphicFrame>
          <p:nvGraphicFramePr>
            <p:cNvPr id="4" name="Content Placeholder 3">
              <a:extLst>
                <a:ext uri="{FF2B5EF4-FFF2-40B4-BE49-F238E27FC236}">
                  <a16:creationId xmlns=""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3336618033"/>
                </p:ext>
              </p:extLst>
            </p:nvPr>
          </p:nvGraphicFramePr>
          <p:xfrm>
            <a:off x="137840" y="723530"/>
            <a:ext cx="8017423" cy="3048875"/>
          </p:xfrm>
          <a:graphic>
            <a:graphicData uri="http://schemas.openxmlformats.org/drawingml/2006/table">
              <a:tbl>
                <a:tblPr firstRow="1" bandRow="1"/>
                <a:tblGrid>
                  <a:gridCol w="1210676">
                    <a:extLst>
                      <a:ext uri="{9D8B030D-6E8A-4147-A177-3AD203B41FA5}">
                        <a16:colId xmlns="" xmlns:a16="http://schemas.microsoft.com/office/drawing/2014/main" val="20000"/>
                      </a:ext>
                    </a:extLst>
                  </a:gridCol>
                  <a:gridCol w="1881159">
                    <a:extLst>
                      <a:ext uri="{9D8B030D-6E8A-4147-A177-3AD203B41FA5}">
                        <a16:colId xmlns="" xmlns:a16="http://schemas.microsoft.com/office/drawing/2014/main" val="20001"/>
                      </a:ext>
                    </a:extLst>
                  </a:gridCol>
                  <a:gridCol w="1840713">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gridCol w="1789856">
                    <a:extLst>
                      <a:ext uri="{9D8B030D-6E8A-4147-A177-3AD203B41FA5}">
                        <a16:colId xmlns=""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6</a:t>
                        </a:r>
                        <a:r>
                          <a:rPr lang="en-GB" sz="1050" kern="1200" baseline="30000" dirty="0" smtClean="0">
                            <a:solidFill>
                              <a:schemeClr val="bg1"/>
                            </a:solidFill>
                            <a:latin typeface="Arial" panose="020B0604020202020204" pitchFamily="34" charset="0"/>
                            <a:ea typeface="+mn-ea"/>
                            <a:cs typeface="Arial" panose="020B0604020202020204" pitchFamily="34" charset="0"/>
                          </a:rPr>
                          <a:t>th</a:t>
                        </a:r>
                        <a:r>
                          <a:rPr lang="en-GB" sz="1050" kern="1200" baseline="0" dirty="0" smtClean="0">
                            <a:solidFill>
                              <a:schemeClr val="bg1"/>
                            </a:solidFill>
                            <a:latin typeface="Arial" panose="020B0604020202020204" pitchFamily="34" charset="0"/>
                            <a:ea typeface="+mn-ea"/>
                            <a:cs typeface="Arial" panose="020B0604020202020204" pitchFamily="34" charset="0"/>
                          </a:rPr>
                          <a:t> February 2019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Start Up and Initiation phase in progress and due to complete in April </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Planning for Design phase in progress</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Internal Business Case approved at internal financial governance meeting</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Market Trials phase discussed at </a:t>
                        </a:r>
                        <a:r>
                          <a:rPr kumimoji="0" lang="en-GB"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and agreement reached in principle that this is not required for November 19 release. Alternative options to MT to be presented at next DSG</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Funding</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BER for full delivery to be presented to </a:t>
                        </a:r>
                        <a:r>
                          <a:rPr kumimoji="0" lang="en-GB"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in April 2019 </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There is a risk that the Nov 19 Release may be impacted by Pre-Production environment congestion due to multiple deliveries running in parallel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There is a risk that due to multiple </a:t>
                        </a:r>
                        <a:r>
                          <a:rPr kumimoji="0" lang="en-US"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UKLink</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deliveries running in parallel there may be limited access to resources.</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Cost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 BER with full delivery costs will be presented to </a:t>
                        </a:r>
                        <a:r>
                          <a:rPr kumimoji="0" lang="en-GB"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in April 2019.</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a:t>
                        </a:r>
                        <a:r>
                          <a:rPr kumimoji="0" lang="en-US"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Xoserve</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SME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resources supporting multiple demands (e.g. BAU defects, Future Releases </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etc</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is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8"/>
                    </a:ext>
                  </a:extLst>
                </a:tr>
              </a:tbl>
            </a:graphicData>
          </a:graphic>
        </p:graphicFrame>
        <p:sp>
          <p:nvSpPr>
            <p:cNvPr id="8" name="Oval 7">
              <a:extLst>
                <a:ext uri="{FF2B5EF4-FFF2-40B4-BE49-F238E27FC236}">
                  <a16:creationId xmlns="" xmlns:a16="http://schemas.microsoft.com/office/drawing/2014/main" id="{0932F9EA-D945-459F-8F00-091B3CFCAABE}"/>
                </a:ext>
              </a:extLst>
            </p:cNvPr>
            <p:cNvSpPr/>
            <p:nvPr/>
          </p:nvSpPr>
          <p:spPr>
            <a:xfrm>
              <a:off x="7259096" y="1394296"/>
              <a:ext cx="204194" cy="213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Oval 8">
              <a:extLst>
                <a:ext uri="{FF2B5EF4-FFF2-40B4-BE49-F238E27FC236}">
                  <a16:creationId xmlns="" xmlns:a16="http://schemas.microsoft.com/office/drawing/2014/main" id="{1CD340F4-EC05-45B9-AB26-20BECCEF8858}"/>
                </a:ext>
              </a:extLst>
            </p:cNvPr>
            <p:cNvSpPr/>
            <p:nvPr/>
          </p:nvSpPr>
          <p:spPr>
            <a:xfrm>
              <a:off x="5606599" y="817130"/>
              <a:ext cx="196885" cy="1903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1" name="Oval 10">
            <a:extLst>
              <a:ext uri="{FF2B5EF4-FFF2-40B4-BE49-F238E27FC236}">
                <a16:creationId xmlns="" xmlns:a16="http://schemas.microsoft.com/office/drawing/2014/main" id="{A0F57896-72F6-46F0-8DCF-1B43A706D61C}"/>
              </a:ext>
            </a:extLst>
          </p:cNvPr>
          <p:cNvSpPr/>
          <p:nvPr/>
        </p:nvSpPr>
        <p:spPr>
          <a:xfrm>
            <a:off x="5987072" y="182201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Oval 11">
            <a:extLst>
              <a:ext uri="{FF2B5EF4-FFF2-40B4-BE49-F238E27FC236}">
                <a16:creationId xmlns="" xmlns:a16="http://schemas.microsoft.com/office/drawing/2014/main" id="{07D341B2-AF9B-4E48-A146-835712CA3A8C}"/>
              </a:ext>
            </a:extLst>
          </p:cNvPr>
          <p:cNvSpPr/>
          <p:nvPr/>
        </p:nvSpPr>
        <p:spPr>
          <a:xfrm>
            <a:off x="4126217" y="182201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Oval 12">
            <a:extLst>
              <a:ext uri="{FF2B5EF4-FFF2-40B4-BE49-F238E27FC236}">
                <a16:creationId xmlns="" xmlns:a16="http://schemas.microsoft.com/office/drawing/2014/main" id="{B354495D-E22F-4490-B63B-9C96EEB69125}"/>
              </a:ext>
            </a:extLst>
          </p:cNvPr>
          <p:cNvSpPr/>
          <p:nvPr/>
        </p:nvSpPr>
        <p:spPr>
          <a:xfrm>
            <a:off x="2265362" y="183895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829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E92D8-FEBE-4DDD-AD8B-03957BD623C8}"/>
              </a:ext>
            </a:extLst>
          </p:cNvPr>
          <p:cNvSpPr>
            <a:spLocks noGrp="1"/>
          </p:cNvSpPr>
          <p:nvPr>
            <p:ph type="title"/>
          </p:nvPr>
        </p:nvSpPr>
        <p:spPr/>
        <p:txBody>
          <a:bodyPr/>
          <a:lstStyle/>
          <a:p>
            <a:r>
              <a:rPr lang="en-GB" dirty="0" smtClean="0"/>
              <a:t>XRN4828 </a:t>
            </a:r>
            <a:r>
              <a:rPr lang="en-GB" dirty="0"/>
              <a:t>- </a:t>
            </a:r>
            <a:r>
              <a:rPr lang="en-GB" dirty="0" smtClean="0"/>
              <a:t>Nov </a:t>
            </a:r>
            <a:r>
              <a:rPr lang="en-GB" dirty="0"/>
              <a:t>19 Release Timelines</a:t>
            </a:r>
          </a:p>
        </p:txBody>
      </p:sp>
      <p:sp>
        <p:nvSpPr>
          <p:cNvPr id="5" name="TextBox 4">
            <a:extLst>
              <a:ext uri="{FF2B5EF4-FFF2-40B4-BE49-F238E27FC236}">
                <a16:creationId xmlns="" xmlns:a16="http://schemas.microsoft.com/office/drawing/2014/main" id="{DFA77669-B323-43A7-AA90-FFEE9856EC44}"/>
              </a:ext>
            </a:extLst>
          </p:cNvPr>
          <p:cNvSpPr txBox="1"/>
          <p:nvPr/>
        </p:nvSpPr>
        <p:spPr>
          <a:xfrm>
            <a:off x="53752" y="704766"/>
            <a:ext cx="9036496" cy="1785104"/>
          </a:xfrm>
          <a:prstGeom prst="rect">
            <a:avLst/>
          </a:prstGeom>
          <a:noFill/>
        </p:spPr>
        <p:txBody>
          <a:bodyPr wrap="square" rtlCol="0">
            <a:spAutoFit/>
          </a:bodyPr>
          <a:lstStyle/>
          <a:p>
            <a:r>
              <a:rPr lang="en-GB" sz="1000" b="1" dirty="0">
                <a:solidFill>
                  <a:schemeClr val="tx2"/>
                </a:solidFill>
              </a:rPr>
              <a:t>Key Milestone Dates</a:t>
            </a:r>
            <a:r>
              <a:rPr lang="en-GB" sz="1000" b="1" dirty="0" smtClean="0">
                <a:solidFill>
                  <a:schemeClr val="tx2"/>
                </a:solidFill>
              </a:rPr>
              <a:t>:</a:t>
            </a:r>
          </a:p>
          <a:p>
            <a:pPr marL="285750" lvl="0" indent="-285750">
              <a:buFont typeface="Arial" panose="020B0604020202020204" pitchFamily="34" charset="0"/>
              <a:buChar char="•"/>
            </a:pPr>
            <a:r>
              <a:rPr lang="en-GB" sz="1000" b="1" dirty="0">
                <a:solidFill>
                  <a:schemeClr val="tx2"/>
                </a:solidFill>
              </a:rPr>
              <a:t>Receive supplier responses – 13/02/19</a:t>
            </a:r>
          </a:p>
          <a:p>
            <a:pPr marL="285750" lvl="0" indent="-285750">
              <a:buFont typeface="Arial" panose="020B0604020202020204" pitchFamily="34" charset="0"/>
              <a:buChar char="•"/>
            </a:pPr>
            <a:r>
              <a:rPr lang="en-GB" sz="1000" dirty="0" smtClean="0">
                <a:solidFill>
                  <a:schemeClr val="tx2"/>
                </a:solidFill>
              </a:rPr>
              <a:t>Supplier </a:t>
            </a:r>
            <a:r>
              <a:rPr lang="en-GB" sz="1000" dirty="0">
                <a:solidFill>
                  <a:schemeClr val="tx2"/>
                </a:solidFill>
              </a:rPr>
              <a:t>contract approval – </a:t>
            </a:r>
            <a:r>
              <a:rPr lang="en-GB" sz="1000" dirty="0" smtClean="0">
                <a:solidFill>
                  <a:schemeClr val="tx2"/>
                </a:solidFill>
              </a:rPr>
              <a:t>22/03/19</a:t>
            </a:r>
            <a:endParaRPr lang="en-GB" sz="1000" dirty="0">
              <a:solidFill>
                <a:schemeClr val="tx2"/>
              </a:solidFill>
            </a:endParaRPr>
          </a:p>
          <a:p>
            <a:pPr marL="285750" lvl="0" indent="-285750">
              <a:buFont typeface="Arial" panose="020B0604020202020204" pitchFamily="34" charset="0"/>
              <a:buChar char="•"/>
            </a:pPr>
            <a:r>
              <a:rPr lang="en-GB" sz="1000" b="1" dirty="0" smtClean="0">
                <a:solidFill>
                  <a:schemeClr val="tx2"/>
                </a:solidFill>
              </a:rPr>
              <a:t>Approve and </a:t>
            </a:r>
            <a:r>
              <a:rPr lang="en-GB" sz="1000" b="1" dirty="0">
                <a:solidFill>
                  <a:schemeClr val="tx2"/>
                </a:solidFill>
              </a:rPr>
              <a:t>issue EQR – 04/02/19</a:t>
            </a:r>
          </a:p>
          <a:p>
            <a:pPr marL="285750" lvl="0" indent="-285750">
              <a:buFont typeface="Arial" panose="020B0604020202020204" pitchFamily="34" charset="0"/>
              <a:buChar char="•"/>
            </a:pPr>
            <a:r>
              <a:rPr lang="en-GB" sz="1000" b="1" dirty="0">
                <a:solidFill>
                  <a:schemeClr val="tx2"/>
                </a:solidFill>
              </a:rPr>
              <a:t>Gain </a:t>
            </a:r>
            <a:r>
              <a:rPr lang="en-GB" sz="1000" b="1" dirty="0" smtClean="0">
                <a:solidFill>
                  <a:schemeClr val="tx2"/>
                </a:solidFill>
              </a:rPr>
              <a:t>Business </a:t>
            </a:r>
            <a:r>
              <a:rPr lang="en-GB" sz="1000" b="1" dirty="0">
                <a:solidFill>
                  <a:schemeClr val="tx2"/>
                </a:solidFill>
              </a:rPr>
              <a:t>Case approval at IRC - </a:t>
            </a:r>
            <a:r>
              <a:rPr lang="en-GB" sz="1000" b="1" dirty="0" smtClean="0">
                <a:solidFill>
                  <a:schemeClr val="tx2"/>
                </a:solidFill>
              </a:rPr>
              <a:t>13/03/19</a:t>
            </a:r>
            <a:endParaRPr lang="en-GB" sz="1000" b="1" dirty="0">
              <a:solidFill>
                <a:schemeClr val="tx2"/>
              </a:solidFill>
            </a:endParaRPr>
          </a:p>
          <a:p>
            <a:pPr marL="285750" lvl="0" indent="-285750">
              <a:buFont typeface="Arial" panose="020B0604020202020204" pitchFamily="34" charset="0"/>
              <a:buChar char="•"/>
            </a:pPr>
            <a:r>
              <a:rPr lang="en-GB" sz="1000" dirty="0">
                <a:solidFill>
                  <a:schemeClr val="tx2"/>
                </a:solidFill>
              </a:rPr>
              <a:t>PID approval </a:t>
            </a:r>
            <a:r>
              <a:rPr lang="en-GB" sz="1000" dirty="0" smtClean="0">
                <a:solidFill>
                  <a:schemeClr val="tx2"/>
                </a:solidFill>
              </a:rPr>
              <a:t>28/03/19</a:t>
            </a:r>
            <a:endParaRPr lang="en-GB" sz="1000" dirty="0">
              <a:solidFill>
                <a:schemeClr val="tx2"/>
              </a:solidFill>
            </a:endParaRPr>
          </a:p>
          <a:p>
            <a:pPr marL="285750" lvl="0" indent="-285750">
              <a:buFont typeface="Arial" panose="020B0604020202020204" pitchFamily="34" charset="0"/>
              <a:buChar char="•"/>
            </a:pPr>
            <a:r>
              <a:rPr lang="en-GB" sz="1000" dirty="0">
                <a:solidFill>
                  <a:schemeClr val="tx2"/>
                </a:solidFill>
              </a:rPr>
              <a:t>Detailed Delivery Plan approved – </a:t>
            </a:r>
            <a:r>
              <a:rPr lang="en-GB" sz="1000" dirty="0" smtClean="0">
                <a:solidFill>
                  <a:schemeClr val="tx2"/>
                </a:solidFill>
              </a:rPr>
              <a:t>01/04/19</a:t>
            </a:r>
          </a:p>
          <a:p>
            <a:pPr marL="285750" indent="-285750">
              <a:buFont typeface="Arial" panose="020B0604020202020204" pitchFamily="34" charset="0"/>
              <a:buChar char="•"/>
            </a:pPr>
            <a:r>
              <a:rPr lang="en-GB" sz="1000" b="1" dirty="0">
                <a:solidFill>
                  <a:schemeClr val="tx2"/>
                </a:solidFill>
              </a:rPr>
              <a:t>BER Approval – </a:t>
            </a:r>
            <a:r>
              <a:rPr lang="en-GB" sz="1000" b="1" dirty="0" smtClean="0">
                <a:solidFill>
                  <a:schemeClr val="tx2"/>
                </a:solidFill>
              </a:rPr>
              <a:t>10/04/19</a:t>
            </a:r>
            <a:endParaRPr lang="en-GB" sz="1000" dirty="0">
              <a:solidFill>
                <a:schemeClr val="tx2"/>
              </a:solidFill>
            </a:endParaRPr>
          </a:p>
          <a:p>
            <a:pPr marL="285750" lvl="0" indent="-285750">
              <a:buFont typeface="Arial" panose="020B0604020202020204" pitchFamily="34" charset="0"/>
              <a:buChar char="•"/>
            </a:pPr>
            <a:r>
              <a:rPr lang="en-GB" sz="1000" b="1" dirty="0">
                <a:solidFill>
                  <a:schemeClr val="tx2"/>
                </a:solidFill>
              </a:rPr>
              <a:t>Design Change Packs Submitted to Industry –08/05/19 </a:t>
            </a:r>
          </a:p>
          <a:p>
            <a:pPr marL="285750" lvl="0" indent="-285750">
              <a:buFont typeface="Arial" panose="020B0604020202020204" pitchFamily="34" charset="0"/>
              <a:buChar char="•"/>
            </a:pPr>
            <a:r>
              <a:rPr lang="en-GB" sz="1000" dirty="0">
                <a:solidFill>
                  <a:schemeClr val="tx2"/>
                </a:solidFill>
              </a:rPr>
              <a:t>Test Plan approval – </a:t>
            </a:r>
            <a:r>
              <a:rPr lang="en-GB" sz="1000" dirty="0" smtClean="0">
                <a:solidFill>
                  <a:schemeClr val="tx2"/>
                </a:solidFill>
              </a:rPr>
              <a:t>05/04/19</a:t>
            </a:r>
          </a:p>
          <a:p>
            <a:endParaRPr lang="en-GB" sz="1000" b="1" dirty="0">
              <a:solidFill>
                <a:schemeClr val="tx2"/>
              </a:solidFill>
            </a:endParaRPr>
          </a:p>
        </p:txBody>
      </p:sp>
      <p:grpSp>
        <p:nvGrpSpPr>
          <p:cNvPr id="4" name="Group 4"/>
          <p:cNvGrpSpPr>
            <a:grpSpLocks noChangeAspect="1"/>
          </p:cNvGrpSpPr>
          <p:nvPr/>
        </p:nvGrpSpPr>
        <p:grpSpPr bwMode="auto">
          <a:xfrm>
            <a:off x="32264" y="2500313"/>
            <a:ext cx="9058092" cy="2227262"/>
            <a:chOff x="206" y="1575"/>
            <a:chExt cx="5795" cy="1403"/>
          </a:xfrm>
        </p:grpSpPr>
        <p:sp>
          <p:nvSpPr>
            <p:cNvPr id="8" name="Rectangle 5"/>
            <p:cNvSpPr>
              <a:spLocks noChangeArrowheads="1"/>
            </p:cNvSpPr>
            <p:nvPr/>
          </p:nvSpPr>
          <p:spPr bwMode="auto">
            <a:xfrm>
              <a:off x="1923" y="1575"/>
              <a:ext cx="4078"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
            <p:cNvSpPr>
              <a:spLocks noChangeArrowheads="1"/>
            </p:cNvSpPr>
            <p:nvPr/>
          </p:nvSpPr>
          <p:spPr bwMode="auto">
            <a:xfrm>
              <a:off x="5673" y="1604"/>
              <a:ext cx="2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2020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453" y="1721"/>
              <a:ext cx="475"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p:cNvSpPr>
              <a:spLocks noChangeArrowheads="1"/>
            </p:cNvSpPr>
            <p:nvPr/>
          </p:nvSpPr>
          <p:spPr bwMode="auto">
            <a:xfrm>
              <a:off x="453" y="1721"/>
              <a:ext cx="475"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9"/>
            <p:cNvSpPr>
              <a:spLocks noChangeArrowheads="1"/>
            </p:cNvSpPr>
            <p:nvPr/>
          </p:nvSpPr>
          <p:spPr bwMode="auto">
            <a:xfrm>
              <a:off x="637" y="1766"/>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Feb</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0"/>
            <p:cNvSpPr>
              <a:spLocks noChangeArrowheads="1"/>
            </p:cNvSpPr>
            <p:nvPr/>
          </p:nvSpPr>
          <p:spPr bwMode="auto">
            <a:xfrm>
              <a:off x="920"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1"/>
            <p:cNvSpPr>
              <a:spLocks noChangeArrowheads="1"/>
            </p:cNvSpPr>
            <p:nvPr/>
          </p:nvSpPr>
          <p:spPr bwMode="auto">
            <a:xfrm>
              <a:off x="920"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2"/>
            <p:cNvSpPr>
              <a:spLocks noChangeArrowheads="1"/>
            </p:cNvSpPr>
            <p:nvPr/>
          </p:nvSpPr>
          <p:spPr bwMode="auto">
            <a:xfrm>
              <a:off x="1096" y="1766"/>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Mar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1387"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4"/>
            <p:cNvSpPr>
              <a:spLocks noChangeArrowheads="1"/>
            </p:cNvSpPr>
            <p:nvPr/>
          </p:nvSpPr>
          <p:spPr bwMode="auto">
            <a:xfrm>
              <a:off x="1387"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5"/>
            <p:cNvSpPr>
              <a:spLocks noChangeArrowheads="1"/>
            </p:cNvSpPr>
            <p:nvPr/>
          </p:nvSpPr>
          <p:spPr bwMode="auto">
            <a:xfrm>
              <a:off x="1563" y="1766"/>
              <a:ext cx="11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Apr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6"/>
            <p:cNvSpPr>
              <a:spLocks noChangeArrowheads="1"/>
            </p:cNvSpPr>
            <p:nvPr/>
          </p:nvSpPr>
          <p:spPr bwMode="auto">
            <a:xfrm>
              <a:off x="1854"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17"/>
            <p:cNvSpPr>
              <a:spLocks noChangeArrowheads="1"/>
            </p:cNvSpPr>
            <p:nvPr/>
          </p:nvSpPr>
          <p:spPr bwMode="auto">
            <a:xfrm>
              <a:off x="1854"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18"/>
            <p:cNvSpPr>
              <a:spLocks noChangeArrowheads="1"/>
            </p:cNvSpPr>
            <p:nvPr/>
          </p:nvSpPr>
          <p:spPr bwMode="auto">
            <a:xfrm>
              <a:off x="2038" y="1766"/>
              <a:ext cx="1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May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9"/>
            <p:cNvSpPr>
              <a:spLocks noChangeArrowheads="1"/>
            </p:cNvSpPr>
            <p:nvPr/>
          </p:nvSpPr>
          <p:spPr bwMode="auto">
            <a:xfrm>
              <a:off x="2321"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20"/>
            <p:cNvSpPr>
              <a:spLocks noChangeArrowheads="1"/>
            </p:cNvSpPr>
            <p:nvPr/>
          </p:nvSpPr>
          <p:spPr bwMode="auto">
            <a:xfrm>
              <a:off x="2321"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1"/>
            <p:cNvSpPr>
              <a:spLocks noChangeArrowheads="1"/>
            </p:cNvSpPr>
            <p:nvPr/>
          </p:nvSpPr>
          <p:spPr bwMode="auto">
            <a:xfrm>
              <a:off x="2497" y="1766"/>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Jun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2"/>
            <p:cNvSpPr>
              <a:spLocks noChangeArrowheads="1"/>
            </p:cNvSpPr>
            <p:nvPr/>
          </p:nvSpPr>
          <p:spPr bwMode="auto">
            <a:xfrm>
              <a:off x="2803" y="1721"/>
              <a:ext cx="444"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Rectangle 23"/>
            <p:cNvSpPr>
              <a:spLocks noChangeArrowheads="1"/>
            </p:cNvSpPr>
            <p:nvPr/>
          </p:nvSpPr>
          <p:spPr bwMode="auto">
            <a:xfrm>
              <a:off x="2803" y="1721"/>
              <a:ext cx="444"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24"/>
            <p:cNvSpPr>
              <a:spLocks noChangeArrowheads="1"/>
            </p:cNvSpPr>
            <p:nvPr/>
          </p:nvSpPr>
          <p:spPr bwMode="auto">
            <a:xfrm>
              <a:off x="2969" y="1766"/>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Jul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5"/>
            <p:cNvSpPr>
              <a:spLocks noChangeArrowheads="1"/>
            </p:cNvSpPr>
            <p:nvPr/>
          </p:nvSpPr>
          <p:spPr bwMode="auto">
            <a:xfrm>
              <a:off x="3247"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6"/>
            <p:cNvSpPr>
              <a:spLocks noChangeArrowheads="1"/>
            </p:cNvSpPr>
            <p:nvPr/>
          </p:nvSpPr>
          <p:spPr bwMode="auto">
            <a:xfrm>
              <a:off x="3247"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7"/>
            <p:cNvSpPr>
              <a:spLocks noChangeArrowheads="1"/>
            </p:cNvSpPr>
            <p:nvPr/>
          </p:nvSpPr>
          <p:spPr bwMode="auto">
            <a:xfrm>
              <a:off x="3431" y="1766"/>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Arial" pitchFamily="34" charset="0"/>
                  <a:cs typeface="Arial" pitchFamily="34" charset="0"/>
                </a:rPr>
                <a:t>Aug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8"/>
            <p:cNvSpPr>
              <a:spLocks noChangeArrowheads="1"/>
            </p:cNvSpPr>
            <p:nvPr/>
          </p:nvSpPr>
          <p:spPr bwMode="auto">
            <a:xfrm>
              <a:off x="3714" y="1721"/>
              <a:ext cx="468"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9"/>
            <p:cNvSpPr>
              <a:spLocks noChangeArrowheads="1"/>
            </p:cNvSpPr>
            <p:nvPr/>
          </p:nvSpPr>
          <p:spPr bwMode="auto">
            <a:xfrm>
              <a:off x="3714" y="1721"/>
              <a:ext cx="468"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Rectangle 30"/>
            <p:cNvSpPr>
              <a:spLocks noChangeArrowheads="1"/>
            </p:cNvSpPr>
            <p:nvPr/>
          </p:nvSpPr>
          <p:spPr bwMode="auto">
            <a:xfrm>
              <a:off x="3891" y="1766"/>
              <a:ext cx="1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Sept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31"/>
            <p:cNvSpPr>
              <a:spLocks noChangeArrowheads="1"/>
            </p:cNvSpPr>
            <p:nvPr/>
          </p:nvSpPr>
          <p:spPr bwMode="auto">
            <a:xfrm>
              <a:off x="4182"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32"/>
            <p:cNvSpPr>
              <a:spLocks noChangeArrowheads="1"/>
            </p:cNvSpPr>
            <p:nvPr/>
          </p:nvSpPr>
          <p:spPr bwMode="auto">
            <a:xfrm>
              <a:off x="4182"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33"/>
            <p:cNvSpPr>
              <a:spLocks noChangeArrowheads="1"/>
            </p:cNvSpPr>
            <p:nvPr/>
          </p:nvSpPr>
          <p:spPr bwMode="auto">
            <a:xfrm>
              <a:off x="4358" y="176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Oct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4"/>
            <p:cNvSpPr>
              <a:spLocks noChangeArrowheads="1"/>
            </p:cNvSpPr>
            <p:nvPr/>
          </p:nvSpPr>
          <p:spPr bwMode="auto">
            <a:xfrm>
              <a:off x="4649"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35"/>
            <p:cNvSpPr>
              <a:spLocks noChangeArrowheads="1"/>
            </p:cNvSpPr>
            <p:nvPr/>
          </p:nvSpPr>
          <p:spPr bwMode="auto">
            <a:xfrm>
              <a:off x="4649"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Rectangle 36"/>
            <p:cNvSpPr>
              <a:spLocks noChangeArrowheads="1"/>
            </p:cNvSpPr>
            <p:nvPr/>
          </p:nvSpPr>
          <p:spPr bwMode="auto">
            <a:xfrm>
              <a:off x="4840" y="1766"/>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Nov</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7"/>
            <p:cNvSpPr>
              <a:spLocks noChangeArrowheads="1"/>
            </p:cNvSpPr>
            <p:nvPr/>
          </p:nvSpPr>
          <p:spPr bwMode="auto">
            <a:xfrm>
              <a:off x="5116"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38"/>
            <p:cNvSpPr>
              <a:spLocks noChangeArrowheads="1"/>
            </p:cNvSpPr>
            <p:nvPr/>
          </p:nvSpPr>
          <p:spPr bwMode="auto">
            <a:xfrm>
              <a:off x="5116"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Rectangle 39"/>
            <p:cNvSpPr>
              <a:spLocks noChangeArrowheads="1"/>
            </p:cNvSpPr>
            <p:nvPr/>
          </p:nvSpPr>
          <p:spPr bwMode="auto">
            <a:xfrm>
              <a:off x="5292" y="1766"/>
              <a:ext cx="1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Dec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40"/>
            <p:cNvSpPr>
              <a:spLocks noChangeArrowheads="1"/>
            </p:cNvSpPr>
            <p:nvPr/>
          </p:nvSpPr>
          <p:spPr bwMode="auto">
            <a:xfrm>
              <a:off x="453" y="1575"/>
              <a:ext cx="1470"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41"/>
            <p:cNvSpPr>
              <a:spLocks noChangeArrowheads="1"/>
            </p:cNvSpPr>
            <p:nvPr/>
          </p:nvSpPr>
          <p:spPr bwMode="auto">
            <a:xfrm>
              <a:off x="1096" y="1598"/>
              <a:ext cx="19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2019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44"/>
            <p:cNvSpPr>
              <a:spLocks noChangeArrowheads="1"/>
            </p:cNvSpPr>
            <p:nvPr/>
          </p:nvSpPr>
          <p:spPr bwMode="auto">
            <a:xfrm rot="16200000">
              <a:off x="226" y="2874"/>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J</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5"/>
            <p:cNvSpPr>
              <a:spLocks noChangeArrowheads="1"/>
            </p:cNvSpPr>
            <p:nvPr/>
          </p:nvSpPr>
          <p:spPr bwMode="auto">
            <a:xfrm rot="16200000">
              <a:off x="222" y="2824"/>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6"/>
            <p:cNvSpPr>
              <a:spLocks noChangeArrowheads="1"/>
            </p:cNvSpPr>
            <p:nvPr/>
          </p:nvSpPr>
          <p:spPr bwMode="auto">
            <a:xfrm rot="16200000">
              <a:off x="222" y="2778"/>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7"/>
            <p:cNvSpPr>
              <a:spLocks noChangeArrowheads="1"/>
            </p:cNvSpPr>
            <p:nvPr/>
          </p:nvSpPr>
          <p:spPr bwMode="auto">
            <a:xfrm rot="16200000">
              <a:off x="226" y="2729"/>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8"/>
            <p:cNvSpPr>
              <a:spLocks noChangeArrowheads="1"/>
            </p:cNvSpPr>
            <p:nvPr/>
          </p:nvSpPr>
          <p:spPr bwMode="auto">
            <a:xfrm rot="16200000">
              <a:off x="237"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9"/>
            <p:cNvSpPr>
              <a:spLocks noChangeArrowheads="1"/>
            </p:cNvSpPr>
            <p:nvPr/>
          </p:nvSpPr>
          <p:spPr bwMode="auto">
            <a:xfrm rot="16200000">
              <a:off x="226" y="2660"/>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0"/>
            <p:cNvSpPr>
              <a:spLocks noChangeArrowheads="1"/>
            </p:cNvSpPr>
            <p:nvPr/>
          </p:nvSpPr>
          <p:spPr bwMode="auto">
            <a:xfrm rot="16200000">
              <a:off x="226" y="2614"/>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1"/>
            <p:cNvSpPr>
              <a:spLocks noChangeArrowheads="1"/>
            </p:cNvSpPr>
            <p:nvPr/>
          </p:nvSpPr>
          <p:spPr bwMode="auto">
            <a:xfrm rot="16200000">
              <a:off x="237" y="2578"/>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2"/>
            <p:cNvSpPr>
              <a:spLocks noChangeArrowheads="1"/>
            </p:cNvSpPr>
            <p:nvPr/>
          </p:nvSpPr>
          <p:spPr bwMode="auto">
            <a:xfrm rot="16200000">
              <a:off x="226" y="2544"/>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3"/>
            <p:cNvSpPr>
              <a:spLocks noChangeArrowheads="1"/>
            </p:cNvSpPr>
            <p:nvPr/>
          </p:nvSpPr>
          <p:spPr bwMode="auto">
            <a:xfrm rot="16200000">
              <a:off x="218" y="2475"/>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4"/>
            <p:cNvSpPr>
              <a:spLocks noChangeArrowheads="1"/>
            </p:cNvSpPr>
            <p:nvPr/>
          </p:nvSpPr>
          <p:spPr bwMode="auto">
            <a:xfrm rot="16200000">
              <a:off x="222" y="2418"/>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5"/>
            <p:cNvSpPr>
              <a:spLocks noChangeArrowheads="1"/>
            </p:cNvSpPr>
            <p:nvPr/>
          </p:nvSpPr>
          <p:spPr bwMode="auto">
            <a:xfrm rot="16200000">
              <a:off x="214" y="2356"/>
              <a:ext cx="10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6"/>
            <p:cNvSpPr>
              <a:spLocks noChangeArrowheads="1"/>
            </p:cNvSpPr>
            <p:nvPr/>
          </p:nvSpPr>
          <p:spPr bwMode="auto">
            <a:xfrm rot="16200000">
              <a:off x="218" y="2291"/>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7"/>
            <p:cNvSpPr>
              <a:spLocks noChangeArrowheads="1"/>
            </p:cNvSpPr>
            <p:nvPr/>
          </p:nvSpPr>
          <p:spPr bwMode="auto">
            <a:xfrm rot="16200000">
              <a:off x="237" y="2256"/>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8"/>
            <p:cNvSpPr>
              <a:spLocks noChangeArrowheads="1"/>
            </p:cNvSpPr>
            <p:nvPr/>
          </p:nvSpPr>
          <p:spPr bwMode="auto">
            <a:xfrm rot="16200000">
              <a:off x="218" y="2214"/>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9"/>
            <p:cNvSpPr>
              <a:spLocks noChangeArrowheads="1"/>
            </p:cNvSpPr>
            <p:nvPr/>
          </p:nvSpPr>
          <p:spPr bwMode="auto">
            <a:xfrm rot="16200000">
              <a:off x="222" y="2157"/>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0"/>
            <p:cNvSpPr>
              <a:spLocks noChangeArrowheads="1"/>
            </p:cNvSpPr>
            <p:nvPr/>
          </p:nvSpPr>
          <p:spPr bwMode="auto">
            <a:xfrm rot="16200000">
              <a:off x="233" y="2122"/>
              <a:ext cx="6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1"/>
            <p:cNvSpPr>
              <a:spLocks noChangeArrowheads="1"/>
            </p:cNvSpPr>
            <p:nvPr/>
          </p:nvSpPr>
          <p:spPr bwMode="auto">
            <a:xfrm rot="16200000">
              <a:off x="226" y="2077"/>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2"/>
            <p:cNvSpPr>
              <a:spLocks noChangeArrowheads="1"/>
            </p:cNvSpPr>
            <p:nvPr/>
          </p:nvSpPr>
          <p:spPr bwMode="auto">
            <a:xfrm rot="16200000">
              <a:off x="226" y="2038"/>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3"/>
            <p:cNvSpPr>
              <a:spLocks noChangeArrowheads="1"/>
            </p:cNvSpPr>
            <p:nvPr/>
          </p:nvSpPr>
          <p:spPr bwMode="auto">
            <a:xfrm rot="16200000">
              <a:off x="222" y="1988"/>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Arial" pitchFamily="34" charset="0"/>
                  <a:cs typeface="Arial" pitchFamily="34" charset="0"/>
                </a:rPr>
                <a:t>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64"/>
            <p:cNvSpPr>
              <a:spLocks noChangeArrowheads="1"/>
            </p:cNvSpPr>
            <p:nvPr/>
          </p:nvSpPr>
          <p:spPr bwMode="auto">
            <a:xfrm rot="16200000">
              <a:off x="237" y="1950"/>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5"/>
            <p:cNvSpPr>
              <a:spLocks noChangeArrowheads="1"/>
            </p:cNvSpPr>
            <p:nvPr/>
          </p:nvSpPr>
          <p:spPr bwMode="auto">
            <a:xfrm rot="16200000">
              <a:off x="322" y="2525"/>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6"/>
            <p:cNvSpPr>
              <a:spLocks noChangeArrowheads="1"/>
            </p:cNvSpPr>
            <p:nvPr/>
          </p:nvSpPr>
          <p:spPr bwMode="auto">
            <a:xfrm rot="16200000">
              <a:off x="326" y="2475"/>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7"/>
            <p:cNvSpPr>
              <a:spLocks noChangeArrowheads="1"/>
            </p:cNvSpPr>
            <p:nvPr/>
          </p:nvSpPr>
          <p:spPr bwMode="auto">
            <a:xfrm rot="16200000">
              <a:off x="322" y="2425"/>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8"/>
            <p:cNvSpPr>
              <a:spLocks noChangeArrowheads="1"/>
            </p:cNvSpPr>
            <p:nvPr/>
          </p:nvSpPr>
          <p:spPr bwMode="auto">
            <a:xfrm rot="16200000">
              <a:off x="322" y="2379"/>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9"/>
            <p:cNvSpPr>
              <a:spLocks noChangeArrowheads="1"/>
            </p:cNvSpPr>
            <p:nvPr/>
          </p:nvSpPr>
          <p:spPr bwMode="auto">
            <a:xfrm rot="16200000">
              <a:off x="326" y="2330"/>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itchFamily="34"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3"/>
            <p:cNvSpPr>
              <a:spLocks noChangeArrowheads="1"/>
            </p:cNvSpPr>
            <p:nvPr/>
          </p:nvSpPr>
          <p:spPr bwMode="auto">
            <a:xfrm>
              <a:off x="2895" y="2426"/>
              <a:ext cx="3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itchFamily="34" charset="0"/>
                  <a:cs typeface="Arial" pitchFamily="34" charset="0"/>
                </a:rPr>
                <a:t>Testing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6"/>
            <p:cNvSpPr>
              <a:spLocks noChangeArrowheads="1"/>
            </p:cNvSpPr>
            <p:nvPr/>
          </p:nvSpPr>
          <p:spPr bwMode="auto">
            <a:xfrm>
              <a:off x="2214" y="2372"/>
              <a:ext cx="2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Build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Rectangle 78"/>
            <p:cNvSpPr>
              <a:spLocks noChangeArrowheads="1"/>
            </p:cNvSpPr>
            <p:nvPr/>
          </p:nvSpPr>
          <p:spPr bwMode="auto">
            <a:xfrm>
              <a:off x="2497" y="2372"/>
              <a:ext cx="1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itchFamily="34" charset="0"/>
                  <a:cs typeface="Arial" pitchFamily="34" charset="0"/>
                </a:rPr>
                <a:t>UT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7"/>
            <p:cNvSpPr>
              <a:spLocks noChangeArrowheads="1"/>
            </p:cNvSpPr>
            <p:nvPr/>
          </p:nvSpPr>
          <p:spPr bwMode="auto">
            <a:xfrm>
              <a:off x="4449" y="2372"/>
              <a:ext cx="17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FFFFFF"/>
                  </a:solidFill>
                  <a:effectLst/>
                  <a:latin typeface="Arial" pitchFamily="34" charset="0"/>
                  <a:cs typeface="Arial" pitchFamily="34" charset="0"/>
                </a:rPr>
                <a:t>Imp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Rectangle 94"/>
            <p:cNvSpPr>
              <a:spLocks noChangeArrowheads="1"/>
            </p:cNvSpPr>
            <p:nvPr/>
          </p:nvSpPr>
          <p:spPr bwMode="auto">
            <a:xfrm>
              <a:off x="438" y="2242"/>
              <a:ext cx="1056" cy="368"/>
            </a:xfrm>
            <a:prstGeom prst="rect">
              <a:avLst/>
            </a:prstGeom>
            <a:solidFill>
              <a:srgbClr val="1735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Rectangle 95"/>
            <p:cNvSpPr>
              <a:spLocks noChangeArrowheads="1"/>
            </p:cNvSpPr>
            <p:nvPr/>
          </p:nvSpPr>
          <p:spPr bwMode="auto">
            <a:xfrm>
              <a:off x="438" y="2250"/>
              <a:ext cx="1056" cy="368"/>
            </a:xfrm>
            <a:prstGeom prst="rect">
              <a:avLst/>
            </a:prstGeom>
            <a:noFill/>
            <a:ln w="23813" cap="rnd">
              <a:solidFill>
                <a:srgbClr val="A5A5A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Rectangle 96"/>
            <p:cNvSpPr>
              <a:spLocks noChangeArrowheads="1"/>
            </p:cNvSpPr>
            <p:nvPr/>
          </p:nvSpPr>
          <p:spPr bwMode="auto">
            <a:xfrm>
              <a:off x="669" y="2334"/>
              <a:ext cx="5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rgbClr val="FFFFFF"/>
                  </a:solidFill>
                  <a:effectLst/>
                  <a:latin typeface="Arial" pitchFamily="34" charset="0"/>
                  <a:cs typeface="Arial" pitchFamily="34" charset="0"/>
                </a:rPr>
                <a:t>Mobilisation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 name="Oval 116"/>
            <p:cNvSpPr>
              <a:spLocks noChangeArrowheads="1"/>
            </p:cNvSpPr>
            <p:nvPr/>
          </p:nvSpPr>
          <p:spPr bwMode="auto">
            <a:xfrm>
              <a:off x="669" y="2684"/>
              <a:ext cx="81" cy="69"/>
            </a:xfrm>
            <a:prstGeom prst="ellipse">
              <a:avLst/>
            </a:prstGeom>
            <a:solidFill>
              <a:srgbClr val="0070C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26" name="Rectangle 37"/>
          <p:cNvSpPr>
            <a:spLocks noChangeArrowheads="1"/>
          </p:cNvSpPr>
          <p:nvPr/>
        </p:nvSpPr>
        <p:spPr bwMode="auto">
          <a:xfrm>
            <a:off x="8450550" y="2732088"/>
            <a:ext cx="639698" cy="260473"/>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Rectangle 39"/>
          <p:cNvSpPr>
            <a:spLocks noChangeArrowheads="1"/>
          </p:cNvSpPr>
          <p:nvPr/>
        </p:nvSpPr>
        <p:spPr bwMode="auto">
          <a:xfrm>
            <a:off x="8676456" y="2807965"/>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Jan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 name="Rectangle 95"/>
          <p:cNvSpPr>
            <a:spLocks noChangeArrowheads="1"/>
          </p:cNvSpPr>
          <p:nvPr/>
        </p:nvSpPr>
        <p:spPr bwMode="auto">
          <a:xfrm>
            <a:off x="2070636" y="3571726"/>
            <a:ext cx="739234"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Rectangle 96"/>
          <p:cNvSpPr>
            <a:spLocks noChangeArrowheads="1"/>
          </p:cNvSpPr>
          <p:nvPr/>
        </p:nvSpPr>
        <p:spPr bwMode="auto">
          <a:xfrm>
            <a:off x="2217328" y="3723878"/>
            <a:ext cx="4987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Design</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31" name="Rectangle 95"/>
          <p:cNvSpPr>
            <a:spLocks noChangeArrowheads="1"/>
          </p:cNvSpPr>
          <p:nvPr/>
        </p:nvSpPr>
        <p:spPr bwMode="auto">
          <a:xfrm>
            <a:off x="2824654" y="3571726"/>
            <a:ext cx="739234"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Rectangle 96"/>
          <p:cNvSpPr>
            <a:spLocks noChangeArrowheads="1"/>
          </p:cNvSpPr>
          <p:nvPr/>
        </p:nvSpPr>
        <p:spPr bwMode="auto">
          <a:xfrm>
            <a:off x="2879812" y="3723878"/>
            <a:ext cx="68407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Build &amp; UT</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33" name="Rectangle 95"/>
          <p:cNvSpPr>
            <a:spLocks noChangeArrowheads="1"/>
          </p:cNvSpPr>
          <p:nvPr/>
        </p:nvSpPr>
        <p:spPr bwMode="auto">
          <a:xfrm>
            <a:off x="3563887" y="3571726"/>
            <a:ext cx="874719"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Rectangle 96"/>
          <p:cNvSpPr>
            <a:spLocks noChangeArrowheads="1"/>
          </p:cNvSpPr>
          <p:nvPr/>
        </p:nvSpPr>
        <p:spPr bwMode="auto">
          <a:xfrm>
            <a:off x="3635896" y="3723878"/>
            <a:ext cx="10081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System Test</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35" name="Rectangle 95"/>
          <p:cNvSpPr>
            <a:spLocks noChangeArrowheads="1"/>
          </p:cNvSpPr>
          <p:nvPr/>
        </p:nvSpPr>
        <p:spPr bwMode="auto">
          <a:xfrm>
            <a:off x="4427984" y="3571726"/>
            <a:ext cx="645237"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Rectangle 96"/>
          <p:cNvSpPr>
            <a:spLocks noChangeArrowheads="1"/>
          </p:cNvSpPr>
          <p:nvPr/>
        </p:nvSpPr>
        <p:spPr bwMode="auto">
          <a:xfrm>
            <a:off x="4649307" y="3723878"/>
            <a:ext cx="4987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SIT</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37" name="Rectangle 95"/>
          <p:cNvSpPr>
            <a:spLocks noChangeArrowheads="1"/>
          </p:cNvSpPr>
          <p:nvPr/>
        </p:nvSpPr>
        <p:spPr bwMode="auto">
          <a:xfrm>
            <a:off x="5076056" y="3571726"/>
            <a:ext cx="645237"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Rectangle 96"/>
          <p:cNvSpPr>
            <a:spLocks noChangeArrowheads="1"/>
          </p:cNvSpPr>
          <p:nvPr/>
        </p:nvSpPr>
        <p:spPr bwMode="auto">
          <a:xfrm>
            <a:off x="5220072" y="3723878"/>
            <a:ext cx="4987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UAT</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39" name="Rectangle 95"/>
          <p:cNvSpPr>
            <a:spLocks noChangeArrowheads="1"/>
          </p:cNvSpPr>
          <p:nvPr/>
        </p:nvSpPr>
        <p:spPr bwMode="auto">
          <a:xfrm>
            <a:off x="5724129" y="3571726"/>
            <a:ext cx="432048"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Rectangle 96"/>
          <p:cNvSpPr>
            <a:spLocks noChangeArrowheads="1"/>
          </p:cNvSpPr>
          <p:nvPr/>
        </p:nvSpPr>
        <p:spPr bwMode="auto">
          <a:xfrm>
            <a:off x="5729427" y="3723878"/>
            <a:ext cx="498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RT &amp; PT</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41" name="Rectangle 95"/>
          <p:cNvSpPr>
            <a:spLocks noChangeArrowheads="1"/>
          </p:cNvSpPr>
          <p:nvPr/>
        </p:nvSpPr>
        <p:spPr bwMode="auto">
          <a:xfrm>
            <a:off x="6156176" y="3571726"/>
            <a:ext cx="508268"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Rectangle 96"/>
          <p:cNvSpPr>
            <a:spLocks noChangeArrowheads="1"/>
          </p:cNvSpPr>
          <p:nvPr/>
        </p:nvSpPr>
        <p:spPr bwMode="auto">
          <a:xfrm>
            <a:off x="6156176" y="3723878"/>
            <a:ext cx="498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Market Trials</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43" name="Rectangle 95"/>
          <p:cNvSpPr>
            <a:spLocks noChangeArrowheads="1"/>
          </p:cNvSpPr>
          <p:nvPr/>
        </p:nvSpPr>
        <p:spPr bwMode="auto">
          <a:xfrm>
            <a:off x="6660232" y="3571726"/>
            <a:ext cx="508268"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Rectangle 96"/>
          <p:cNvSpPr>
            <a:spLocks noChangeArrowheads="1"/>
          </p:cNvSpPr>
          <p:nvPr/>
        </p:nvSpPr>
        <p:spPr bwMode="auto">
          <a:xfrm>
            <a:off x="6665531" y="3648095"/>
            <a:ext cx="4987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IMP (</a:t>
            </a:r>
            <a:r>
              <a:rPr lang="en-US" altLang="en-US" sz="1100" dirty="0" err="1" smtClean="0">
                <a:solidFill>
                  <a:srgbClr val="FFFFFF"/>
                </a:solidFill>
              </a:rPr>
              <a:t>Inc</a:t>
            </a:r>
            <a:r>
              <a:rPr lang="en-US" altLang="en-US" sz="1100" dirty="0" smtClean="0">
                <a:solidFill>
                  <a:srgbClr val="FFFFFF"/>
                </a:solidFill>
              </a:rPr>
              <a:t> IDR)</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45" name="Rectangle 95"/>
          <p:cNvSpPr>
            <a:spLocks noChangeArrowheads="1"/>
          </p:cNvSpPr>
          <p:nvPr/>
        </p:nvSpPr>
        <p:spPr bwMode="auto">
          <a:xfrm>
            <a:off x="7164287" y="3571726"/>
            <a:ext cx="817839"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Rectangle 96"/>
          <p:cNvSpPr>
            <a:spLocks noChangeArrowheads="1"/>
          </p:cNvSpPr>
          <p:nvPr/>
        </p:nvSpPr>
        <p:spPr bwMode="auto">
          <a:xfrm>
            <a:off x="7308304" y="3698617"/>
            <a:ext cx="4987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PIS</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47" name="Rectangle 95"/>
          <p:cNvSpPr>
            <a:spLocks noChangeArrowheads="1"/>
          </p:cNvSpPr>
          <p:nvPr/>
        </p:nvSpPr>
        <p:spPr bwMode="auto">
          <a:xfrm>
            <a:off x="8002633" y="3571726"/>
            <a:ext cx="817839"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Rectangle 96"/>
          <p:cNvSpPr>
            <a:spLocks noChangeArrowheads="1"/>
          </p:cNvSpPr>
          <p:nvPr/>
        </p:nvSpPr>
        <p:spPr bwMode="auto">
          <a:xfrm>
            <a:off x="8106327" y="3723878"/>
            <a:ext cx="7141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FFFFFF"/>
                </a:solidFill>
              </a:rPr>
              <a:t>Closedown</a:t>
            </a:r>
            <a:endParaRPr kumimoji="0" lang="en-US" altLang="en-US" sz="1100" b="0" i="0" u="none" strike="noStrike" cap="none" normalizeH="0" baseline="0" dirty="0" smtClean="0">
              <a:ln>
                <a:noFill/>
              </a:ln>
              <a:solidFill>
                <a:srgbClr val="FFFFFF"/>
              </a:solidFill>
              <a:effectLst/>
              <a:latin typeface="Arial" pitchFamily="34" charset="0"/>
              <a:cs typeface="Arial" pitchFamily="34" charset="0"/>
            </a:endParaRPr>
          </a:p>
        </p:txBody>
      </p:sp>
      <p:sp>
        <p:nvSpPr>
          <p:cNvPr id="149" name="Rectangle 114"/>
          <p:cNvSpPr>
            <a:spLocks noChangeArrowheads="1"/>
          </p:cNvSpPr>
          <p:nvPr/>
        </p:nvSpPr>
        <p:spPr bwMode="auto">
          <a:xfrm>
            <a:off x="467544" y="4413761"/>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dirty="0" smtClean="0">
                <a:solidFill>
                  <a:srgbClr val="000000"/>
                </a:solidFill>
              </a:rPr>
              <a:t>04/02: EQR Approval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Oval 116"/>
          <p:cNvSpPr>
            <a:spLocks noChangeArrowheads="1"/>
          </p:cNvSpPr>
          <p:nvPr/>
        </p:nvSpPr>
        <p:spPr bwMode="auto">
          <a:xfrm>
            <a:off x="2326877" y="4296568"/>
            <a:ext cx="126610" cy="109537"/>
          </a:xfrm>
          <a:prstGeom prst="ellipse">
            <a:avLst/>
          </a:prstGeom>
          <a:solidFill>
            <a:srgbClr val="00B05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Rectangle 114"/>
          <p:cNvSpPr>
            <a:spLocks noChangeArrowheads="1"/>
          </p:cNvSpPr>
          <p:nvPr/>
        </p:nvSpPr>
        <p:spPr bwMode="auto">
          <a:xfrm>
            <a:off x="1996535" y="4447916"/>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dirty="0" smtClean="0">
                <a:solidFill>
                  <a:srgbClr val="000000"/>
                </a:solidFill>
              </a:rPr>
              <a:t>10/04: BER Approval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Oval 116"/>
          <p:cNvSpPr>
            <a:spLocks noChangeArrowheads="1"/>
          </p:cNvSpPr>
          <p:nvPr/>
        </p:nvSpPr>
        <p:spPr bwMode="auto">
          <a:xfrm>
            <a:off x="2915816" y="4262413"/>
            <a:ext cx="126610" cy="109537"/>
          </a:xfrm>
          <a:prstGeom prst="ellipse">
            <a:avLst/>
          </a:prstGeom>
          <a:solidFill>
            <a:srgbClr val="00B05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Rectangle 114"/>
          <p:cNvSpPr>
            <a:spLocks noChangeArrowheads="1"/>
          </p:cNvSpPr>
          <p:nvPr/>
        </p:nvSpPr>
        <p:spPr bwMode="auto">
          <a:xfrm>
            <a:off x="2644607" y="4413761"/>
            <a:ext cx="703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dirty="0" smtClean="0">
                <a:solidFill>
                  <a:srgbClr val="000000"/>
                </a:solidFill>
              </a:rPr>
              <a:t>08/05: Change Pack Submission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 name="TextBox 104"/>
          <p:cNvSpPr txBox="1"/>
          <p:nvPr/>
        </p:nvSpPr>
        <p:spPr>
          <a:xfrm>
            <a:off x="-4574" y="3003798"/>
            <a:ext cx="400110" cy="1998891"/>
          </a:xfrm>
          <a:prstGeom prst="rect">
            <a:avLst/>
          </a:prstGeom>
          <a:solidFill>
            <a:schemeClr val="tx2">
              <a:lumMod val="60000"/>
              <a:lumOff val="40000"/>
            </a:schemeClr>
          </a:solidFill>
        </p:spPr>
        <p:txBody>
          <a:bodyPr vert="vert270" wrap="square" rtlCol="0">
            <a:spAutoFit/>
          </a:bodyPr>
          <a:lstStyle/>
          <a:p>
            <a:pPr algn="ctr"/>
            <a:r>
              <a:rPr lang="en-GB" sz="1400" b="1" dirty="0" smtClean="0">
                <a:solidFill>
                  <a:schemeClr val="bg1"/>
                </a:solidFill>
              </a:rPr>
              <a:t>Nov-19 Timeline</a:t>
            </a:r>
            <a:endParaRPr lang="en-GB" sz="1400" b="1" dirty="0">
              <a:solidFill>
                <a:schemeClr val="bg1"/>
              </a:solidFill>
            </a:endParaRPr>
          </a:p>
        </p:txBody>
      </p:sp>
    </p:spTree>
    <p:extLst>
      <p:ext uri="{BB962C8B-B14F-4D97-AF65-F5344CB8AC3E}">
        <p14:creationId xmlns:p14="http://schemas.microsoft.com/office/powerpoint/2010/main" val="1254583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p:spPr>
        <p:txBody>
          <a:bodyPr>
            <a:normAutofit fontScale="90000"/>
          </a:bodyPr>
          <a:lstStyle/>
          <a:p>
            <a:r>
              <a:rPr lang="en-GB" dirty="0" smtClean="0"/>
              <a:t/>
            </a:r>
            <a:br>
              <a:rPr lang="en-GB" dirty="0" smtClean="0"/>
            </a:br>
            <a:r>
              <a:rPr lang="en-GB" dirty="0" smtClean="0"/>
              <a:t>6. New Change </a:t>
            </a:r>
            <a:r>
              <a:rPr lang="en-GB" dirty="0"/>
              <a:t>Proposals</a:t>
            </a:r>
            <a:br>
              <a:rPr lang="en-GB" dirty="0"/>
            </a:br>
            <a:r>
              <a:rPr lang="en-GB" dirty="0"/>
              <a:t>For Ratification of the Prioritisation Scores</a:t>
            </a:r>
            <a:r>
              <a:rPr lang="en-GB" dirty="0" smtClean="0"/>
              <a:t/>
            </a:r>
            <a:br>
              <a:rPr lang="en-GB" dirty="0" smtClean="0"/>
            </a:br>
            <a:endParaRPr lang="en-GB" dirty="0"/>
          </a:p>
        </p:txBody>
      </p:sp>
      <p:sp>
        <p:nvSpPr>
          <p:cNvPr id="3" name="TextBox 2"/>
          <p:cNvSpPr txBox="1"/>
          <p:nvPr/>
        </p:nvSpPr>
        <p:spPr>
          <a:xfrm>
            <a:off x="323528" y="1131590"/>
            <a:ext cx="8352928"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6a. </a:t>
            </a:r>
            <a:r>
              <a:rPr lang="en-GB" dirty="0"/>
              <a:t>XRN4865 - Amendment to Treatment and Reporting of CYCL </a:t>
            </a:r>
            <a:r>
              <a:rPr lang="en-GB" dirty="0" smtClean="0"/>
              <a:t>Reads</a:t>
            </a:r>
          </a:p>
          <a:p>
            <a:pPr marL="285750" indent="-285750">
              <a:buFont typeface="Arial" panose="020B0604020202020204" pitchFamily="34" charset="0"/>
              <a:buChar char="•"/>
            </a:pPr>
            <a:r>
              <a:rPr lang="en-GB" dirty="0" smtClean="0"/>
              <a:t>6b. </a:t>
            </a:r>
            <a:r>
              <a:rPr lang="en-GB" dirty="0"/>
              <a:t>XRN4866 - UIG Recommendation – removal of validation on uncorrected </a:t>
            </a:r>
            <a:r>
              <a:rPr lang="en-GB" dirty="0" smtClean="0"/>
              <a:t>read</a:t>
            </a:r>
          </a:p>
          <a:p>
            <a:pPr marL="285750" indent="-285750">
              <a:buFont typeface="Arial" panose="020B0604020202020204" pitchFamily="34" charset="0"/>
              <a:buChar char="•"/>
            </a:pPr>
            <a:r>
              <a:rPr lang="en-GB" dirty="0" smtClean="0"/>
              <a:t>6c. </a:t>
            </a:r>
            <a:r>
              <a:rPr lang="en-GB" dirty="0"/>
              <a:t>XRN4869 - DC Exit </a:t>
            </a:r>
            <a:r>
              <a:rPr lang="en-GB" dirty="0" smtClean="0"/>
              <a:t>Programme - </a:t>
            </a:r>
            <a:r>
              <a:rPr lang="en-GB" b="1" dirty="0" smtClean="0"/>
              <a:t>REMOVED</a:t>
            </a:r>
          </a:p>
          <a:p>
            <a:pPr marL="285750" indent="-285750">
              <a:buFont typeface="Arial" panose="020B0604020202020204" pitchFamily="34" charset="0"/>
              <a:buChar char="•"/>
            </a:pPr>
            <a:r>
              <a:rPr lang="en-GB" dirty="0" smtClean="0"/>
              <a:t>6d. </a:t>
            </a:r>
            <a:r>
              <a:rPr lang="en-GB" dirty="0"/>
              <a:t>XRN4871 - Modification 0665 – Changes to Ratchet </a:t>
            </a:r>
            <a:r>
              <a:rPr lang="en-GB" dirty="0" smtClean="0"/>
              <a:t>Regime</a:t>
            </a:r>
          </a:p>
          <a:p>
            <a:pPr marL="285750" indent="-285750">
              <a:buFont typeface="Arial" panose="020B0604020202020204" pitchFamily="34" charset="0"/>
              <a:buChar char="•"/>
            </a:pPr>
            <a:r>
              <a:rPr lang="en-GB" dirty="0" smtClean="0"/>
              <a:t>6e. </a:t>
            </a:r>
            <a:r>
              <a:rPr lang="en-GB" dirty="0"/>
              <a:t>XRN4876 - Changes to PARR reporting – provide further data to PAFA to aid analysis of performance </a:t>
            </a:r>
            <a:r>
              <a:rPr lang="en-GB" dirty="0" smtClean="0"/>
              <a:t>reporting - </a:t>
            </a:r>
            <a:r>
              <a:rPr lang="en-GB" b="1" dirty="0" smtClean="0"/>
              <a:t>REMOVED</a:t>
            </a:r>
          </a:p>
          <a:p>
            <a:pPr marL="285750" indent="-285750">
              <a:buFont typeface="Arial" panose="020B0604020202020204" pitchFamily="34" charset="0"/>
              <a:buChar char="•"/>
            </a:pPr>
            <a:r>
              <a:rPr lang="en-GB" dirty="0" smtClean="0"/>
              <a:t>6f. </a:t>
            </a:r>
            <a:r>
              <a:rPr lang="en-GB" dirty="0"/>
              <a:t>XRN4850 - Notification of Customer contact details to Transporters</a:t>
            </a:r>
          </a:p>
        </p:txBody>
      </p:sp>
    </p:spTree>
    <p:extLst>
      <p:ext uri="{BB962C8B-B14F-4D97-AF65-F5344CB8AC3E}">
        <p14:creationId xmlns:p14="http://schemas.microsoft.com/office/powerpoint/2010/main" val="3236683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637580"/>
          </a:xfrm>
        </p:spPr>
        <p:txBody>
          <a:bodyPr>
            <a:normAutofit fontScale="90000"/>
          </a:bodyPr>
          <a:lstStyle/>
          <a:p>
            <a:r>
              <a:rPr lang="en-GB" dirty="0" smtClean="0"/>
              <a:t/>
            </a:r>
            <a:br>
              <a:rPr lang="en-GB" dirty="0" smtClean="0"/>
            </a:br>
            <a:r>
              <a:rPr lang="en-GB" dirty="0" smtClean="0"/>
              <a:t>6a</a:t>
            </a:r>
            <a:r>
              <a:rPr lang="en-GB" dirty="0"/>
              <a:t>. XRN4865 - Amendment to Treatment and Reporting of CYCL Reads</a:t>
            </a:r>
            <a:br>
              <a:rPr lang="en-GB" dirty="0"/>
            </a:br>
            <a:endParaRPr lang="en-GB" dirty="0"/>
          </a:p>
        </p:txBody>
      </p:sp>
      <p:sp>
        <p:nvSpPr>
          <p:cNvPr id="4" name="Content Placeholder 3"/>
          <p:cNvSpPr>
            <a:spLocks noGrp="1"/>
          </p:cNvSpPr>
          <p:nvPr>
            <p:ph idx="1"/>
          </p:nvPr>
        </p:nvSpPr>
        <p:spPr>
          <a:xfrm>
            <a:off x="457200" y="1860104"/>
            <a:ext cx="8229600" cy="1503734"/>
          </a:xfrm>
        </p:spPr>
        <p:txBody>
          <a:bodyPr/>
          <a:lstStyle/>
          <a:p>
            <a:r>
              <a:rPr lang="en-GB" sz="2000" dirty="0"/>
              <a:t>Change Proposal can be found in the Change pages on </a:t>
            </a:r>
            <a:r>
              <a:rPr lang="en-GB" sz="2000" dirty="0">
                <a:hlinkClick r:id="rId2"/>
              </a:rPr>
              <a:t>xoserve.com</a:t>
            </a:r>
            <a:endParaRPr lang="en-GB" sz="2000" dirty="0"/>
          </a:p>
          <a:p>
            <a:endParaRPr lang="en-GB" dirty="0"/>
          </a:p>
        </p:txBody>
      </p:sp>
    </p:spTree>
    <p:extLst>
      <p:ext uri="{BB962C8B-B14F-4D97-AF65-F5344CB8AC3E}">
        <p14:creationId xmlns:p14="http://schemas.microsoft.com/office/powerpoint/2010/main" val="2415048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486"/>
            <a:ext cx="8229600" cy="637580"/>
          </a:xfrm>
        </p:spPr>
        <p:txBody>
          <a:bodyPr>
            <a:normAutofit fontScale="90000"/>
          </a:bodyPr>
          <a:lstStyle/>
          <a:p>
            <a:r>
              <a:rPr lang="en-GB" dirty="0" smtClean="0"/>
              <a:t>6b. </a:t>
            </a:r>
            <a:r>
              <a:rPr lang="en-GB" dirty="0"/>
              <a:t>XRN4866 - UIG Recommendation – removal of validation on uncorrected read</a:t>
            </a:r>
          </a:p>
        </p:txBody>
      </p:sp>
      <p:sp>
        <p:nvSpPr>
          <p:cNvPr id="4" name="Content Placeholder 3"/>
          <p:cNvSpPr>
            <a:spLocks noGrp="1"/>
          </p:cNvSpPr>
          <p:nvPr>
            <p:ph idx="1"/>
          </p:nvPr>
        </p:nvSpPr>
        <p:spPr>
          <a:xfrm>
            <a:off x="457200" y="1203598"/>
            <a:ext cx="8229600" cy="1503734"/>
          </a:xfrm>
        </p:spPr>
        <p:txBody>
          <a:bodyPr/>
          <a:lstStyle/>
          <a:p>
            <a:r>
              <a:rPr lang="en-GB" sz="2000" dirty="0"/>
              <a:t>Change Proposal can be found in the Change pages on </a:t>
            </a:r>
            <a:r>
              <a:rPr lang="en-GB" sz="2000" dirty="0">
                <a:hlinkClick r:id="rId2"/>
              </a:rPr>
              <a:t>xoserve.com</a:t>
            </a:r>
            <a:endParaRPr lang="en-GB" sz="2000" dirty="0"/>
          </a:p>
          <a:p>
            <a:endParaRPr lang="en-GB" dirty="0"/>
          </a:p>
        </p:txBody>
      </p:sp>
    </p:spTree>
    <p:extLst>
      <p:ext uri="{BB962C8B-B14F-4D97-AF65-F5344CB8AC3E}">
        <p14:creationId xmlns:p14="http://schemas.microsoft.com/office/powerpoint/2010/main" val="3388132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6d. </a:t>
            </a:r>
            <a:r>
              <a:rPr lang="en-GB" dirty="0"/>
              <a:t>XRN4871 - Modification 0665 – Changes to Ratchet Regime</a:t>
            </a:r>
          </a:p>
        </p:txBody>
      </p:sp>
      <p:sp>
        <p:nvSpPr>
          <p:cNvPr id="4" name="Content Placeholder 3"/>
          <p:cNvSpPr>
            <a:spLocks noGrp="1"/>
          </p:cNvSpPr>
          <p:nvPr>
            <p:ph idx="1"/>
          </p:nvPr>
        </p:nvSpPr>
        <p:spPr>
          <a:xfrm>
            <a:off x="457200" y="1081361"/>
            <a:ext cx="8229600" cy="1503734"/>
          </a:xfrm>
        </p:spPr>
        <p:txBody>
          <a:bodyPr/>
          <a:lstStyle/>
          <a:p>
            <a:r>
              <a:rPr lang="en-GB" sz="2000" dirty="0"/>
              <a:t>Change Proposal can be found in the Change pages on </a:t>
            </a:r>
            <a:r>
              <a:rPr lang="en-GB" sz="2000" dirty="0">
                <a:hlinkClick r:id="rId2"/>
              </a:rPr>
              <a:t>xoserve.com</a:t>
            </a:r>
            <a:endParaRPr lang="en-GB" sz="2000" dirty="0"/>
          </a:p>
          <a:p>
            <a:endParaRPr lang="en-GB" dirty="0"/>
          </a:p>
        </p:txBody>
      </p:sp>
    </p:spTree>
    <p:extLst>
      <p:ext uri="{BB962C8B-B14F-4D97-AF65-F5344CB8AC3E}">
        <p14:creationId xmlns:p14="http://schemas.microsoft.com/office/powerpoint/2010/main" val="1421435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47614"/>
            <a:ext cx="8640960" cy="2232248"/>
          </a:xfrm>
        </p:spPr>
        <p:txBody>
          <a:bodyPr>
            <a:normAutofit/>
          </a:bodyPr>
          <a:lstStyle/>
          <a:p>
            <a:r>
              <a:rPr lang="en-GB" dirty="0" smtClean="0"/>
              <a:t>XRN4871 - </a:t>
            </a:r>
            <a:r>
              <a:rPr lang="en-US" dirty="0"/>
              <a:t>Modification 0665 – Changes to Ratchet Regime</a:t>
            </a:r>
            <a:endParaRPr lang="en-GB" dirty="0"/>
          </a:p>
        </p:txBody>
      </p:sp>
    </p:spTree>
    <p:extLst>
      <p:ext uri="{BB962C8B-B14F-4D97-AF65-F5344CB8AC3E}">
        <p14:creationId xmlns:p14="http://schemas.microsoft.com/office/powerpoint/2010/main" val="3856553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843558"/>
            <a:ext cx="8229600" cy="3672408"/>
          </a:xfrm>
        </p:spPr>
        <p:txBody>
          <a:bodyPr>
            <a:normAutofit/>
          </a:bodyPr>
          <a:lstStyle/>
          <a:p>
            <a:r>
              <a:rPr lang="en-US" sz="1600" dirty="0"/>
              <a:t>Modification 0665 has been raised and seeks to amend the current Class 2 Ratchet Charging Arrangement and it allows Transporters </a:t>
            </a:r>
            <a:r>
              <a:rPr lang="en-US" sz="1600" dirty="0" smtClean="0"/>
              <a:t>to designate </a:t>
            </a:r>
            <a:r>
              <a:rPr lang="en-US" sz="1600" dirty="0"/>
              <a:t>Supply Points (Network Designated) that should, in addition to </a:t>
            </a:r>
            <a:r>
              <a:rPr lang="en-US" sz="1600" dirty="0" smtClean="0"/>
              <a:t>existing mandatory </a:t>
            </a:r>
            <a:r>
              <a:rPr lang="en-US" sz="1600" dirty="0"/>
              <a:t>Class 1 Supply Points, be subject to the existing Class 1 Ratchet Charging Arrangement. </a:t>
            </a:r>
            <a:endParaRPr lang="en-US" sz="1600" dirty="0" smtClean="0"/>
          </a:p>
          <a:p>
            <a:endParaRPr lang="en-US" sz="1600" dirty="0"/>
          </a:p>
          <a:p>
            <a:r>
              <a:rPr lang="en-US" sz="1600" dirty="0" smtClean="0"/>
              <a:t>This </a:t>
            </a:r>
            <a:r>
              <a:rPr lang="en-US" sz="1600" dirty="0"/>
              <a:t>Change Proposal has been raised to deliver the system requirements set out within this modification. </a:t>
            </a:r>
            <a:endParaRPr lang="en-US" sz="1600" dirty="0" smtClean="0"/>
          </a:p>
          <a:p>
            <a:endParaRPr lang="en-US" sz="1600" dirty="0"/>
          </a:p>
          <a:p>
            <a:r>
              <a:rPr lang="en-US" sz="1600" dirty="0" smtClean="0"/>
              <a:t>Due </a:t>
            </a:r>
            <a:r>
              <a:rPr lang="en-US" sz="1600" dirty="0"/>
              <a:t>to the proposed timescales and the requirement to implement the changes by 01 October 2019, the Change Proposal has been raised ahead of the modification being officially </a:t>
            </a:r>
            <a:r>
              <a:rPr lang="en-US" sz="1600" dirty="0" smtClean="0"/>
              <a:t>approved (Panel approval expected March and Ofgem decision April). </a:t>
            </a:r>
          </a:p>
          <a:p>
            <a:endParaRPr lang="en-US" sz="1600" dirty="0"/>
          </a:p>
          <a:p>
            <a:r>
              <a:rPr lang="en-US" sz="1600" dirty="0" smtClean="0"/>
              <a:t>Potential implementation has been proposed as the July Minor Release</a:t>
            </a:r>
          </a:p>
          <a:p>
            <a:endParaRPr lang="en-GB" sz="1600" dirty="0" smtClean="0"/>
          </a:p>
          <a:p>
            <a:endParaRPr lang="en-GB" sz="1600" dirty="0"/>
          </a:p>
        </p:txBody>
      </p:sp>
    </p:spTree>
    <p:extLst>
      <p:ext uri="{BB962C8B-B14F-4D97-AF65-F5344CB8AC3E}">
        <p14:creationId xmlns:p14="http://schemas.microsoft.com/office/powerpoint/2010/main" val="100007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37580"/>
          </a:xfrm>
        </p:spPr>
        <p:txBody>
          <a:bodyPr/>
          <a:lstStyle/>
          <a:p>
            <a:r>
              <a:rPr lang="en-GB" dirty="0" smtClean="0"/>
              <a:t>Agenda (3)</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57836163"/>
              </p:ext>
            </p:extLst>
          </p:nvPr>
        </p:nvGraphicFramePr>
        <p:xfrm>
          <a:off x="251520" y="627534"/>
          <a:ext cx="8280920" cy="4300459"/>
        </p:xfrm>
        <a:graphic>
          <a:graphicData uri="http://schemas.openxmlformats.org/drawingml/2006/table">
            <a:tbl>
              <a:tblPr firstRow="1" firstCol="1" bandRow="1">
                <a:tableStyleId>{5C22544A-7EE6-4342-B048-85BDC9FD1C3A}</a:tableStyleId>
              </a:tblPr>
              <a:tblGrid>
                <a:gridCol w="457512"/>
                <a:gridCol w="3682948"/>
                <a:gridCol w="1129216"/>
                <a:gridCol w="1240937"/>
                <a:gridCol w="1770307"/>
              </a:tblGrid>
              <a:tr h="376193">
                <a:tc>
                  <a:txBody>
                    <a:bodyPr/>
                    <a:lstStyle/>
                    <a:p>
                      <a:pPr algn="ctr">
                        <a:lnSpc>
                          <a:spcPct val="115000"/>
                        </a:lnSpc>
                        <a:spcAft>
                          <a:spcPts val="0"/>
                        </a:spcAft>
                      </a:pPr>
                      <a:r>
                        <a:rPr lang="en-GB" sz="900" dirty="0">
                          <a:effectLst/>
                        </a:rPr>
                        <a:t>Item</a:t>
                      </a:r>
                      <a:endParaRPr lang="en-GB" sz="900" dirty="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Title</a:t>
                      </a:r>
                      <a:endParaRPr lang="en-GB" sz="90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Document Ref</a:t>
                      </a:r>
                      <a:endParaRPr lang="en-GB" sz="90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Lead</a:t>
                      </a:r>
                      <a:endParaRPr lang="en-GB" sz="900">
                        <a:solidFill>
                          <a:srgbClr val="000000"/>
                        </a:solidFill>
                        <a:effectLst/>
                        <a:latin typeface="Arial"/>
                        <a:ea typeface="Arial"/>
                        <a:cs typeface="Times New Roman"/>
                      </a:endParaRPr>
                    </a:p>
                  </a:txBody>
                  <a:tcPr marL="17131" marR="17131" marT="0" marB="0" anchor="ctr"/>
                </a:tc>
                <a:tc>
                  <a:txBody>
                    <a:bodyPr/>
                    <a:lstStyle/>
                    <a:p>
                      <a:pPr algn="ctr">
                        <a:lnSpc>
                          <a:spcPct val="115000"/>
                        </a:lnSpc>
                        <a:spcAft>
                          <a:spcPts val="0"/>
                        </a:spcAft>
                      </a:pPr>
                      <a:r>
                        <a:rPr lang="en-GB" sz="900">
                          <a:effectLst/>
                        </a:rPr>
                        <a:t>Action Required From DSG</a:t>
                      </a:r>
                      <a:endParaRPr lang="en-GB" sz="900">
                        <a:solidFill>
                          <a:srgbClr val="000000"/>
                        </a:solidFill>
                        <a:effectLst/>
                        <a:latin typeface="Arial"/>
                        <a:ea typeface="Arial"/>
                        <a:cs typeface="Times New Roman"/>
                      </a:endParaRPr>
                    </a:p>
                  </a:txBody>
                  <a:tcPr marL="17131" marR="17131" marT="0" marB="0" anchor="ctr"/>
                </a:tc>
              </a:tr>
              <a:tr h="343886">
                <a:tc>
                  <a:txBody>
                    <a:bodyPr/>
                    <a:lstStyle/>
                    <a:p>
                      <a:pPr algn="ctr">
                        <a:lnSpc>
                          <a:spcPct val="115000"/>
                        </a:lnSpc>
                        <a:spcAft>
                          <a:spcPts val="0"/>
                        </a:spcAft>
                      </a:pPr>
                      <a:r>
                        <a:rPr lang="en-GB" sz="900" dirty="0">
                          <a:effectLst/>
                        </a:rPr>
                        <a:t>10.</a:t>
                      </a:r>
                      <a:endParaRPr lang="en-GB" sz="900" dirty="0">
                        <a:solidFill>
                          <a:srgbClr val="000000"/>
                        </a:solidFill>
                        <a:effectLst/>
                        <a:latin typeface="Arial"/>
                        <a:ea typeface="Arial"/>
                        <a:cs typeface="Times New Roman"/>
                      </a:endParaRPr>
                    </a:p>
                  </a:txBody>
                  <a:tcPr marL="17131" marR="17131" marT="0" marB="0" anchor="ctr"/>
                </a:tc>
                <a:tc gridSpan="4">
                  <a:txBody>
                    <a:bodyPr/>
                    <a:lstStyle/>
                    <a:p>
                      <a:pPr>
                        <a:lnSpc>
                          <a:spcPct val="115000"/>
                        </a:lnSpc>
                        <a:spcAft>
                          <a:spcPts val="0"/>
                        </a:spcAft>
                      </a:pPr>
                      <a:r>
                        <a:rPr lang="en-GB" sz="900">
                          <a:effectLst/>
                        </a:rPr>
                        <a:t>Miscellaneous</a:t>
                      </a:r>
                      <a:endParaRPr lang="en-GB" sz="900">
                        <a:solidFill>
                          <a:srgbClr val="000000"/>
                        </a:solidFill>
                        <a:effectLst/>
                        <a:latin typeface="Arial"/>
                        <a:ea typeface="Arial"/>
                        <a:cs typeface="Times New Roman"/>
                      </a:endParaRPr>
                    </a:p>
                  </a:txBody>
                  <a:tcPr marL="17131" marR="17131"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360041">
                <a:tc>
                  <a:txBody>
                    <a:bodyPr/>
                    <a:lstStyle/>
                    <a:p>
                      <a:pPr algn="ctr">
                        <a:lnSpc>
                          <a:spcPct val="115000"/>
                        </a:lnSpc>
                        <a:spcAft>
                          <a:spcPts val="0"/>
                        </a:spcAft>
                      </a:pPr>
                      <a:r>
                        <a:rPr lang="en-GB" sz="900">
                          <a:effectLst/>
                        </a:rPr>
                        <a:t>10a.</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IX Update</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Slides Only</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John Woodward</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None – For Information and Discussion</a:t>
                      </a:r>
                      <a:endParaRPr lang="en-GB" sz="900">
                        <a:solidFill>
                          <a:srgbClr val="000000"/>
                        </a:solidFill>
                        <a:effectLst/>
                        <a:latin typeface="Arial"/>
                        <a:ea typeface="Arial"/>
                        <a:cs typeface="Times New Roman"/>
                      </a:endParaRPr>
                    </a:p>
                  </a:txBody>
                  <a:tcPr marL="17131" marR="17131" marT="0" marB="0" anchor="ctr"/>
                </a:tc>
              </a:tr>
              <a:tr h="346067">
                <a:tc>
                  <a:txBody>
                    <a:bodyPr/>
                    <a:lstStyle/>
                    <a:p>
                      <a:pPr algn="ctr">
                        <a:lnSpc>
                          <a:spcPct val="115000"/>
                        </a:lnSpc>
                        <a:spcAft>
                          <a:spcPts val="0"/>
                        </a:spcAft>
                      </a:pPr>
                      <a:r>
                        <a:rPr lang="en-GB" sz="900">
                          <a:effectLst/>
                        </a:rPr>
                        <a:t>10b.</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XRN4864 - Supply of Meter Point data as part of the PARR Reports</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smtClean="0">
                          <a:solidFill>
                            <a:srgbClr val="000000"/>
                          </a:solidFill>
                          <a:effectLst/>
                          <a:latin typeface="Arial"/>
                          <a:ea typeface="Arial"/>
                          <a:cs typeface="Times New Roman"/>
                        </a:rPr>
                        <a:t>Removed</a:t>
                      </a:r>
                      <a:endParaRPr lang="en-GB" sz="900" dirty="0">
                        <a:solidFill>
                          <a:srgbClr val="000000"/>
                        </a:solidFill>
                        <a:effectLst/>
                        <a:latin typeface="Arial"/>
                        <a:ea typeface="Arial"/>
                        <a:cs typeface="Times New Roman"/>
                      </a:endParaRPr>
                    </a:p>
                  </a:txBody>
                  <a:tcPr marL="17131" marR="17131" marT="0" marB="0" anchor="ctr"/>
                </a:tc>
              </a:tr>
              <a:tr h="360040">
                <a:tc>
                  <a:txBody>
                    <a:bodyPr/>
                    <a:lstStyle/>
                    <a:p>
                      <a:pPr algn="ctr">
                        <a:lnSpc>
                          <a:spcPct val="115000"/>
                        </a:lnSpc>
                        <a:spcAft>
                          <a:spcPts val="0"/>
                        </a:spcAft>
                      </a:pPr>
                      <a:r>
                        <a:rPr lang="en-GB" sz="900">
                          <a:effectLst/>
                        </a:rPr>
                        <a:t>11.</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Change Management Committee Update </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Slides Only</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smtClean="0">
                          <a:effectLst/>
                        </a:rPr>
                        <a:t>Richard Johnson</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None – For Information and Discussion</a:t>
                      </a:r>
                      <a:endParaRPr lang="en-GB" sz="900">
                        <a:solidFill>
                          <a:srgbClr val="000000"/>
                        </a:solidFill>
                        <a:effectLst/>
                        <a:latin typeface="Arial"/>
                        <a:ea typeface="Arial"/>
                        <a:cs typeface="Times New Roman"/>
                      </a:endParaRPr>
                    </a:p>
                  </a:txBody>
                  <a:tcPr marL="17131" marR="17131" marT="0" marB="0" anchor="ctr"/>
                </a:tc>
              </a:tr>
              <a:tr h="360040">
                <a:tc>
                  <a:txBody>
                    <a:bodyPr/>
                    <a:lstStyle/>
                    <a:p>
                      <a:pPr algn="ctr">
                        <a:lnSpc>
                          <a:spcPct val="115000"/>
                        </a:lnSpc>
                        <a:spcAft>
                          <a:spcPts val="0"/>
                        </a:spcAft>
                      </a:pPr>
                      <a:r>
                        <a:rPr lang="en-GB" sz="900">
                          <a:effectLst/>
                        </a:rPr>
                        <a:t>12.</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UIG Update (post ChMC)</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Slides Only</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Leanne Jackson</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None – For Information and Discussion</a:t>
                      </a:r>
                      <a:endParaRPr lang="en-GB" sz="900">
                        <a:solidFill>
                          <a:srgbClr val="000000"/>
                        </a:solidFill>
                        <a:effectLst/>
                        <a:latin typeface="Arial"/>
                        <a:ea typeface="Arial"/>
                        <a:cs typeface="Times New Roman"/>
                      </a:endParaRPr>
                    </a:p>
                  </a:txBody>
                  <a:tcPr marL="17131" marR="17131" marT="0" marB="0" anchor="ctr"/>
                </a:tc>
              </a:tr>
              <a:tr h="360040">
                <a:tc>
                  <a:txBody>
                    <a:bodyPr/>
                    <a:lstStyle/>
                    <a:p>
                      <a:pPr algn="ctr">
                        <a:lnSpc>
                          <a:spcPct val="115000"/>
                        </a:lnSpc>
                        <a:spcAft>
                          <a:spcPts val="0"/>
                        </a:spcAft>
                      </a:pPr>
                      <a:r>
                        <a:rPr lang="en-GB" sz="900">
                          <a:effectLst/>
                        </a:rPr>
                        <a:t>13.</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JMDG Update</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Slides Only</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Simon Harris</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None – For Information Only as no change</a:t>
                      </a:r>
                      <a:endParaRPr lang="en-GB" sz="900">
                        <a:solidFill>
                          <a:srgbClr val="000000"/>
                        </a:solidFill>
                        <a:effectLst/>
                        <a:latin typeface="Arial"/>
                        <a:ea typeface="Arial"/>
                        <a:cs typeface="Times New Roman"/>
                      </a:endParaRPr>
                    </a:p>
                  </a:txBody>
                  <a:tcPr marL="17131" marR="17131" marT="0" marB="0" anchor="ctr"/>
                </a:tc>
              </a:tr>
              <a:tr h="374013">
                <a:tc>
                  <a:txBody>
                    <a:bodyPr/>
                    <a:lstStyle/>
                    <a:p>
                      <a:pPr algn="ctr">
                        <a:lnSpc>
                          <a:spcPct val="115000"/>
                        </a:lnSpc>
                        <a:spcAft>
                          <a:spcPts val="0"/>
                        </a:spcAft>
                      </a:pPr>
                      <a:r>
                        <a:rPr lang="en-GB" sz="900">
                          <a:effectLst/>
                        </a:rPr>
                        <a:t>14.</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Action Updates</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a:effectLst/>
                        </a:rPr>
                        <a:t>Action log published on Xoserve.com</a:t>
                      </a:r>
                      <a:endParaRPr lang="en-GB" sz="900" u="none">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All</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Updates required on DSG owned actions (see below)</a:t>
                      </a:r>
                      <a:endParaRPr lang="en-GB" sz="900">
                        <a:solidFill>
                          <a:srgbClr val="000000"/>
                        </a:solidFill>
                        <a:effectLst/>
                        <a:latin typeface="Arial"/>
                        <a:ea typeface="Arial"/>
                        <a:cs typeface="Times New Roman"/>
                      </a:endParaRPr>
                    </a:p>
                  </a:txBody>
                  <a:tcPr marL="17131" marR="17131" marT="0" marB="0" anchor="ctr"/>
                </a:tc>
              </a:tr>
              <a:tr h="264142">
                <a:tc>
                  <a:txBody>
                    <a:bodyPr/>
                    <a:lstStyle/>
                    <a:p>
                      <a:pPr algn="ctr">
                        <a:lnSpc>
                          <a:spcPct val="115000"/>
                        </a:lnSpc>
                        <a:spcAft>
                          <a:spcPts val="0"/>
                        </a:spcAft>
                      </a:pPr>
                      <a:r>
                        <a:rPr lang="en-GB" sz="900">
                          <a:effectLst/>
                        </a:rPr>
                        <a:t>15.</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AOB</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dirty="0">
                          <a:effectLst/>
                        </a:rPr>
                        <a:t>Slides only</a:t>
                      </a:r>
                      <a:endParaRPr lang="en-GB" sz="900" u="none"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Various</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TBC</a:t>
                      </a:r>
                      <a:endParaRPr lang="en-GB" sz="900">
                        <a:solidFill>
                          <a:srgbClr val="000000"/>
                        </a:solidFill>
                        <a:effectLst/>
                        <a:latin typeface="Arial"/>
                        <a:ea typeface="Arial"/>
                        <a:cs typeface="Times New Roman"/>
                      </a:endParaRPr>
                    </a:p>
                  </a:txBody>
                  <a:tcPr marL="17131" marR="17131" marT="0" marB="0" anchor="ctr"/>
                </a:tc>
              </a:tr>
              <a:tr h="383930">
                <a:tc>
                  <a:txBody>
                    <a:bodyPr/>
                    <a:lstStyle/>
                    <a:p>
                      <a:pPr algn="ctr">
                        <a:lnSpc>
                          <a:spcPct val="115000"/>
                        </a:lnSpc>
                        <a:spcAft>
                          <a:spcPts val="0"/>
                        </a:spcAft>
                      </a:pPr>
                      <a:r>
                        <a:rPr lang="en-GB" sz="900" dirty="0">
                          <a:effectLst/>
                        </a:rPr>
                        <a:t>15a.</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XRN4857 – Report Review</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u="none" dirty="0" smtClean="0">
                          <a:effectLst/>
                        </a:rPr>
                        <a:t>Verbal</a:t>
                      </a:r>
                      <a:endParaRPr lang="en-GB" sz="900" u="none"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a:effectLst/>
                        </a:rPr>
                        <a:t>Jane Goodes</a:t>
                      </a:r>
                      <a:endParaRPr lang="en-GB" sz="90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a:effectLst/>
                        </a:rPr>
                        <a:t>None – For Information and Discussion</a:t>
                      </a:r>
                      <a:endParaRPr lang="en-GB" sz="900" dirty="0">
                        <a:solidFill>
                          <a:srgbClr val="000000"/>
                        </a:solidFill>
                        <a:effectLst/>
                        <a:latin typeface="Arial"/>
                        <a:ea typeface="Arial"/>
                        <a:cs typeface="Times New Roman"/>
                      </a:endParaRPr>
                    </a:p>
                  </a:txBody>
                  <a:tcPr marL="17131" marR="17131" marT="0" marB="0" anchor="ctr"/>
                </a:tc>
              </a:tr>
              <a:tr h="360040">
                <a:tc>
                  <a:txBody>
                    <a:bodyPr/>
                    <a:lstStyle/>
                    <a:p>
                      <a:pPr algn="ctr">
                        <a:lnSpc>
                          <a:spcPct val="115000"/>
                        </a:lnSpc>
                        <a:spcAft>
                          <a:spcPts val="0"/>
                        </a:spcAft>
                      </a:pPr>
                      <a:r>
                        <a:rPr lang="en-GB" sz="900" dirty="0" smtClean="0">
                          <a:solidFill>
                            <a:schemeClr val="bg1"/>
                          </a:solidFill>
                          <a:effectLst/>
                          <a:latin typeface="Arial"/>
                          <a:ea typeface="Arial"/>
                          <a:cs typeface="Times New Roman"/>
                        </a:rPr>
                        <a:t>15b.</a:t>
                      </a:r>
                      <a:endParaRPr lang="en-GB" sz="900" dirty="0">
                        <a:solidFill>
                          <a:schemeClr val="bg1"/>
                        </a:solidFill>
                        <a:effectLst/>
                        <a:latin typeface="Arial"/>
                        <a:ea typeface="Arial"/>
                        <a:cs typeface="Times New Roman"/>
                      </a:endParaRPr>
                    </a:p>
                  </a:txBody>
                  <a:tcPr marL="17131" marR="1713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dirty="0" smtClean="0"/>
                        <a:t>XRN4686 – Smart Metering report</a:t>
                      </a:r>
                    </a:p>
                  </a:txBody>
                  <a:tcPr marL="17131" marR="17131" marT="0" marB="0" anchor="ctr"/>
                </a:tc>
                <a:tc>
                  <a:txBody>
                    <a:bodyPr/>
                    <a:lstStyle/>
                    <a:p>
                      <a:pPr>
                        <a:lnSpc>
                          <a:spcPct val="115000"/>
                        </a:lnSpc>
                        <a:spcAft>
                          <a:spcPts val="0"/>
                        </a:spcAft>
                      </a:pPr>
                      <a:r>
                        <a:rPr lang="en-GB" sz="900" dirty="0" smtClean="0">
                          <a:solidFill>
                            <a:srgbClr val="000000"/>
                          </a:solidFill>
                          <a:effectLst/>
                          <a:latin typeface="Arial"/>
                          <a:ea typeface="Arial"/>
                          <a:cs typeface="Times New Roman"/>
                        </a:rPr>
                        <a:t>Slides only</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smtClean="0">
                          <a:solidFill>
                            <a:srgbClr val="000000"/>
                          </a:solidFill>
                          <a:effectLst/>
                          <a:latin typeface="Arial"/>
                          <a:ea typeface="Arial"/>
                          <a:cs typeface="Times New Roman"/>
                        </a:rPr>
                        <a:t>Richard Johnson</a:t>
                      </a:r>
                      <a:endParaRPr lang="en-GB" sz="900" dirty="0">
                        <a:solidFill>
                          <a:srgbClr val="000000"/>
                        </a:solidFill>
                        <a:effectLst/>
                        <a:latin typeface="Arial"/>
                        <a:ea typeface="Arial"/>
                        <a:cs typeface="Times New Roman"/>
                      </a:endParaRPr>
                    </a:p>
                  </a:txBody>
                  <a:tcPr marL="17131" marR="1713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dirty="0" smtClean="0">
                          <a:effectLst/>
                        </a:rPr>
                        <a:t>None – For Information and Discussion</a:t>
                      </a:r>
                      <a:endParaRPr lang="en-GB" sz="900" dirty="0" smtClean="0">
                        <a:solidFill>
                          <a:srgbClr val="000000"/>
                        </a:solidFill>
                        <a:effectLst/>
                        <a:latin typeface="+mn-lt"/>
                        <a:ea typeface="Arial"/>
                        <a:cs typeface="Times New Roman"/>
                      </a:endParaRPr>
                    </a:p>
                  </a:txBody>
                  <a:tcPr marL="17131" marR="17131" marT="0" marB="0" anchor="ctr"/>
                </a:tc>
              </a:tr>
              <a:tr h="412027">
                <a:tc>
                  <a:txBody>
                    <a:bodyPr/>
                    <a:lstStyle/>
                    <a:p>
                      <a:pPr algn="ctr">
                        <a:lnSpc>
                          <a:spcPct val="115000"/>
                        </a:lnSpc>
                        <a:spcAft>
                          <a:spcPts val="0"/>
                        </a:spcAft>
                      </a:pPr>
                      <a:r>
                        <a:rPr lang="en-GB" sz="900" dirty="0" smtClean="0">
                          <a:solidFill>
                            <a:schemeClr val="bg1"/>
                          </a:solidFill>
                          <a:effectLst/>
                          <a:latin typeface="Arial"/>
                          <a:ea typeface="Arial"/>
                          <a:cs typeface="Times New Roman"/>
                        </a:rPr>
                        <a:t>15c. </a:t>
                      </a:r>
                      <a:endParaRPr lang="en-GB" sz="900" dirty="0">
                        <a:solidFill>
                          <a:schemeClr val="bg1"/>
                        </a:solidFill>
                        <a:effectLst/>
                        <a:latin typeface="Arial"/>
                        <a:ea typeface="Arial"/>
                        <a:cs typeface="Times New Roman"/>
                      </a:endParaRPr>
                    </a:p>
                  </a:txBody>
                  <a:tcPr marL="17131" marR="1713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dirty="0" smtClean="0"/>
                        <a:t>XRN4853</a:t>
                      </a:r>
                      <a:r>
                        <a:rPr lang="en-GB" sz="900" baseline="0" dirty="0" smtClean="0"/>
                        <a:t> - </a:t>
                      </a:r>
                      <a:r>
                        <a:rPr lang="en-US" sz="900" dirty="0" smtClean="0"/>
                        <a:t>Changes to PARR reporting – provide further data to PAFA to aid analysis of performance reporting</a:t>
                      </a:r>
                    </a:p>
                  </a:txBody>
                  <a:tcPr marL="17131" marR="17131" marT="0" marB="0" anchor="ctr"/>
                </a:tc>
                <a:tc>
                  <a:txBody>
                    <a:bodyPr/>
                    <a:lstStyle/>
                    <a:p>
                      <a:pPr>
                        <a:lnSpc>
                          <a:spcPct val="115000"/>
                        </a:lnSpc>
                        <a:spcAft>
                          <a:spcPts val="0"/>
                        </a:spcAft>
                      </a:pPr>
                      <a:r>
                        <a:rPr lang="en-GB" sz="900" dirty="0" smtClean="0">
                          <a:solidFill>
                            <a:srgbClr val="000000"/>
                          </a:solidFill>
                          <a:effectLst/>
                          <a:latin typeface="Arial"/>
                          <a:ea typeface="Arial"/>
                          <a:cs typeface="Times New Roman"/>
                        </a:rPr>
                        <a:t>Verbal</a:t>
                      </a:r>
                      <a:endParaRPr lang="en-GB" sz="900" dirty="0">
                        <a:solidFill>
                          <a:srgbClr val="000000"/>
                        </a:solidFill>
                        <a:effectLst/>
                        <a:latin typeface="Arial"/>
                        <a:ea typeface="Arial"/>
                        <a:cs typeface="Times New Roman"/>
                      </a:endParaRPr>
                    </a:p>
                  </a:txBody>
                  <a:tcPr marL="17131" marR="17131" marT="0" marB="0" anchor="ctr"/>
                </a:tc>
                <a:tc>
                  <a:txBody>
                    <a:bodyPr/>
                    <a:lstStyle/>
                    <a:p>
                      <a:pPr>
                        <a:lnSpc>
                          <a:spcPct val="115000"/>
                        </a:lnSpc>
                        <a:spcAft>
                          <a:spcPts val="0"/>
                        </a:spcAft>
                      </a:pPr>
                      <a:r>
                        <a:rPr lang="en-GB" sz="900" dirty="0" smtClean="0">
                          <a:solidFill>
                            <a:srgbClr val="000000"/>
                          </a:solidFill>
                          <a:effectLst/>
                          <a:latin typeface="Arial"/>
                          <a:ea typeface="Arial"/>
                          <a:cs typeface="Times New Roman"/>
                        </a:rPr>
                        <a:t>Richard Johnson</a:t>
                      </a:r>
                      <a:endParaRPr lang="en-GB" sz="900" dirty="0">
                        <a:solidFill>
                          <a:srgbClr val="000000"/>
                        </a:solidFill>
                        <a:effectLst/>
                        <a:latin typeface="Arial"/>
                        <a:ea typeface="Arial"/>
                        <a:cs typeface="Times New Roman"/>
                      </a:endParaRPr>
                    </a:p>
                  </a:txBody>
                  <a:tcPr marL="17131" marR="1713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dirty="0" smtClean="0">
                          <a:effectLst/>
                        </a:rPr>
                        <a:t>None – For Information and Discussion</a:t>
                      </a:r>
                      <a:endParaRPr lang="en-GB" sz="900" dirty="0" smtClean="0">
                        <a:solidFill>
                          <a:srgbClr val="000000"/>
                        </a:solidFill>
                        <a:effectLst/>
                        <a:latin typeface="+mn-lt"/>
                        <a:ea typeface="Arial"/>
                        <a:cs typeface="Times New Roman"/>
                      </a:endParaRPr>
                    </a:p>
                  </a:txBody>
                  <a:tcPr marL="17131" marR="17131" marT="0" marB="0" anchor="ctr"/>
                </a:tc>
              </a:tr>
            </a:tbl>
          </a:graphicData>
        </a:graphic>
      </p:graphicFrame>
    </p:spTree>
    <p:extLst>
      <p:ext uri="{BB962C8B-B14F-4D97-AF65-F5344CB8AC3E}">
        <p14:creationId xmlns:p14="http://schemas.microsoft.com/office/powerpoint/2010/main" val="3991812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change</a:t>
            </a:r>
            <a:endParaRPr lang="en-GB" dirty="0"/>
          </a:p>
        </p:txBody>
      </p:sp>
      <p:sp>
        <p:nvSpPr>
          <p:cNvPr id="3" name="Content Placeholder 2"/>
          <p:cNvSpPr>
            <a:spLocks noGrp="1"/>
          </p:cNvSpPr>
          <p:nvPr>
            <p:ph idx="1"/>
          </p:nvPr>
        </p:nvSpPr>
        <p:spPr>
          <a:xfrm>
            <a:off x="457200" y="699542"/>
            <a:ext cx="8229600" cy="3672408"/>
          </a:xfrm>
        </p:spPr>
        <p:txBody>
          <a:bodyPr>
            <a:noAutofit/>
          </a:bodyPr>
          <a:lstStyle/>
          <a:p>
            <a:r>
              <a:rPr lang="en-US" sz="1600" dirty="0"/>
              <a:t>In summary </a:t>
            </a:r>
            <a:r>
              <a:rPr lang="en-US" sz="1600" dirty="0" smtClean="0"/>
              <a:t>the requirements </a:t>
            </a:r>
            <a:r>
              <a:rPr lang="en-US" sz="1600" dirty="0"/>
              <a:t>for the </a:t>
            </a:r>
            <a:r>
              <a:rPr lang="en-US" sz="1600" dirty="0" smtClean="0"/>
              <a:t>CDSP are: </a:t>
            </a:r>
            <a:endParaRPr lang="en-US" sz="1600" dirty="0"/>
          </a:p>
          <a:p>
            <a:pPr lvl="1"/>
            <a:r>
              <a:rPr lang="en-US" sz="1400" dirty="0" smtClean="0"/>
              <a:t>Implementation </a:t>
            </a:r>
            <a:r>
              <a:rPr lang="en-US" sz="1400" dirty="0"/>
              <a:t>of an amended Ratchet Charging Arrangement applicable for Daily Metered Supply Meter Points that are not Network Designated. </a:t>
            </a:r>
            <a:r>
              <a:rPr lang="en-US" sz="1400" dirty="0" smtClean="0"/>
              <a:t> [Class 2 Ratchet Charge].</a:t>
            </a:r>
          </a:p>
          <a:p>
            <a:pPr lvl="1"/>
            <a:r>
              <a:rPr lang="en-US" sz="1400" dirty="0" smtClean="0"/>
              <a:t>A </a:t>
            </a:r>
            <a:r>
              <a:rPr lang="en-US" sz="1400" dirty="0"/>
              <a:t>mechanism is required to flag in UK Link where a Network has designated a Supply Meter Point which </a:t>
            </a:r>
            <a:r>
              <a:rPr lang="en-US" sz="1400" dirty="0" smtClean="0"/>
              <a:t>should </a:t>
            </a:r>
            <a:r>
              <a:rPr lang="en-US" sz="1400" dirty="0"/>
              <a:t>be subject to the existing </a:t>
            </a:r>
            <a:r>
              <a:rPr lang="en-US" sz="1400" dirty="0" smtClean="0"/>
              <a:t>[Class 1] </a:t>
            </a:r>
            <a:r>
              <a:rPr lang="en-US" sz="1400" dirty="0"/>
              <a:t>Ratchet </a:t>
            </a:r>
            <a:r>
              <a:rPr lang="en-US" sz="1400" dirty="0" smtClean="0"/>
              <a:t>Charge.  These will then be subject to the ‘Class 1 Requirement’ in UNC.</a:t>
            </a:r>
            <a:endParaRPr lang="en-US" sz="1400" dirty="0"/>
          </a:p>
          <a:p>
            <a:pPr lvl="1"/>
            <a:r>
              <a:rPr lang="en-US" sz="1400" dirty="0" smtClean="0"/>
              <a:t>When </a:t>
            </a:r>
            <a:r>
              <a:rPr lang="en-US" sz="1400" dirty="0"/>
              <a:t>a Supply Meter Point has been Network Designated the CDSP shall notify the registered Shipper, and the relevant Supply Point will as soon as reasonably practicable be required to be a Class 1 Supply Point </a:t>
            </a:r>
          </a:p>
          <a:p>
            <a:pPr lvl="1"/>
            <a:r>
              <a:rPr lang="en-US" sz="1400" dirty="0" smtClean="0"/>
              <a:t>If </a:t>
            </a:r>
            <a:r>
              <a:rPr lang="en-US" sz="1400" dirty="0"/>
              <a:t>a Shipper does not reclassify the Supply Point as Class 1 within 20 Supply Point Systems Business Days of the notice of Designation, then the CDSP will reclassify the site as Class 1 after so notifying the relevant Shipper and providing not less than 20 Supply Point Systems Business Days’ notice of the revised classification effective date unless the CDSP has been informed that the Supply Meter Point is unable to be </a:t>
            </a:r>
            <a:r>
              <a:rPr lang="en-US" sz="1400" dirty="0" smtClean="0"/>
              <a:t>Daily </a:t>
            </a:r>
            <a:r>
              <a:rPr lang="en-US" sz="1400" dirty="0"/>
              <a:t>Read in accordance with current code requirements</a:t>
            </a:r>
            <a:r>
              <a:rPr lang="en-US" sz="1400" dirty="0" smtClean="0"/>
              <a:t>.</a:t>
            </a:r>
            <a:endParaRPr lang="en-GB" sz="1600" dirty="0" smtClean="0"/>
          </a:p>
          <a:p>
            <a:r>
              <a:rPr lang="en-GB" sz="1600" dirty="0" smtClean="0"/>
              <a:t>Please note – due to the tight timescales for implementation, we are not proposing any changes to external interfaces including file formats and the all associated notifications will be offline</a:t>
            </a:r>
            <a:endParaRPr lang="en-GB" sz="1600" dirty="0"/>
          </a:p>
        </p:txBody>
      </p:sp>
    </p:spTree>
    <p:extLst>
      <p:ext uri="{BB962C8B-B14F-4D97-AF65-F5344CB8AC3E}">
        <p14:creationId xmlns:p14="http://schemas.microsoft.com/office/powerpoint/2010/main" val="3002770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Views sought from DSG – Visibility of ND Flag</a:t>
            </a:r>
            <a:endParaRPr lang="en-GB" dirty="0"/>
          </a:p>
        </p:txBody>
      </p:sp>
      <p:sp>
        <p:nvSpPr>
          <p:cNvPr id="3" name="Content Placeholder 2"/>
          <p:cNvSpPr>
            <a:spLocks noGrp="1"/>
          </p:cNvSpPr>
          <p:nvPr>
            <p:ph idx="1"/>
          </p:nvPr>
        </p:nvSpPr>
        <p:spPr>
          <a:xfrm>
            <a:off x="457200" y="843558"/>
            <a:ext cx="8229600" cy="4032448"/>
          </a:xfrm>
          <a:noFill/>
        </p:spPr>
        <p:txBody>
          <a:bodyPr>
            <a:normAutofit fontScale="92500" lnSpcReduction="10000"/>
          </a:bodyPr>
          <a:lstStyle/>
          <a:p>
            <a:pPr lvl="1"/>
            <a:r>
              <a:rPr lang="en-GB" sz="1700" b="1" dirty="0" smtClean="0"/>
              <a:t>As part of application of Network Designation the Registered User will receive a notification to the DSC Contract Manager from the CDSP</a:t>
            </a:r>
          </a:p>
          <a:p>
            <a:pPr lvl="1"/>
            <a:endParaRPr lang="en-GB" sz="1700" b="1" dirty="0" smtClean="0"/>
          </a:p>
          <a:p>
            <a:pPr lvl="1"/>
            <a:r>
              <a:rPr lang="en-GB" sz="1700" b="1" dirty="0" smtClean="0"/>
              <a:t>Visibility of Network Designation to Prospective Users</a:t>
            </a:r>
          </a:p>
          <a:p>
            <a:pPr lvl="2"/>
            <a:r>
              <a:rPr lang="en-GB" sz="1700" dirty="0" smtClean="0"/>
              <a:t>As we are seeking to limit the scale of impacts to Users, and in particular Users who do not operate DM Supply Points, we are NOT proposing to make this data item available to Shipper Users in SPA files – e.g. Nomination Response (</a:t>
            </a:r>
            <a:r>
              <a:rPr lang="en-GB" sz="1700" dirty="0" err="1" smtClean="0"/>
              <a:t>incl</a:t>
            </a:r>
            <a:r>
              <a:rPr lang="en-GB" sz="1700" dirty="0" smtClean="0"/>
              <a:t> Enquiry); Confirmation; etc.</a:t>
            </a:r>
          </a:p>
          <a:p>
            <a:pPr lvl="3"/>
            <a:r>
              <a:rPr lang="en-GB" sz="1700" dirty="0" smtClean="0"/>
              <a:t>We would suggest that IF this is required that this is considered within the CSS Consequential interface changes – schedule 2021</a:t>
            </a:r>
          </a:p>
          <a:p>
            <a:pPr lvl="2"/>
            <a:r>
              <a:rPr lang="en-GB" sz="1700" dirty="0" smtClean="0"/>
              <a:t>Changes to DES</a:t>
            </a:r>
          </a:p>
          <a:p>
            <a:pPr lvl="3"/>
            <a:r>
              <a:rPr lang="en-GB" sz="1700" dirty="0" smtClean="0"/>
              <a:t>May be precluded by timescales</a:t>
            </a:r>
          </a:p>
          <a:p>
            <a:pPr lvl="2"/>
            <a:r>
              <a:rPr lang="en-GB" sz="1700" dirty="0" smtClean="0"/>
              <a:t>Addition to API</a:t>
            </a:r>
          </a:p>
          <a:p>
            <a:pPr lvl="3"/>
            <a:r>
              <a:rPr lang="en-GB" sz="1700" dirty="0" smtClean="0"/>
              <a:t>If needed, seems like best available option?</a:t>
            </a:r>
          </a:p>
          <a:p>
            <a:pPr lvl="2"/>
            <a:r>
              <a:rPr lang="en-GB" sz="1700" b="1" dirty="0" smtClean="0"/>
              <a:t>Other options for HLSO?</a:t>
            </a:r>
          </a:p>
          <a:p>
            <a:pPr lvl="1"/>
            <a:endParaRPr lang="en-GB" sz="1900" b="1" dirty="0"/>
          </a:p>
          <a:p>
            <a:pPr lvl="1"/>
            <a:endParaRPr lang="en-GB" sz="1400" dirty="0"/>
          </a:p>
        </p:txBody>
      </p:sp>
    </p:spTree>
    <p:extLst>
      <p:ext uri="{BB962C8B-B14F-4D97-AF65-F5344CB8AC3E}">
        <p14:creationId xmlns:p14="http://schemas.microsoft.com/office/powerpoint/2010/main" val="1993261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Views sought from DSG - SPA</a:t>
            </a:r>
            <a:endParaRPr lang="en-GB" dirty="0"/>
          </a:p>
        </p:txBody>
      </p:sp>
      <p:sp>
        <p:nvSpPr>
          <p:cNvPr id="3" name="Content Placeholder 2"/>
          <p:cNvSpPr>
            <a:spLocks noGrp="1"/>
          </p:cNvSpPr>
          <p:nvPr>
            <p:ph idx="1"/>
          </p:nvPr>
        </p:nvSpPr>
        <p:spPr>
          <a:xfrm>
            <a:off x="457200" y="843558"/>
            <a:ext cx="8229600" cy="4032448"/>
          </a:xfrm>
          <a:noFill/>
        </p:spPr>
        <p:txBody>
          <a:bodyPr>
            <a:normAutofit/>
          </a:bodyPr>
          <a:lstStyle/>
          <a:p>
            <a:pPr lvl="1"/>
            <a:r>
              <a:rPr lang="en-GB" sz="1600" b="1" dirty="0" smtClean="0"/>
              <a:t>Rejection of a Nomination / Confirmation (</a:t>
            </a:r>
            <a:r>
              <a:rPr lang="en-GB" sz="1600" b="1" dirty="0" err="1" smtClean="0"/>
              <a:t>incl</a:t>
            </a:r>
            <a:r>
              <a:rPr lang="en-GB" sz="1600" b="1" dirty="0" smtClean="0"/>
              <a:t> Reconfirmation) / Class Change</a:t>
            </a:r>
          </a:p>
          <a:p>
            <a:pPr lvl="2"/>
            <a:r>
              <a:rPr lang="en-GB" sz="1600" dirty="0" smtClean="0"/>
              <a:t>If a site is Network Designated it must be Class 1, any relevant transactions will need to be rejected, such as:</a:t>
            </a:r>
          </a:p>
          <a:p>
            <a:pPr lvl="3"/>
            <a:r>
              <a:rPr lang="en-GB" sz="1600" dirty="0" smtClean="0"/>
              <a:t>Nomination</a:t>
            </a:r>
          </a:p>
          <a:p>
            <a:pPr lvl="3"/>
            <a:r>
              <a:rPr lang="en-GB" sz="1600" dirty="0"/>
              <a:t>C</a:t>
            </a:r>
            <a:r>
              <a:rPr lang="en-GB" sz="1600" dirty="0" smtClean="0"/>
              <a:t>onfirmation</a:t>
            </a:r>
          </a:p>
          <a:p>
            <a:pPr lvl="3"/>
            <a:r>
              <a:rPr lang="en-GB" sz="1600" dirty="0" smtClean="0"/>
              <a:t>Class Change</a:t>
            </a:r>
          </a:p>
          <a:p>
            <a:pPr lvl="2"/>
            <a:r>
              <a:rPr lang="en-GB" sz="1600" dirty="0" smtClean="0"/>
              <a:t>We would propose that we use the existing Rejection Code </a:t>
            </a:r>
            <a:r>
              <a:rPr lang="en-GB" sz="1600" dirty="0"/>
              <a:t>CLS00002 </a:t>
            </a:r>
            <a:r>
              <a:rPr lang="en-GB" sz="1600" dirty="0" smtClean="0"/>
              <a:t>– “</a:t>
            </a:r>
            <a:r>
              <a:rPr lang="en-US" sz="1600" dirty="0" smtClean="0"/>
              <a:t>Supply </a:t>
            </a:r>
            <a:r>
              <a:rPr lang="en-US" sz="1600" dirty="0"/>
              <a:t>meter point should be </a:t>
            </a:r>
            <a:r>
              <a:rPr lang="en-US" sz="1600" dirty="0" smtClean="0"/>
              <a:t>Class</a:t>
            </a:r>
            <a:r>
              <a:rPr lang="en-US" sz="1600" dirty="0"/>
              <a:t> </a:t>
            </a:r>
            <a:r>
              <a:rPr lang="en-US" sz="1600" dirty="0" smtClean="0"/>
              <a:t>1”.  This code is used for the above processes already.</a:t>
            </a:r>
          </a:p>
          <a:p>
            <a:pPr lvl="2"/>
            <a:r>
              <a:rPr lang="en-GB" sz="1600" b="1" dirty="0"/>
              <a:t>Other options for HLSO?</a:t>
            </a:r>
          </a:p>
          <a:p>
            <a:pPr lvl="1"/>
            <a:endParaRPr lang="en-GB" sz="2300" dirty="0"/>
          </a:p>
          <a:p>
            <a:pPr lvl="1"/>
            <a:endParaRPr lang="en-GB" sz="1400" dirty="0"/>
          </a:p>
        </p:txBody>
      </p:sp>
    </p:spTree>
    <p:extLst>
      <p:ext uri="{BB962C8B-B14F-4D97-AF65-F5344CB8AC3E}">
        <p14:creationId xmlns:p14="http://schemas.microsoft.com/office/powerpoint/2010/main" val="9509591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Views sought from DSG – Inflight</a:t>
            </a:r>
            <a:endParaRPr lang="en-GB" dirty="0"/>
          </a:p>
        </p:txBody>
      </p:sp>
      <p:sp>
        <p:nvSpPr>
          <p:cNvPr id="3" name="Content Placeholder 2"/>
          <p:cNvSpPr>
            <a:spLocks noGrp="1"/>
          </p:cNvSpPr>
          <p:nvPr>
            <p:ph idx="1"/>
          </p:nvPr>
        </p:nvSpPr>
        <p:spPr>
          <a:xfrm>
            <a:off x="457200" y="843558"/>
            <a:ext cx="8229600" cy="4032448"/>
          </a:xfrm>
          <a:noFill/>
        </p:spPr>
        <p:txBody>
          <a:bodyPr>
            <a:normAutofit/>
          </a:bodyPr>
          <a:lstStyle/>
          <a:p>
            <a:pPr lvl="1"/>
            <a:r>
              <a:rPr lang="en-GB" sz="1600" b="1" dirty="0" smtClean="0"/>
              <a:t>Outstanding Offers and Inflight Change of Shipper</a:t>
            </a:r>
          </a:p>
          <a:p>
            <a:pPr lvl="2"/>
            <a:r>
              <a:rPr lang="en-GB" sz="1600" dirty="0" smtClean="0"/>
              <a:t>Assessing options around this where a Supply Meter Point gets set to Network </a:t>
            </a:r>
            <a:r>
              <a:rPr lang="en-GB" sz="1600" dirty="0"/>
              <a:t>Designated but it </a:t>
            </a:r>
            <a:r>
              <a:rPr lang="en-GB" sz="1600" dirty="0" smtClean="0"/>
              <a:t>has:</a:t>
            </a:r>
          </a:p>
          <a:p>
            <a:pPr lvl="2"/>
            <a:r>
              <a:rPr lang="en-GB" sz="1600" dirty="0" smtClean="0"/>
              <a:t>Outstanding Offer &lt;&gt; Class 1 – valid for 6 months</a:t>
            </a:r>
          </a:p>
          <a:p>
            <a:pPr lvl="3"/>
            <a:r>
              <a:rPr lang="en-GB" sz="1600" dirty="0" smtClean="0"/>
              <a:t>Lapse Offer (as per Ratchet logic)</a:t>
            </a:r>
          </a:p>
          <a:p>
            <a:pPr lvl="3"/>
            <a:r>
              <a:rPr lang="en-GB" sz="1600" dirty="0" smtClean="0"/>
              <a:t>Allow Offer to continue, but oblige Shipper to reconfirm</a:t>
            </a:r>
          </a:p>
          <a:p>
            <a:pPr lvl="2"/>
            <a:r>
              <a:rPr lang="en-GB" sz="1600" dirty="0" smtClean="0"/>
              <a:t>Accepted C</a:t>
            </a:r>
            <a:r>
              <a:rPr lang="en-GB" sz="1600" dirty="0"/>
              <a:t>onfirmation &lt;&gt; Class </a:t>
            </a:r>
            <a:r>
              <a:rPr lang="en-GB" sz="1600" dirty="0" smtClean="0"/>
              <a:t>1 – valid for 30 SPSBDs</a:t>
            </a:r>
          </a:p>
          <a:p>
            <a:pPr lvl="3"/>
            <a:r>
              <a:rPr lang="en-GB" sz="1600" dirty="0" smtClean="0"/>
              <a:t>Cancel Confirmation</a:t>
            </a:r>
          </a:p>
          <a:p>
            <a:pPr lvl="3"/>
            <a:r>
              <a:rPr lang="en-GB" sz="1600" dirty="0" smtClean="0"/>
              <a:t>Allow Confirmation to progress, </a:t>
            </a:r>
            <a:r>
              <a:rPr lang="en-GB" sz="1600" dirty="0"/>
              <a:t>but oblige Shipper to reconfirm </a:t>
            </a:r>
            <a:endParaRPr lang="en-GB" sz="1600" dirty="0" smtClean="0"/>
          </a:p>
          <a:p>
            <a:pPr lvl="2"/>
            <a:r>
              <a:rPr lang="en-GB" sz="1600" b="1" dirty="0" smtClean="0"/>
              <a:t>Do not believe that there is any basis in 0665 for cancelling offer / confirmations – but to be verified </a:t>
            </a:r>
          </a:p>
          <a:p>
            <a:pPr lvl="2"/>
            <a:r>
              <a:rPr lang="en-GB" sz="1600" b="1" dirty="0"/>
              <a:t>Other options for HLSO?</a:t>
            </a:r>
          </a:p>
          <a:p>
            <a:pPr lvl="2"/>
            <a:endParaRPr lang="en-GB" sz="1800" dirty="0"/>
          </a:p>
        </p:txBody>
      </p:sp>
    </p:spTree>
    <p:extLst>
      <p:ext uri="{BB962C8B-B14F-4D97-AF65-F5344CB8AC3E}">
        <p14:creationId xmlns:p14="http://schemas.microsoft.com/office/powerpoint/2010/main" val="3836304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Views sought from DSG </a:t>
            </a:r>
            <a:r>
              <a:rPr lang="en-GB" dirty="0" smtClean="0"/>
              <a:t>– Invoicing</a:t>
            </a:r>
            <a:endParaRPr lang="en-GB" dirty="0"/>
          </a:p>
        </p:txBody>
      </p:sp>
      <p:sp>
        <p:nvSpPr>
          <p:cNvPr id="3" name="Content Placeholder 2"/>
          <p:cNvSpPr>
            <a:spLocks noGrp="1"/>
          </p:cNvSpPr>
          <p:nvPr>
            <p:ph idx="1"/>
          </p:nvPr>
        </p:nvSpPr>
        <p:spPr>
          <a:xfrm>
            <a:off x="457200" y="843558"/>
            <a:ext cx="8229600" cy="4032448"/>
          </a:xfrm>
          <a:noFill/>
        </p:spPr>
        <p:txBody>
          <a:bodyPr>
            <a:normAutofit/>
          </a:bodyPr>
          <a:lstStyle/>
          <a:p>
            <a:pPr marL="914400" lvl="2" indent="0">
              <a:buNone/>
            </a:pPr>
            <a:endParaRPr lang="en-GB" sz="1900" dirty="0" smtClean="0"/>
          </a:p>
          <a:p>
            <a:pPr lvl="1"/>
            <a:r>
              <a:rPr lang="en-GB" sz="1600" b="1" dirty="0" smtClean="0"/>
              <a:t>New Ratchet Charging Arrangement</a:t>
            </a:r>
            <a:r>
              <a:rPr lang="en-GB" sz="1600" dirty="0" smtClean="0"/>
              <a:t> </a:t>
            </a:r>
          </a:p>
          <a:p>
            <a:pPr lvl="2"/>
            <a:r>
              <a:rPr lang="en-GB" sz="1600" dirty="0" smtClean="0"/>
              <a:t>The current Ratchet Charge includes the </a:t>
            </a:r>
            <a:r>
              <a:rPr lang="en-GB" sz="1600" b="1" dirty="0" smtClean="0"/>
              <a:t>ZRA – Customer Ratchet Charge </a:t>
            </a:r>
            <a:r>
              <a:rPr lang="en-GB" sz="1600" dirty="0" smtClean="0"/>
              <a:t>and the </a:t>
            </a:r>
            <a:r>
              <a:rPr lang="en-GB" sz="1600" b="1" dirty="0" smtClean="0"/>
              <a:t>SRA – SOQ Ratchet Charge</a:t>
            </a:r>
            <a:r>
              <a:rPr lang="en-GB" sz="1600" dirty="0" smtClean="0"/>
              <a:t> </a:t>
            </a:r>
          </a:p>
          <a:p>
            <a:pPr lvl="2"/>
            <a:r>
              <a:rPr lang="en-GB" sz="1600" dirty="0" smtClean="0"/>
              <a:t>The new Ratchet Charge for Class 2 sites will also include the </a:t>
            </a:r>
            <a:r>
              <a:rPr lang="en-GB" sz="1600" b="1" dirty="0" smtClean="0"/>
              <a:t>ECN – Exit Capacity LDZ Charge.  This is planned to be incorporated into the ZRA Charge for Class 2 Ratchets only</a:t>
            </a:r>
          </a:p>
          <a:p>
            <a:pPr lvl="3"/>
            <a:r>
              <a:rPr lang="en-GB" sz="1600" b="1" dirty="0" smtClean="0"/>
              <a:t>Appears on CAZ Invoice and ZCS Supporting information</a:t>
            </a:r>
            <a:endParaRPr lang="en-GB" sz="1600" dirty="0"/>
          </a:p>
          <a:p>
            <a:pPr lvl="3"/>
            <a:r>
              <a:rPr lang="en-GB" sz="1600" b="1" dirty="0"/>
              <a:t>RT_I09_CAP_RATCHET_CHARGE_DETAIL </a:t>
            </a:r>
            <a:r>
              <a:rPr lang="en-GB" sz="1600" b="1" dirty="0" smtClean="0"/>
              <a:t>record has the </a:t>
            </a:r>
            <a:r>
              <a:rPr lang="en-GB" sz="1600" dirty="0" smtClean="0"/>
              <a:t>RATCHET_PREMIUM value – which we expect will be populated differently between Class 1 and Class 2 Ratchets </a:t>
            </a:r>
            <a:endParaRPr lang="en-GB" sz="1600" dirty="0"/>
          </a:p>
          <a:p>
            <a:pPr lvl="1"/>
            <a:endParaRPr lang="en-GB" sz="1400" dirty="0"/>
          </a:p>
        </p:txBody>
      </p:sp>
    </p:spTree>
    <p:extLst>
      <p:ext uri="{BB962C8B-B14F-4D97-AF65-F5344CB8AC3E}">
        <p14:creationId xmlns:p14="http://schemas.microsoft.com/office/powerpoint/2010/main" val="4138029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a:bodyPr>
          <a:lstStyle/>
          <a:p>
            <a:r>
              <a:rPr lang="en-GB" sz="2000" dirty="0" smtClean="0"/>
              <a:t>We are asking DSG to consider our initial thoughts on this change and come back with views</a:t>
            </a:r>
          </a:p>
          <a:p>
            <a:pPr lvl="1"/>
            <a:r>
              <a:rPr lang="en-GB" sz="1800" dirty="0" smtClean="0"/>
              <a:t>Seeking to remove any format changes so that this can be implemented within timescales requested</a:t>
            </a:r>
          </a:p>
          <a:p>
            <a:pPr lvl="1"/>
            <a:r>
              <a:rPr lang="en-GB" sz="1800" dirty="0" smtClean="0"/>
              <a:t>However, likely to require process amendment by Shippers</a:t>
            </a:r>
          </a:p>
          <a:p>
            <a:endParaRPr lang="en-GB" sz="2000" dirty="0" smtClean="0"/>
          </a:p>
          <a:p>
            <a:r>
              <a:rPr lang="en-GB" sz="2000" dirty="0" smtClean="0"/>
              <a:t>We are requesting that DSG agree to an extraordinary Change Pack to be issued regarding this to get views from the wider industry</a:t>
            </a:r>
            <a:endParaRPr lang="en-GB" sz="2000" dirty="0"/>
          </a:p>
        </p:txBody>
      </p:sp>
    </p:spTree>
    <p:extLst>
      <p:ext uri="{BB962C8B-B14F-4D97-AF65-F5344CB8AC3E}">
        <p14:creationId xmlns:p14="http://schemas.microsoft.com/office/powerpoint/2010/main" val="4228727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6f. </a:t>
            </a:r>
            <a:r>
              <a:rPr lang="en-GB" dirty="0"/>
              <a:t>XRN4850 - Notification of Customer contact details to Transporters</a:t>
            </a:r>
            <a:r>
              <a:rPr lang="en-GB" dirty="0" smtClean="0"/>
              <a:t> </a:t>
            </a:r>
            <a:endParaRPr lang="en-GB" dirty="0"/>
          </a:p>
        </p:txBody>
      </p:sp>
      <p:sp>
        <p:nvSpPr>
          <p:cNvPr id="3" name="Content Placeholder 2"/>
          <p:cNvSpPr>
            <a:spLocks noGrp="1"/>
          </p:cNvSpPr>
          <p:nvPr>
            <p:ph idx="1"/>
          </p:nvPr>
        </p:nvSpPr>
        <p:spPr/>
        <p:txBody>
          <a:bodyPr/>
          <a:lstStyle/>
          <a:p>
            <a:r>
              <a:rPr lang="en-GB" sz="2000" dirty="0"/>
              <a:t>Change Proposal can be found in the Change pages on </a:t>
            </a:r>
            <a:r>
              <a:rPr lang="en-GB" sz="2000" dirty="0">
                <a:hlinkClick r:id="rId2"/>
              </a:rPr>
              <a:t>xoserve.com</a:t>
            </a:r>
            <a:endParaRPr lang="en-GB" sz="2000" dirty="0"/>
          </a:p>
          <a:p>
            <a:endParaRPr lang="en-GB" dirty="0"/>
          </a:p>
        </p:txBody>
      </p:sp>
    </p:spTree>
    <p:extLst>
      <p:ext uri="{BB962C8B-B14F-4D97-AF65-F5344CB8AC3E}">
        <p14:creationId xmlns:p14="http://schemas.microsoft.com/office/powerpoint/2010/main" val="1425910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7</a:t>
            </a:r>
            <a:r>
              <a:rPr lang="en-GB" dirty="0" smtClean="0"/>
              <a:t>. Change Proposal Initial  View Representations</a:t>
            </a:r>
            <a:endParaRPr lang="en-GB" dirty="0"/>
          </a:p>
        </p:txBody>
      </p:sp>
      <p:sp>
        <p:nvSpPr>
          <p:cNvPr id="3" name="Content Placeholder 2"/>
          <p:cNvSpPr>
            <a:spLocks noGrp="1"/>
          </p:cNvSpPr>
          <p:nvPr>
            <p:ph idx="1"/>
          </p:nvPr>
        </p:nvSpPr>
        <p:spPr/>
        <p:txBody>
          <a:bodyPr>
            <a:normAutofit/>
          </a:bodyPr>
          <a:lstStyle/>
          <a:p>
            <a:r>
              <a:rPr lang="en-GB" sz="1600" dirty="0" smtClean="0"/>
              <a:t>7a. </a:t>
            </a:r>
            <a:r>
              <a:rPr lang="en-GB" sz="1600" dirty="0"/>
              <a:t>XRN4645 – The Rejection of Incrementing Reads Submitted for an Isolated Supply Meter Point (RGMA Flows) </a:t>
            </a:r>
            <a:r>
              <a:rPr lang="en-GB" sz="1600" dirty="0" smtClean="0"/>
              <a:t>- </a:t>
            </a:r>
            <a:r>
              <a:rPr lang="en-GB" sz="1600" b="1" dirty="0" smtClean="0"/>
              <a:t>Removed</a:t>
            </a:r>
            <a:endParaRPr lang="en-GB" sz="1800" b="1" dirty="0"/>
          </a:p>
        </p:txBody>
      </p:sp>
    </p:spTree>
    <p:extLst>
      <p:ext uri="{BB962C8B-B14F-4D97-AF65-F5344CB8AC3E}">
        <p14:creationId xmlns:p14="http://schemas.microsoft.com/office/powerpoint/2010/main" val="1246349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19"/>
            <a:ext cx="8229600" cy="1008112"/>
          </a:xfrm>
        </p:spPr>
        <p:txBody>
          <a:bodyPr>
            <a:normAutofit fontScale="90000"/>
          </a:bodyPr>
          <a:lstStyle/>
          <a:p>
            <a:r>
              <a:rPr lang="en-GB" dirty="0"/>
              <a:t>8</a:t>
            </a:r>
            <a:r>
              <a:rPr lang="en-GB" dirty="0" smtClean="0"/>
              <a:t>. Undergoing Solution Options Impact Assessment Review</a:t>
            </a:r>
            <a:br>
              <a:rPr lang="en-GB" dirty="0" smtClean="0"/>
            </a:br>
            <a:r>
              <a:rPr lang="en-GB" dirty="0"/>
              <a:t/>
            </a:r>
            <a:br>
              <a:rPr lang="en-GB" dirty="0"/>
            </a:br>
            <a:endParaRPr lang="en-GB" dirty="0"/>
          </a:p>
        </p:txBody>
      </p:sp>
      <p:sp>
        <p:nvSpPr>
          <p:cNvPr id="3" name="TextBox 2"/>
          <p:cNvSpPr txBox="1"/>
          <p:nvPr/>
        </p:nvSpPr>
        <p:spPr>
          <a:xfrm>
            <a:off x="395536" y="1129521"/>
            <a:ext cx="8064896"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8a. </a:t>
            </a:r>
            <a:r>
              <a:rPr lang="en-GB" sz="2000" dirty="0"/>
              <a:t>XRN4713 – Actual Read following transfer read calculating AQ of </a:t>
            </a:r>
            <a:r>
              <a:rPr lang="en-GB" sz="2000" dirty="0" smtClean="0"/>
              <a:t>1</a:t>
            </a:r>
          </a:p>
          <a:p>
            <a:pPr marL="285750" indent="-285750">
              <a:buFont typeface="Arial" panose="020B0604020202020204" pitchFamily="34" charset="0"/>
              <a:buChar char="•"/>
            </a:pPr>
            <a:r>
              <a:rPr lang="en-GB" sz="2000" dirty="0" smtClean="0"/>
              <a:t>8b. </a:t>
            </a:r>
            <a:r>
              <a:rPr lang="en-GB" sz="2000" dirty="0"/>
              <a:t>XRN4803 – Removal of Validation for AQ Correction Reason </a:t>
            </a:r>
            <a:r>
              <a:rPr lang="en-GB" sz="2000" dirty="0" smtClean="0"/>
              <a:t>4</a:t>
            </a:r>
            <a:endParaRPr lang="en-GB" sz="2000" dirty="0"/>
          </a:p>
        </p:txBody>
      </p:sp>
    </p:spTree>
    <p:extLst>
      <p:ext uri="{BB962C8B-B14F-4D97-AF65-F5344CB8AC3E}">
        <p14:creationId xmlns:p14="http://schemas.microsoft.com/office/powerpoint/2010/main" val="2118595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8a. </a:t>
            </a:r>
            <a:r>
              <a:rPr lang="en-GB" dirty="0"/>
              <a:t>XRN4713 – Actual Read following transfer read calculating AQ of 1</a:t>
            </a:r>
          </a:p>
        </p:txBody>
      </p:sp>
      <p:sp>
        <p:nvSpPr>
          <p:cNvPr id="3" name="Content Placeholder 2"/>
          <p:cNvSpPr>
            <a:spLocks noGrp="1"/>
          </p:cNvSpPr>
          <p:nvPr>
            <p:ph idx="1"/>
          </p:nvPr>
        </p:nvSpPr>
        <p:spPr/>
        <p:txBody>
          <a:bodyPr>
            <a:normAutofit/>
          </a:bodyPr>
          <a:lstStyle/>
          <a:p>
            <a:r>
              <a:rPr lang="en-GB" sz="2000" dirty="0" smtClean="0"/>
              <a:t>HLSO to be completed on 15</a:t>
            </a:r>
            <a:r>
              <a:rPr lang="en-GB" sz="2000" baseline="30000" dirty="0" smtClean="0"/>
              <a:t>th</a:t>
            </a:r>
            <a:r>
              <a:rPr lang="en-GB" sz="2000" dirty="0" smtClean="0"/>
              <a:t> March.  Slides to be added before the DSG meeting.</a:t>
            </a:r>
            <a:endParaRPr lang="en-GB" sz="2000" dirty="0"/>
          </a:p>
        </p:txBody>
      </p:sp>
    </p:spTree>
    <p:extLst>
      <p:ext uri="{BB962C8B-B14F-4D97-AF65-F5344CB8AC3E}">
        <p14:creationId xmlns:p14="http://schemas.microsoft.com/office/powerpoint/2010/main" val="27835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Defects</a:t>
            </a:r>
            <a:endParaRPr lang="en-GB" dirty="0"/>
          </a:p>
        </p:txBody>
      </p:sp>
      <p:sp>
        <p:nvSpPr>
          <p:cNvPr id="3" name="Content Placeholder 2"/>
          <p:cNvSpPr>
            <a:spLocks noGrp="1"/>
          </p:cNvSpPr>
          <p:nvPr>
            <p:ph idx="1"/>
          </p:nvPr>
        </p:nvSpPr>
        <p:spPr/>
        <p:txBody>
          <a:bodyPr>
            <a:normAutofit/>
          </a:bodyPr>
          <a:lstStyle/>
          <a:p>
            <a:r>
              <a:rPr lang="en-GB" sz="2000" dirty="0" smtClean="0"/>
              <a:t>3a. AQ Defects</a:t>
            </a:r>
          </a:p>
          <a:p>
            <a:r>
              <a:rPr lang="en-GB" sz="2000" dirty="0" smtClean="0"/>
              <a:t>3b. Defect Summary and Dashboard</a:t>
            </a:r>
            <a:endParaRPr lang="en-GB" sz="2000" dirty="0"/>
          </a:p>
        </p:txBody>
      </p:sp>
    </p:spTree>
    <p:extLst>
      <p:ext uri="{BB962C8B-B14F-4D97-AF65-F5344CB8AC3E}">
        <p14:creationId xmlns:p14="http://schemas.microsoft.com/office/powerpoint/2010/main" val="1395815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8b. XRN4803– </a:t>
            </a:r>
            <a:r>
              <a:rPr lang="en-GB" dirty="0"/>
              <a:t>Removal of validation for AQ Correction Reason </a:t>
            </a:r>
            <a:r>
              <a:rPr lang="en-GB" dirty="0" smtClean="0"/>
              <a:t>4</a:t>
            </a:r>
            <a:endParaRPr lang="en-GB" dirty="0"/>
          </a:p>
        </p:txBody>
      </p:sp>
      <p:sp>
        <p:nvSpPr>
          <p:cNvPr id="3" name="Subtitle 2"/>
          <p:cNvSpPr>
            <a:spLocks noGrp="1"/>
          </p:cNvSpPr>
          <p:nvPr>
            <p:ph type="subTitle" idx="1"/>
          </p:nvPr>
        </p:nvSpPr>
        <p:spPr/>
        <p:txBody>
          <a:bodyPr/>
          <a:lstStyle/>
          <a:p>
            <a:r>
              <a:rPr lang="en-US" dirty="0">
                <a:solidFill>
                  <a:schemeClr val="bg1">
                    <a:lumMod val="50000"/>
                  </a:schemeClr>
                </a:solidFill>
              </a:rPr>
              <a:t>High Level System Solution </a:t>
            </a:r>
            <a:br>
              <a:rPr lang="en-US" dirty="0">
                <a:solidFill>
                  <a:schemeClr val="bg1">
                    <a:lumMod val="50000"/>
                  </a:schemeClr>
                </a:solidFill>
              </a:rPr>
            </a:br>
            <a:r>
              <a:rPr lang="en-US" dirty="0">
                <a:solidFill>
                  <a:schemeClr val="bg1">
                    <a:lumMod val="50000"/>
                  </a:schemeClr>
                </a:solidFill>
              </a:rPr>
              <a:t>Impact Assessment</a:t>
            </a:r>
            <a:endParaRPr lang="en-GB" dirty="0">
              <a:solidFill>
                <a:schemeClr val="bg1">
                  <a:lumMod val="50000"/>
                </a:schemeClr>
              </a:solidFill>
            </a:endParaRPr>
          </a:p>
        </p:txBody>
      </p:sp>
    </p:spTree>
    <p:extLst>
      <p:ext uri="{BB962C8B-B14F-4D97-AF65-F5344CB8AC3E}">
        <p14:creationId xmlns:p14="http://schemas.microsoft.com/office/powerpoint/2010/main" val="1992112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Overview</a:t>
            </a:r>
          </a:p>
        </p:txBody>
      </p:sp>
      <p:graphicFrame>
        <p:nvGraphicFramePr>
          <p:cNvPr id="4" name="Table 3"/>
          <p:cNvGraphicFramePr>
            <a:graphicFrameLocks noGrp="1"/>
          </p:cNvGraphicFramePr>
          <p:nvPr>
            <p:extLst>
              <p:ext uri="{D42A27DB-BD31-4B8C-83A1-F6EECF244321}">
                <p14:modId xmlns:p14="http://schemas.microsoft.com/office/powerpoint/2010/main" val="3254086759"/>
              </p:ext>
            </p:extLst>
          </p:nvPr>
        </p:nvGraphicFramePr>
        <p:xfrm>
          <a:off x="395536" y="915566"/>
          <a:ext cx="8345978" cy="1303105"/>
        </p:xfrm>
        <a:graphic>
          <a:graphicData uri="http://schemas.openxmlformats.org/drawingml/2006/table">
            <a:tbl>
              <a:tblPr firstRow="1" bandRow="1">
                <a:tableStyleId>{E8B1032C-EA38-4F05-BA0D-38AFFFC7BED3}</a:tableStyleId>
              </a:tblPr>
              <a:tblGrid>
                <a:gridCol w="8345978"/>
              </a:tblGrid>
              <a:tr h="288000">
                <a:tc>
                  <a:txBody>
                    <a:bodyPr/>
                    <a:lstStyle/>
                    <a:p>
                      <a:r>
                        <a:rPr lang="en-US" sz="1200" b="1" kern="1200" dirty="0" smtClean="0">
                          <a:solidFill>
                            <a:schemeClr val="accent1"/>
                          </a:solidFill>
                          <a:latin typeface="+mn-lt"/>
                          <a:ea typeface="+mn-ea"/>
                          <a:cs typeface="+mn-cs"/>
                        </a:rPr>
                        <a:t>XRN 4803 – </a:t>
                      </a:r>
                      <a:r>
                        <a:rPr lang="en-GB" sz="1200" b="1" kern="1200" dirty="0" smtClean="0">
                          <a:solidFill>
                            <a:schemeClr val="accent1"/>
                          </a:solidFill>
                          <a:latin typeface="+mn-lt"/>
                          <a:ea typeface="+mn-ea"/>
                          <a:cs typeface="+mn-cs"/>
                        </a:rPr>
                        <a:t>Removal of validation for AQ Correction Reason 4</a:t>
                      </a:r>
                      <a:endParaRPr lang="en-GB" sz="1200" b="1" kern="1200" dirty="0">
                        <a:solidFill>
                          <a:schemeClr val="accent1"/>
                        </a:solidFill>
                        <a:latin typeface="+mn-lt"/>
                        <a:ea typeface="+mn-ea"/>
                        <a:cs typeface="+mn-cs"/>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015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kern="1200" baseline="0" dirty="0" smtClean="0">
                          <a:solidFill>
                            <a:schemeClr val="bg1">
                              <a:lumMod val="50000"/>
                            </a:schemeClr>
                          </a:solidFill>
                          <a:latin typeface="+mn-lt"/>
                          <a:ea typeface="+mn-ea"/>
                          <a:cs typeface="+mn-cs"/>
                        </a:rPr>
                        <a:t>There have been instances where a users read is being rejected as it breaks the outer tolerance, and AQ correction is being rejected as the AQ has not been re-calculated in the UK Link system.  Therefore there is no option to correct the incorrect AQ; hence the user can’t submit reads. Therefore we will never be able to reconcile or get a correct AQ calculated.</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29899509"/>
              </p:ext>
            </p:extLst>
          </p:nvPr>
        </p:nvGraphicFramePr>
        <p:xfrm>
          <a:off x="395536" y="2787774"/>
          <a:ext cx="8345978" cy="1944216"/>
        </p:xfrm>
        <a:graphic>
          <a:graphicData uri="http://schemas.openxmlformats.org/drawingml/2006/table">
            <a:tbl>
              <a:tblPr firstRow="1" bandRow="1">
                <a:tableStyleId>{E8B1032C-EA38-4F05-BA0D-38AFFFC7BED3}</a:tableStyleId>
              </a:tblPr>
              <a:tblGrid>
                <a:gridCol w="8345978"/>
              </a:tblGrid>
              <a:tr h="130304">
                <a:tc>
                  <a:txBody>
                    <a:bodyPr/>
                    <a:lstStyle/>
                    <a:p>
                      <a:pPr algn="l"/>
                      <a:r>
                        <a:rPr lang="en-GB" sz="1200" b="1" dirty="0" smtClean="0">
                          <a:solidFill>
                            <a:schemeClr val="accent1"/>
                          </a:solidFill>
                          <a:latin typeface="Arial" panose="020B0604020202020204" pitchFamily="34" charset="0"/>
                          <a:cs typeface="Arial" panose="020B0604020202020204" pitchFamily="34" charset="0"/>
                        </a:rPr>
                        <a:t>Solution</a:t>
                      </a:r>
                      <a:r>
                        <a:rPr lang="en-GB" sz="1200" b="1" baseline="0" dirty="0" smtClean="0">
                          <a:solidFill>
                            <a:schemeClr val="accent1"/>
                          </a:solidFill>
                          <a:latin typeface="Arial" panose="020B0604020202020204" pitchFamily="34" charset="0"/>
                          <a:cs typeface="Arial" panose="020B0604020202020204" pitchFamily="34" charset="0"/>
                        </a:rPr>
                        <a:t> Options</a:t>
                      </a:r>
                      <a:endParaRPr lang="en-GB" sz="1200" b="1" dirty="0">
                        <a:solidFill>
                          <a:schemeClr val="accent1"/>
                        </a:solidFill>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669896">
                <a:tc>
                  <a:txBody>
                    <a:bodyPr/>
                    <a:lstStyle/>
                    <a:p>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6" name="Diagram 5"/>
          <p:cNvGraphicFramePr/>
          <p:nvPr>
            <p:extLst>
              <p:ext uri="{D42A27DB-BD31-4B8C-83A1-F6EECF244321}">
                <p14:modId xmlns:p14="http://schemas.microsoft.com/office/powerpoint/2010/main" val="2717882574"/>
              </p:ext>
            </p:extLst>
          </p:nvPr>
        </p:nvGraphicFramePr>
        <p:xfrm>
          <a:off x="1115616" y="2499742"/>
          <a:ext cx="7416824" cy="227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621596783"/>
              </p:ext>
            </p:extLst>
          </p:nvPr>
        </p:nvGraphicFramePr>
        <p:xfrm>
          <a:off x="499410" y="2499742"/>
          <a:ext cx="544198" cy="2270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66668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465128"/>
          </a:xfrm>
        </p:spPr>
        <p:txBody>
          <a:bodyPr>
            <a:normAutofit/>
          </a:bodyPr>
          <a:lstStyle/>
          <a:p>
            <a:r>
              <a:rPr lang="en-US" sz="2400" dirty="0"/>
              <a:t>Option </a:t>
            </a:r>
            <a:r>
              <a:rPr lang="en-US" sz="2400" dirty="0" smtClean="0"/>
              <a:t>1 </a:t>
            </a:r>
            <a:r>
              <a:rPr lang="en-US" sz="2400" dirty="0"/>
              <a:t>- High Level Impact Assessment</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3878722006"/>
              </p:ext>
            </p:extLst>
          </p:nvPr>
        </p:nvGraphicFramePr>
        <p:xfrm>
          <a:off x="335533" y="646946"/>
          <a:ext cx="8345978" cy="1204724"/>
        </p:xfrm>
        <a:graphic>
          <a:graphicData uri="http://schemas.openxmlformats.org/drawingml/2006/table">
            <a:tbl>
              <a:tblPr firstRow="1" bandRow="1">
                <a:tableStyleId>{E8B1032C-EA38-4F05-BA0D-38AFFFC7BED3}</a:tableStyleId>
              </a:tblPr>
              <a:tblGrid>
                <a:gridCol w="8345978"/>
              </a:tblGrid>
              <a:tr h="309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E5AA8"/>
                          </a:solidFill>
                        </a:rPr>
                        <a:t>1- </a:t>
                      </a:r>
                      <a:r>
                        <a:rPr lang="en-GB" sz="1100" b="1" kern="1200" dirty="0" smtClean="0">
                          <a:solidFill>
                            <a:srgbClr val="3E5AA8"/>
                          </a:solidFill>
                          <a:latin typeface="+mn-lt"/>
                          <a:ea typeface="+mn-ea"/>
                          <a:cs typeface="+mn-cs"/>
                        </a:rPr>
                        <a:t>Remove the ‘calculated’ validation check when a site is/was unregistered or shipperless prior to current registration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895664">
                <a:tc>
                  <a:txBody>
                    <a:bodyPr/>
                    <a:lstStyle/>
                    <a:p>
                      <a:r>
                        <a:rPr lang="en-US" sz="1000" b="0" kern="1200" baseline="0" dirty="0" smtClean="0">
                          <a:solidFill>
                            <a:schemeClr val="bg1">
                              <a:lumMod val="50000"/>
                            </a:schemeClr>
                          </a:solidFill>
                          <a:latin typeface="Arial" panose="020B0604020202020204" pitchFamily="34" charset="0"/>
                          <a:ea typeface="+mn-ea"/>
                          <a:cs typeface="Arial" panose="020B0604020202020204" pitchFamily="34" charset="0"/>
                        </a:rPr>
                        <a:t>Currently if AQI is received with reason code 4 and </a:t>
                      </a: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AQ Roll has been recalculated; then only AQI will be accepted if all other validations are successful.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kern="1200" baseline="0" smtClean="0">
                        <a:solidFill>
                          <a:schemeClr val="bg1">
                            <a:lumMod val="50000"/>
                          </a:schemeClr>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After this change the above mentioned validation will be removed. Irrespective of the AQ Roll calculation has taken place or not; AQI will be accepted if all other validations are successful.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58278791"/>
              </p:ext>
            </p:extLst>
          </p:nvPr>
        </p:nvGraphicFramePr>
        <p:xfrm>
          <a:off x="335533" y="2050549"/>
          <a:ext cx="5420907" cy="2177385"/>
        </p:xfrm>
        <a:graphic>
          <a:graphicData uri="http://schemas.openxmlformats.org/drawingml/2006/table">
            <a:tbl>
              <a:tblPr firstRow="1" bandRow="1">
                <a:tableStyleId>{E8B1032C-EA38-4F05-BA0D-38AFFFC7BED3}</a:tableStyleId>
              </a:tblPr>
              <a:tblGrid>
                <a:gridCol w="5420907"/>
              </a:tblGrid>
              <a:tr h="257175">
                <a:tc>
                  <a:txBody>
                    <a:bodyPr/>
                    <a:lstStyle/>
                    <a:p>
                      <a:pPr algn="l"/>
                      <a:r>
                        <a:rPr lang="en-GB" sz="1200" dirty="0" smtClean="0">
                          <a:solidFill>
                            <a:srgbClr val="3E5AA8"/>
                          </a:solidFill>
                        </a:rPr>
                        <a:t>Impacted Systems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903065">
                <a:tc>
                  <a:txBody>
                    <a:bodyPr/>
                    <a:lstStyle/>
                    <a:p>
                      <a:pPr marL="285750" indent="-285750">
                        <a:buFont typeface="Arial" panose="020B0604020202020204" pitchFamily="34" charset="0"/>
                        <a:buChar char="•"/>
                      </a:pPr>
                      <a:endParaRPr lang="en-GB" sz="1600" b="0" dirty="0" smtClean="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30462414"/>
              </p:ext>
            </p:extLst>
          </p:nvPr>
        </p:nvGraphicFramePr>
        <p:xfrm>
          <a:off x="5940152" y="1995686"/>
          <a:ext cx="2736304" cy="2232248"/>
        </p:xfrm>
        <a:graphic>
          <a:graphicData uri="http://schemas.openxmlformats.org/drawingml/2006/table">
            <a:tbl>
              <a:tblPr firstRow="1" bandRow="1">
                <a:tableStyleId>{E8B1032C-EA38-4F05-BA0D-38AFFFC7BED3}</a:tableStyleId>
              </a:tblPr>
              <a:tblGrid>
                <a:gridCol w="2736304"/>
              </a:tblGrid>
              <a:tr h="276126">
                <a:tc>
                  <a:txBody>
                    <a:bodyPr/>
                    <a:lstStyle/>
                    <a:p>
                      <a:pPr algn="l"/>
                      <a:r>
                        <a:rPr lang="en-GB" sz="1100" dirty="0" smtClean="0">
                          <a:solidFill>
                            <a:srgbClr val="3E5AA8"/>
                          </a:solidFill>
                        </a:rPr>
                        <a:t>Assumptions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956122">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smtClean="0">
                          <a:solidFill>
                            <a:schemeClr val="bg1">
                              <a:lumMod val="50000"/>
                            </a:schemeClr>
                          </a:solidFill>
                          <a:latin typeface="+mn-lt"/>
                          <a:ea typeface="+mn-ea"/>
                          <a:cs typeface="+mn-cs"/>
                        </a:rPr>
                        <a:t>Market</a:t>
                      </a:r>
                      <a:r>
                        <a:rPr lang="en-GB" sz="900" kern="1200" baseline="0" dirty="0" smtClean="0">
                          <a:solidFill>
                            <a:schemeClr val="bg1">
                              <a:lumMod val="50000"/>
                            </a:schemeClr>
                          </a:solidFill>
                          <a:latin typeface="+mn-lt"/>
                          <a:ea typeface="+mn-ea"/>
                          <a:cs typeface="+mn-cs"/>
                        </a:rPr>
                        <a:t> Trials costs are not considered.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bg1">
                              <a:lumMod val="50000"/>
                            </a:schemeClr>
                          </a:solidFill>
                          <a:latin typeface="+mn-lt"/>
                          <a:ea typeface="+mn-ea"/>
                          <a:cs typeface="+mn-cs"/>
                        </a:rPr>
                        <a:t>This change is applicable only for Reason Code 4 in AQI.</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bg1">
                              <a:lumMod val="50000"/>
                            </a:schemeClr>
                          </a:solidFill>
                          <a:latin typeface="+mn-lt"/>
                          <a:ea typeface="+mn-ea"/>
                          <a:cs typeface="+mn-cs"/>
                        </a:rPr>
                        <a:t>Reason code 1,2,3 and 5 are out of scope of this change.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bg1">
                              <a:lumMod val="50000"/>
                            </a:schemeClr>
                          </a:solidFill>
                          <a:latin typeface="+mn-lt"/>
                          <a:ea typeface="+mn-ea"/>
                          <a:cs typeface="+mn-cs"/>
                        </a:rPr>
                        <a:t>All the other AQI validations will continue As Is.</a:t>
                      </a:r>
                      <a:endParaRPr lang="en-GB" sz="900" kern="1200" dirty="0" smtClean="0">
                        <a:solidFill>
                          <a:schemeClr val="bg1">
                            <a:lumMod val="50000"/>
                          </a:schemeClr>
                        </a:solidFill>
                        <a:latin typeface="+mn-lt"/>
                        <a:ea typeface="+mn-ea"/>
                        <a:cs typeface="+mn-cs"/>
                      </a:endParaRPr>
                    </a:p>
                    <a:p>
                      <a:pPr marL="285750" indent="-285750">
                        <a:buFont typeface="Arial" panose="020B0604020202020204" pitchFamily="34" charset="0"/>
                        <a:buChar char="•"/>
                      </a:pPr>
                      <a:endParaRPr lang="en-GB" sz="1050" dirty="0" smtClean="0">
                        <a:solidFill>
                          <a:schemeClr val="bg1">
                            <a:lumMod val="50000"/>
                          </a:schemeClr>
                        </a:solidFill>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30273684"/>
              </p:ext>
            </p:extLst>
          </p:nvPr>
        </p:nvGraphicFramePr>
        <p:xfrm>
          <a:off x="323528" y="4299942"/>
          <a:ext cx="8345979" cy="559264"/>
        </p:xfrm>
        <a:graphic>
          <a:graphicData uri="http://schemas.openxmlformats.org/drawingml/2006/table">
            <a:tbl>
              <a:tblPr firstRow="1" bandRow="1">
                <a:tableStyleId>{E8B1032C-EA38-4F05-BA0D-38AFFFC7BED3}</a:tableStyleId>
              </a:tblPr>
              <a:tblGrid>
                <a:gridCol w="2781993"/>
                <a:gridCol w="2781993"/>
                <a:gridCol w="2781993"/>
              </a:tblGrid>
              <a:tr h="288000">
                <a:tc>
                  <a:txBody>
                    <a:bodyPr/>
                    <a:lstStyle/>
                    <a:p>
                      <a:pPr algn="ctr"/>
                      <a:r>
                        <a:rPr lang="en-GB" sz="1200" dirty="0" smtClean="0">
                          <a:solidFill>
                            <a:srgbClr val="3E5AA8"/>
                          </a:solidFill>
                        </a:rPr>
                        <a:t>Overall Impact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Release Type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High Level</a:t>
                      </a:r>
                      <a:r>
                        <a:rPr lang="en-GB" sz="1200" baseline="0" dirty="0" smtClean="0">
                          <a:solidFill>
                            <a:srgbClr val="3E5AA8"/>
                          </a:solidFill>
                        </a:rPr>
                        <a:t> Cost Estimate</a:t>
                      </a:r>
                      <a:endParaRPr lang="en-GB" sz="12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71264">
                <a:tc>
                  <a:txBody>
                    <a:bodyPr/>
                    <a:lstStyle/>
                    <a:p>
                      <a:pPr marL="0" indent="0" algn="ctr">
                        <a:buFont typeface="Arial" panose="020B0604020202020204" pitchFamily="34" charset="0"/>
                        <a:buNone/>
                      </a:pPr>
                      <a:r>
                        <a:rPr lang="en-GB" sz="1050" b="0" dirty="0" smtClean="0">
                          <a:solidFill>
                            <a:schemeClr val="bg1">
                              <a:lumMod val="50000"/>
                            </a:schemeClr>
                          </a:solidFill>
                          <a:latin typeface="Arial" panose="020B0604020202020204" pitchFamily="34" charset="0"/>
                          <a:cs typeface="Arial" panose="020B0604020202020204" pitchFamily="34" charset="0"/>
                        </a:rPr>
                        <a:t>Low</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baseline="0" dirty="0" smtClean="0">
                          <a:solidFill>
                            <a:schemeClr val="bg1">
                              <a:lumMod val="50000"/>
                            </a:schemeClr>
                          </a:solidFill>
                          <a:latin typeface="Arial" panose="020B0604020202020204" pitchFamily="34" charset="0"/>
                          <a:cs typeface="Arial" panose="020B0604020202020204" pitchFamily="34" charset="0"/>
                        </a:rPr>
                        <a:t>Minor</a:t>
                      </a:r>
                      <a:endParaRPr lang="en-GB" sz="1050" b="0" dirty="0" smtClean="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smtClean="0">
                          <a:solidFill>
                            <a:schemeClr val="bg1">
                              <a:lumMod val="50000"/>
                            </a:schemeClr>
                          </a:solidFill>
                          <a:latin typeface="Arial" panose="020B0604020202020204" pitchFamily="34" charset="0"/>
                          <a:cs typeface="Arial" panose="020B0604020202020204" pitchFamily="34" charset="0"/>
                        </a:rPr>
                        <a:t>15,000 - 25,000 GBP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sp>
        <p:nvSpPr>
          <p:cNvPr id="12" name="Rectangle 11">
            <a:extLst>
              <a:ext uri="{FF2B5EF4-FFF2-40B4-BE49-F238E27FC236}">
                <a16:creationId xmlns="" xmlns:a16="http://schemas.microsoft.com/office/drawing/2014/main" id="{A181D1D2-942F-43B0-9372-71DE2B5DD4D2}"/>
              </a:ext>
            </a:extLst>
          </p:cNvPr>
          <p:cNvSpPr/>
          <p:nvPr/>
        </p:nvSpPr>
        <p:spPr>
          <a:xfrm>
            <a:off x="755576" y="3147854"/>
            <a:ext cx="86409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a:solidFill>
                  <a:srgbClr val="3E5AA8"/>
                </a:solidFill>
              </a:rPr>
              <a:t>Marketflow</a:t>
            </a:r>
          </a:p>
        </p:txBody>
      </p:sp>
      <p:sp>
        <p:nvSpPr>
          <p:cNvPr id="13" name="Rectangle 12">
            <a:extLst>
              <a:ext uri="{FF2B5EF4-FFF2-40B4-BE49-F238E27FC236}">
                <a16:creationId xmlns="" xmlns:a16="http://schemas.microsoft.com/office/drawing/2014/main" id="{A181D1D2-942F-43B0-9372-71DE2B5DD4D2}"/>
              </a:ext>
            </a:extLst>
          </p:cNvPr>
          <p:cNvSpPr/>
          <p:nvPr/>
        </p:nvSpPr>
        <p:spPr>
          <a:xfrm>
            <a:off x="2051816" y="3137171"/>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a:solidFill>
                  <a:srgbClr val="3E5AA8"/>
                </a:solidFill>
              </a:rPr>
              <a:t>SAP PO</a:t>
            </a:r>
          </a:p>
        </p:txBody>
      </p:sp>
      <p:sp>
        <p:nvSpPr>
          <p:cNvPr id="14" name="Rectangle 13">
            <a:extLst>
              <a:ext uri="{FF2B5EF4-FFF2-40B4-BE49-F238E27FC236}">
                <a16:creationId xmlns="" xmlns:a16="http://schemas.microsoft.com/office/drawing/2014/main" id="{A181D1D2-942F-43B0-9372-71DE2B5DD4D2}"/>
              </a:ext>
            </a:extLst>
          </p:cNvPr>
          <p:cNvSpPr/>
          <p:nvPr/>
        </p:nvSpPr>
        <p:spPr>
          <a:xfrm>
            <a:off x="3347960" y="3137171"/>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a:solidFill>
                  <a:srgbClr val="3E5AA8"/>
                </a:solidFill>
              </a:rPr>
              <a:t>SAP ISU</a:t>
            </a:r>
          </a:p>
        </p:txBody>
      </p:sp>
      <p:sp>
        <p:nvSpPr>
          <p:cNvPr id="15" name="Rectangle 14">
            <a:extLst>
              <a:ext uri="{FF2B5EF4-FFF2-40B4-BE49-F238E27FC236}">
                <a16:creationId xmlns="" xmlns:a16="http://schemas.microsoft.com/office/drawing/2014/main" id="{A181D1D2-942F-43B0-9372-71DE2B5DD4D2}"/>
              </a:ext>
            </a:extLst>
          </p:cNvPr>
          <p:cNvSpPr/>
          <p:nvPr/>
        </p:nvSpPr>
        <p:spPr>
          <a:xfrm>
            <a:off x="3360181" y="2571790"/>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Gemini</a:t>
            </a:r>
            <a:endParaRPr lang="en-GB" sz="1050" dirty="0">
              <a:solidFill>
                <a:srgbClr val="3E5AA8"/>
              </a:solidFill>
            </a:endParaRPr>
          </a:p>
        </p:txBody>
      </p:sp>
      <p:sp>
        <p:nvSpPr>
          <p:cNvPr id="16" name="Rectangle 15">
            <a:extLst>
              <a:ext uri="{FF2B5EF4-FFF2-40B4-BE49-F238E27FC236}">
                <a16:creationId xmlns="" xmlns:a16="http://schemas.microsoft.com/office/drawing/2014/main" id="{A181D1D2-942F-43B0-9372-71DE2B5DD4D2}"/>
              </a:ext>
            </a:extLst>
          </p:cNvPr>
          <p:cNvSpPr/>
          <p:nvPr/>
        </p:nvSpPr>
        <p:spPr>
          <a:xfrm>
            <a:off x="3360181" y="3795926"/>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a:solidFill>
                  <a:srgbClr val="3E5AA8"/>
                </a:solidFill>
              </a:rPr>
              <a:t>SAP BW</a:t>
            </a:r>
          </a:p>
        </p:txBody>
      </p:sp>
      <p:sp>
        <p:nvSpPr>
          <p:cNvPr id="17" name="Rectangle 16">
            <a:extLst>
              <a:ext uri="{FF2B5EF4-FFF2-40B4-BE49-F238E27FC236}">
                <a16:creationId xmlns="" xmlns:a16="http://schemas.microsoft.com/office/drawing/2014/main" id="{A181D1D2-942F-43B0-9372-71DE2B5DD4D2}"/>
              </a:ext>
            </a:extLst>
          </p:cNvPr>
          <p:cNvSpPr/>
          <p:nvPr/>
        </p:nvSpPr>
        <p:spPr>
          <a:xfrm>
            <a:off x="4644104" y="3137722"/>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CMS</a:t>
            </a:r>
            <a:endParaRPr lang="en-GB" sz="1050" dirty="0">
              <a:solidFill>
                <a:srgbClr val="3E5AA8"/>
              </a:solidFill>
            </a:endParaRPr>
          </a:p>
        </p:txBody>
      </p:sp>
      <p:sp>
        <p:nvSpPr>
          <p:cNvPr id="18" name="Rectangle 17">
            <a:extLst>
              <a:ext uri="{FF2B5EF4-FFF2-40B4-BE49-F238E27FC236}">
                <a16:creationId xmlns="" xmlns:a16="http://schemas.microsoft.com/office/drawing/2014/main" id="{A181D1D2-942F-43B0-9372-71DE2B5DD4D2}"/>
              </a:ext>
            </a:extLst>
          </p:cNvPr>
          <p:cNvSpPr/>
          <p:nvPr/>
        </p:nvSpPr>
        <p:spPr>
          <a:xfrm>
            <a:off x="4644104" y="3795926"/>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a:solidFill>
                  <a:srgbClr val="3E5AA8"/>
                </a:solidFill>
              </a:rPr>
              <a:t>DES</a:t>
            </a:r>
          </a:p>
        </p:txBody>
      </p:sp>
      <p:grpSp>
        <p:nvGrpSpPr>
          <p:cNvPr id="19" name="Group 18"/>
          <p:cNvGrpSpPr/>
          <p:nvPr/>
        </p:nvGrpSpPr>
        <p:grpSpPr>
          <a:xfrm>
            <a:off x="1655676" y="3252367"/>
            <a:ext cx="360040" cy="152400"/>
            <a:chOff x="4788024" y="3789241"/>
            <a:chExt cx="360040" cy="152400"/>
          </a:xfrm>
        </p:grpSpPr>
        <p:cxnSp>
          <p:nvCxnSpPr>
            <p:cNvPr id="20" name="Straight Arrow Connector 19"/>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p:cNvGrpSpPr/>
          <p:nvPr/>
        </p:nvGrpSpPr>
        <p:grpSpPr>
          <a:xfrm>
            <a:off x="2952982" y="3252918"/>
            <a:ext cx="360040" cy="152400"/>
            <a:chOff x="4788024" y="3789241"/>
            <a:chExt cx="360040" cy="152400"/>
          </a:xfrm>
        </p:grpSpPr>
        <p:cxnSp>
          <p:nvCxnSpPr>
            <p:cNvPr id="23" name="Straight Arrow Connector 22"/>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a:off x="4255182" y="3252918"/>
            <a:ext cx="360040" cy="152400"/>
            <a:chOff x="4788024" y="3789241"/>
            <a:chExt cx="360040" cy="152400"/>
          </a:xfrm>
        </p:grpSpPr>
        <p:cxnSp>
          <p:nvCxnSpPr>
            <p:cNvPr id="26" name="Straight Arrow Connector 25"/>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Straight Arrow Connector 27"/>
          <p:cNvCxnSpPr/>
          <p:nvPr/>
        </p:nvCxnSpPr>
        <p:spPr bwMode="auto">
          <a:xfrm>
            <a:off x="4255182" y="3987322"/>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3792181" y="3507854"/>
            <a:ext cx="0" cy="242357"/>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3779960" y="2905457"/>
            <a:ext cx="0" cy="242357"/>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 xmlns:a16="http://schemas.microsoft.com/office/drawing/2014/main" id="{A181D1D2-942F-43B0-9372-71DE2B5DD4D2}"/>
              </a:ext>
            </a:extLst>
          </p:cNvPr>
          <p:cNvSpPr/>
          <p:nvPr/>
        </p:nvSpPr>
        <p:spPr>
          <a:xfrm>
            <a:off x="2051816" y="3787761"/>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API</a:t>
            </a:r>
            <a:endParaRPr lang="en-GB" sz="1050" dirty="0">
              <a:solidFill>
                <a:srgbClr val="3E5AA8"/>
              </a:solidFill>
            </a:endParaRPr>
          </a:p>
        </p:txBody>
      </p:sp>
      <p:cxnSp>
        <p:nvCxnSpPr>
          <p:cNvPr id="32" name="Straight Arrow Connector 31"/>
          <p:cNvCxnSpPr/>
          <p:nvPr/>
        </p:nvCxnSpPr>
        <p:spPr bwMode="auto">
          <a:xfrm>
            <a:off x="2952982" y="3979157"/>
            <a:ext cx="360040" cy="0"/>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xmlns="" id="{A181D1D2-942F-43B0-9372-71DE2B5DD4D2}"/>
              </a:ext>
            </a:extLst>
          </p:cNvPr>
          <p:cNvSpPr/>
          <p:nvPr/>
        </p:nvSpPr>
        <p:spPr>
          <a:xfrm>
            <a:off x="411585" y="2438479"/>
            <a:ext cx="669776" cy="263404"/>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smtClean="0">
                <a:solidFill>
                  <a:srgbClr val="3E5AA8"/>
                </a:solidFill>
              </a:rPr>
              <a:t>Impact</a:t>
            </a:r>
            <a:endParaRPr lang="en-GB" sz="800" i="1" u="sng" dirty="0">
              <a:solidFill>
                <a:srgbClr val="3E5AA8"/>
              </a:solidFill>
            </a:endParaRPr>
          </a:p>
        </p:txBody>
      </p:sp>
      <p:grpSp>
        <p:nvGrpSpPr>
          <p:cNvPr id="34" name="Group 33"/>
          <p:cNvGrpSpPr/>
          <p:nvPr/>
        </p:nvGrpSpPr>
        <p:grpSpPr>
          <a:xfrm>
            <a:off x="8460432" y="195486"/>
            <a:ext cx="544198" cy="393120"/>
            <a:chOff x="0" y="31563"/>
            <a:chExt cx="544198" cy="393120"/>
          </a:xfrm>
          <a:solidFill>
            <a:srgbClr val="56CF9E"/>
          </a:solidFill>
        </p:grpSpPr>
        <p:sp>
          <p:nvSpPr>
            <p:cNvPr id="35" name="Rounded Rectangle 34"/>
            <p:cNvSpPr/>
            <p:nvPr/>
          </p:nvSpPr>
          <p:spPr>
            <a:xfrm>
              <a:off x="0" y="31563"/>
              <a:ext cx="544198" cy="393120"/>
            </a:xfrm>
            <a:prstGeom prst="roundRect">
              <a:avLst/>
            </a:prstGeom>
            <a:grp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19191" y="50754"/>
              <a:ext cx="505816" cy="35473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dirty="0">
                  <a:solidFill>
                    <a:schemeClr val="bg1"/>
                  </a:solidFill>
                </a:rPr>
                <a:t>1</a:t>
              </a:r>
              <a:endParaRPr lang="en-GB" sz="1000" b="1" u="none" kern="1200" dirty="0">
                <a:solidFill>
                  <a:schemeClr val="bg1"/>
                </a:solidFill>
              </a:endParaRPr>
            </a:p>
          </p:txBody>
        </p:sp>
      </p:grpSp>
    </p:spTree>
    <p:extLst>
      <p:ext uri="{BB962C8B-B14F-4D97-AF65-F5344CB8AC3E}">
        <p14:creationId xmlns:p14="http://schemas.microsoft.com/office/powerpoint/2010/main" val="5633091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360040"/>
          </a:xfrm>
        </p:spPr>
        <p:txBody>
          <a:bodyPr>
            <a:normAutofit fontScale="90000"/>
          </a:bodyPr>
          <a:lstStyle/>
          <a:p>
            <a:r>
              <a:rPr lang="en-GB" dirty="0" smtClean="0"/>
              <a:t>Option 1 </a:t>
            </a:r>
            <a:r>
              <a:rPr lang="en-GB" dirty="0"/>
              <a:t>- System Impact Assessment</a:t>
            </a:r>
          </a:p>
        </p:txBody>
      </p:sp>
      <p:graphicFrame>
        <p:nvGraphicFramePr>
          <p:cNvPr id="4" name="Table 3"/>
          <p:cNvGraphicFramePr>
            <a:graphicFrameLocks noGrp="1"/>
          </p:cNvGraphicFramePr>
          <p:nvPr>
            <p:extLst>
              <p:ext uri="{D42A27DB-BD31-4B8C-83A1-F6EECF244321}">
                <p14:modId xmlns:p14="http://schemas.microsoft.com/office/powerpoint/2010/main" val="2079694067"/>
              </p:ext>
            </p:extLst>
          </p:nvPr>
        </p:nvGraphicFramePr>
        <p:xfrm>
          <a:off x="251519" y="627534"/>
          <a:ext cx="1656185" cy="4013800"/>
        </p:xfrm>
        <a:graphic>
          <a:graphicData uri="http://schemas.openxmlformats.org/drawingml/2006/table">
            <a:tbl>
              <a:tblPr firstRow="1" bandRow="1">
                <a:tableStyleId>{E8B1032C-EA38-4F05-BA0D-38AFFFC7BED3}</a:tableStyleId>
              </a:tblPr>
              <a:tblGrid>
                <a:gridCol w="1656185"/>
              </a:tblGrid>
              <a:tr h="288000">
                <a:tc>
                  <a:txBody>
                    <a:bodyPr/>
                    <a:lstStyle/>
                    <a:p>
                      <a:pPr algn="r"/>
                      <a:endParaRPr lang="en-GB" sz="8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r"/>
                      <a:r>
                        <a:rPr lang="en-GB" sz="800" b="1" dirty="0" smtClean="0">
                          <a:solidFill>
                            <a:schemeClr val="accent1"/>
                          </a:solidFill>
                        </a:rPr>
                        <a:t>System Component:</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0">
                <a:tc>
                  <a:txBody>
                    <a:bodyPr/>
                    <a:lstStyle/>
                    <a:p>
                      <a:pPr algn="r"/>
                      <a:r>
                        <a:rPr lang="en-GB" sz="800" b="1" dirty="0" smtClean="0">
                          <a:solidFill>
                            <a:schemeClr val="accent1"/>
                          </a:solidFill>
                        </a:rPr>
                        <a:t>Development </a:t>
                      </a:r>
                      <a:r>
                        <a:rPr lang="en-GB" sz="800" b="1" baseline="0" dirty="0" smtClean="0">
                          <a:solidFill>
                            <a:schemeClr val="accent1"/>
                          </a:solidFill>
                        </a:rPr>
                        <a:t>Type:</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21384">
                <a:tc>
                  <a:txBody>
                    <a:bodyPr/>
                    <a:lstStyle/>
                    <a:p>
                      <a:pPr algn="r"/>
                      <a:r>
                        <a:rPr lang="en-GB" sz="800" b="1" dirty="0" smtClean="0">
                          <a:solidFill>
                            <a:schemeClr val="accent1"/>
                          </a:solidFill>
                        </a:rPr>
                        <a:t>Impacted</a:t>
                      </a:r>
                      <a:r>
                        <a:rPr lang="en-GB" sz="800" b="1" baseline="0" dirty="0" smtClean="0">
                          <a:solidFill>
                            <a:schemeClr val="accent1"/>
                          </a:solidFill>
                        </a:rPr>
                        <a:t> </a:t>
                      </a:r>
                      <a:r>
                        <a:rPr lang="en-GB" sz="800" b="1" dirty="0" smtClean="0">
                          <a:solidFill>
                            <a:schemeClr val="accent1"/>
                          </a:solidFill>
                        </a:rPr>
                        <a:t>User(s):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16024">
                <a:tc>
                  <a:txBody>
                    <a:bodyPr/>
                    <a:lstStyle/>
                    <a:p>
                      <a:pPr algn="r"/>
                      <a:r>
                        <a:rPr lang="en-GB" sz="800" b="1" dirty="0" smtClean="0">
                          <a:solidFill>
                            <a:schemeClr val="accent1"/>
                          </a:solidFill>
                        </a:rPr>
                        <a:t>Build Type:</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224136">
                <a:tc>
                  <a:txBody>
                    <a:bodyPr/>
                    <a:lstStyle/>
                    <a:p>
                      <a:pPr algn="r"/>
                      <a:r>
                        <a:rPr lang="en-GB" sz="800" b="1" dirty="0" smtClean="0">
                          <a:solidFill>
                            <a:schemeClr val="accent1"/>
                          </a:solidFill>
                        </a:rPr>
                        <a:t>Change Description:</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44016">
                <a:tc>
                  <a:txBody>
                    <a:bodyPr/>
                    <a:lstStyle/>
                    <a:p>
                      <a:pPr algn="r"/>
                      <a:endParaRPr lang="en-GB" sz="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r"/>
                      <a:r>
                        <a:rPr lang="en-GB" sz="800" b="1" dirty="0" smtClean="0">
                          <a:solidFill>
                            <a:srgbClr val="84B8DA"/>
                          </a:solidFill>
                        </a:rPr>
                        <a:t>Requirement Clarity: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Change Complexity</a:t>
                      </a:r>
                      <a:r>
                        <a:rPr lang="en-GB" sz="800" b="1" baseline="0" dirty="0" smtClean="0">
                          <a:solidFill>
                            <a:srgbClr val="84B8DA"/>
                          </a:solidFill>
                        </a:rPr>
                        <a: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Integration Complexity: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Test Data Prep</a:t>
                      </a:r>
                      <a:r>
                        <a:rPr lang="en-GB" sz="800" b="1" baseline="0" dirty="0" smtClean="0">
                          <a:solidFill>
                            <a:srgbClr val="84B8DA"/>
                          </a:solidFill>
                        </a:rPr>
                        <a:t> </a:t>
                      </a:r>
                      <a:r>
                        <a:rPr lang="en-GB" sz="800" b="1" dirty="0" smtClean="0">
                          <a:solidFill>
                            <a:srgbClr val="84B8DA"/>
                          </a:solidFill>
                        </a:rPr>
                        <a:t>Complexity: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Test Execution:</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Regression Testing</a:t>
                      </a:r>
                      <a:r>
                        <a:rPr lang="en-GB" sz="800" b="1" baseline="0" dirty="0" smtClean="0">
                          <a:solidFill>
                            <a:srgbClr val="84B8DA"/>
                          </a:solidFill>
                        </a:rPr>
                        <a:t> Impact: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117889">
                <a:tc>
                  <a:txBody>
                    <a:bodyPr/>
                    <a:lstStyle/>
                    <a:p>
                      <a:pPr algn="r"/>
                      <a:r>
                        <a:rPr lang="en-GB" sz="800" b="1" dirty="0" smtClean="0">
                          <a:solidFill>
                            <a:srgbClr val="84B8DA"/>
                          </a:solidFill>
                        </a:rPr>
                        <a:t>Performance Impact: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6827034"/>
              </p:ext>
            </p:extLst>
          </p:nvPr>
        </p:nvGraphicFramePr>
        <p:xfrm>
          <a:off x="1979712" y="627534"/>
          <a:ext cx="6552726" cy="3986624"/>
        </p:xfrm>
        <a:graphic>
          <a:graphicData uri="http://schemas.openxmlformats.org/drawingml/2006/table">
            <a:tbl>
              <a:tblPr firstRow="1" bandRow="1">
                <a:tableStyleId>{E8B1032C-EA38-4F05-BA0D-38AFFFC7BED3}</a:tableStyleId>
              </a:tblPr>
              <a:tblGrid>
                <a:gridCol w="1092121"/>
                <a:gridCol w="1092121"/>
                <a:gridCol w="1092121"/>
                <a:gridCol w="1092121"/>
                <a:gridCol w="1092121"/>
                <a:gridCol w="1092121"/>
              </a:tblGrid>
              <a:tr h="288000">
                <a:tc>
                  <a:txBody>
                    <a:bodyPr/>
                    <a:lstStyle/>
                    <a:p>
                      <a:pPr algn="ctr"/>
                      <a:r>
                        <a:rPr lang="en-GB" sz="800" dirty="0" smtClean="0">
                          <a:solidFill>
                            <a:srgbClr val="3E5AA8"/>
                          </a:solidFill>
                        </a:rPr>
                        <a:t>SAP ISU</a:t>
                      </a:r>
                      <a:endParaRPr lang="en-GB" sz="8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r>
              <a:tr h="146680">
                <a:tc>
                  <a:txBody>
                    <a:bodyPr/>
                    <a:lstStyle/>
                    <a:p>
                      <a:pPr algn="ctr"/>
                      <a:r>
                        <a:rPr lang="en-GB" sz="800" dirty="0" smtClean="0">
                          <a:solidFill>
                            <a:schemeClr val="bg1">
                              <a:lumMod val="50000"/>
                            </a:schemeClr>
                          </a:solidFill>
                        </a:rPr>
                        <a:t>Process Code</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49344">
                <a:tc>
                  <a:txBody>
                    <a:bodyPr/>
                    <a:lstStyle/>
                    <a:p>
                      <a:pPr algn="ctr"/>
                      <a:r>
                        <a:rPr lang="en-GB" sz="800" dirty="0" smtClean="0">
                          <a:solidFill>
                            <a:schemeClr val="bg1">
                              <a:lumMod val="50000"/>
                            </a:schemeClr>
                          </a:solidFill>
                        </a:rPr>
                        <a:t>Code Change</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52008">
                <a:tc>
                  <a:txBody>
                    <a:bodyPr/>
                    <a:lstStyle/>
                    <a:p>
                      <a:pPr algn="ctr"/>
                      <a:r>
                        <a:rPr lang="en-GB" sz="800" dirty="0" smtClean="0">
                          <a:solidFill>
                            <a:schemeClr val="bg1">
                              <a:lumMod val="50000"/>
                            </a:schemeClr>
                          </a:solidFill>
                        </a:rPr>
                        <a:t>Shippers</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Existing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234824">
                <a:tc>
                  <a:txBody>
                    <a:bodyPr/>
                    <a:lstStyle/>
                    <a:p>
                      <a:pPr algn="ctr"/>
                      <a:r>
                        <a:rPr lang="en-GB" sz="800" kern="1200" dirty="0" smtClean="0">
                          <a:solidFill>
                            <a:schemeClr val="bg1">
                              <a:lumMod val="50000"/>
                            </a:schemeClr>
                          </a:solidFill>
                          <a:latin typeface="+mn-lt"/>
                          <a:ea typeface="+mn-ea"/>
                          <a:cs typeface="+mn-cs"/>
                        </a:rPr>
                        <a:t>System will be amended to remove the “previously calculated” validation on AQ Correction process for reason code 4</a:t>
                      </a:r>
                      <a:endParaRPr lang="en-GB" sz="800" kern="1200" dirty="0">
                        <a:solidFill>
                          <a:schemeClr val="bg1">
                            <a:lumMod val="50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0">
                <a:tc gridSpan="4">
                  <a:txBody>
                    <a:bodyPr/>
                    <a:lstStyle/>
                    <a:p>
                      <a:endParaRPr lang="en-GB" sz="100"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00" dirty="0"/>
                    </a:p>
                  </a:txBody>
                  <a:tcPr>
                    <a:lnL w="12700" cmpd="sng">
                      <a:noFill/>
                    </a:lnL>
                    <a:lnR w="12700" cmpd="sng">
                      <a:noFill/>
                    </a:lnR>
                  </a:tcPr>
                </a:tc>
                <a:tc hMerge="1">
                  <a:txBody>
                    <a:bodyPr/>
                    <a:lstStyle/>
                    <a:p>
                      <a:endParaRPr lang="en-GB"/>
                    </a:p>
                  </a:txBody>
                  <a:tcPr/>
                </a:tc>
                <a:tc hMerge="1">
                  <a:txBody>
                    <a:bodyPr/>
                    <a:lstStyle/>
                    <a:p>
                      <a:endParaRPr lang="en-GB" sz="100" dirty="0"/>
                    </a:p>
                  </a:txBody>
                  <a:tcPr>
                    <a:lnL w="12700" cmpd="sng">
                      <a:noFill/>
                    </a:lnL>
                    <a:lnR w="12700" cmpd="sng">
                      <a:noFill/>
                    </a:lnR>
                  </a:tcPr>
                </a:tc>
                <a:tc>
                  <a:txBody>
                    <a:bodyPr/>
                    <a:lstStyle/>
                    <a:p>
                      <a:endParaRPr lang="en-GB" sz="100"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bl>
          </a:graphicData>
        </a:graphic>
      </p:graphicFrame>
      <p:grpSp>
        <p:nvGrpSpPr>
          <p:cNvPr id="6" name="Group 5"/>
          <p:cNvGrpSpPr/>
          <p:nvPr/>
        </p:nvGrpSpPr>
        <p:grpSpPr>
          <a:xfrm>
            <a:off x="8348282" y="162406"/>
            <a:ext cx="544198" cy="393120"/>
            <a:chOff x="0" y="31563"/>
            <a:chExt cx="544198" cy="393120"/>
          </a:xfrm>
        </p:grpSpPr>
        <p:sp>
          <p:nvSpPr>
            <p:cNvPr id="7" name="Rounded Rectangle 6"/>
            <p:cNvSpPr/>
            <p:nvPr/>
          </p:nvSpPr>
          <p:spPr>
            <a:xfrm>
              <a:off x="0" y="31563"/>
              <a:ext cx="544198" cy="393120"/>
            </a:xfrm>
            <a:prstGeom prst="roundRect">
              <a:avLst/>
            </a:prstGeom>
            <a:solidFill>
              <a:srgbClr val="56CF9E"/>
            </a:solid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19191" y="50754"/>
              <a:ext cx="505816" cy="354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dirty="0">
                  <a:solidFill>
                    <a:schemeClr val="bg1"/>
                  </a:solidFill>
                </a:rPr>
                <a:t>1</a:t>
              </a:r>
              <a:endParaRPr lang="en-GB" sz="1000" b="1" u="none" kern="1200" dirty="0">
                <a:solidFill>
                  <a:schemeClr val="bg1"/>
                </a:solidFill>
              </a:endParaRPr>
            </a:p>
          </p:txBody>
        </p:sp>
      </p:grpSp>
    </p:spTree>
    <p:extLst>
      <p:ext uri="{BB962C8B-B14F-4D97-AF65-F5344CB8AC3E}">
        <p14:creationId xmlns:p14="http://schemas.microsoft.com/office/powerpoint/2010/main" val="6702374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a:t>
            </a:r>
            <a:r>
              <a:rPr lang="en-GB" dirty="0" smtClean="0"/>
              <a:t>1 </a:t>
            </a:r>
            <a:r>
              <a:rPr lang="en-GB" dirty="0"/>
              <a:t>- Process Impact Assessment</a:t>
            </a:r>
          </a:p>
        </p:txBody>
      </p:sp>
      <p:graphicFrame>
        <p:nvGraphicFramePr>
          <p:cNvPr id="4" name="Table 3"/>
          <p:cNvGraphicFramePr>
            <a:graphicFrameLocks noGrp="1"/>
          </p:cNvGraphicFramePr>
          <p:nvPr>
            <p:extLst>
              <p:ext uri="{D42A27DB-BD31-4B8C-83A1-F6EECF244321}">
                <p14:modId xmlns:p14="http://schemas.microsoft.com/office/powerpoint/2010/main" val="4064175966"/>
              </p:ext>
            </p:extLst>
          </p:nvPr>
        </p:nvGraphicFramePr>
        <p:xfrm>
          <a:off x="335533" y="764430"/>
          <a:ext cx="8340925" cy="4028520"/>
        </p:xfrm>
        <a:graphic>
          <a:graphicData uri="http://schemas.openxmlformats.org/drawingml/2006/table">
            <a:tbl>
              <a:tblPr firstRow="1" bandRow="1">
                <a:tableStyleId>{B301B821-A1FF-4177-AEE7-76D212191A09}</a:tableStyleId>
              </a:tblPr>
              <a:tblGrid>
                <a:gridCol w="1716187"/>
                <a:gridCol w="1104123"/>
                <a:gridCol w="984109"/>
                <a:gridCol w="1080120"/>
                <a:gridCol w="1080120"/>
                <a:gridCol w="1008112"/>
                <a:gridCol w="1368154"/>
              </a:tblGrid>
              <a:tr h="288000">
                <a:tc>
                  <a:txBody>
                    <a:bodyPr/>
                    <a:lstStyle/>
                    <a:p>
                      <a:pPr algn="r"/>
                      <a:r>
                        <a:rPr lang="en-GB" sz="1200" dirty="0" smtClean="0">
                          <a:solidFill>
                            <a:srgbClr val="3E5AA8"/>
                          </a:solidFill>
                        </a:rPr>
                        <a:t>Process Area</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Complexity</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File</a:t>
                      </a:r>
                    </a:p>
                    <a:p>
                      <a:pPr algn="ctr"/>
                      <a:r>
                        <a:rPr lang="en-GB" sz="1200" dirty="0" smtClean="0">
                          <a:solidFill>
                            <a:srgbClr val="3E5AA8"/>
                          </a:solidFill>
                        </a:rPr>
                        <a:t>Formats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Exceptions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External</a:t>
                      </a:r>
                    </a:p>
                    <a:p>
                      <a:pPr algn="ctr"/>
                      <a:r>
                        <a:rPr lang="en-GB" sz="1200" dirty="0" smtClean="0">
                          <a:solidFill>
                            <a:srgbClr val="3E5AA8"/>
                          </a:solidFill>
                        </a:rPr>
                        <a:t>Screens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Batch Jobs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Performance Test?</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97610">
                <a:tc>
                  <a:txBody>
                    <a:bodyPr/>
                    <a:lstStyle/>
                    <a:p>
                      <a:pPr marL="0" indent="0" algn="r">
                        <a:buFont typeface="Arial" panose="020B0604020202020204" pitchFamily="34" charset="0"/>
                        <a:buNone/>
                      </a:pPr>
                      <a:r>
                        <a:rPr lang="en-GB" sz="1050" b="0" kern="1200" dirty="0" smtClean="0">
                          <a:solidFill>
                            <a:schemeClr val="bg1">
                              <a:lumMod val="50000"/>
                            </a:schemeClr>
                          </a:solidFill>
                          <a:latin typeface="+mn-lt"/>
                          <a:ea typeface="+mn-ea"/>
                          <a:cs typeface="+mn-cs"/>
                        </a:rPr>
                        <a:t>SPA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Metering (Reads)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Reconciliation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Invoicing – Capacity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Invoicing – Commodity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Invoicing – Amendment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smtClean="0">
                          <a:solidFill>
                            <a:schemeClr val="bg1">
                              <a:lumMod val="65000"/>
                            </a:schemeClr>
                          </a:solidFill>
                          <a:latin typeface="Arial" panose="020B0604020202020204" pitchFamily="34" charset="0"/>
                          <a:ea typeface="+mn-ea"/>
                          <a:cs typeface="Arial" panose="020B0604020202020204" pitchFamily="34" charset="0"/>
                        </a:rPr>
                        <a:t>n/a / H / M / L</a:t>
                      </a:r>
                      <a:endParaRPr lang="en-GB" sz="1100" b="0" kern="1200" dirty="0" smtClean="0">
                        <a:solidFill>
                          <a:schemeClr val="bg1">
                            <a:lumMod val="65000"/>
                          </a:schemeClr>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Invoicing – Other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smtClean="0">
                          <a:solidFill>
                            <a:schemeClr val="bg1">
                              <a:lumMod val="65000"/>
                            </a:schemeClr>
                          </a:solidFill>
                          <a:latin typeface="Arial" panose="020B0604020202020204" pitchFamily="34" charset="0"/>
                          <a:ea typeface="+mn-ea"/>
                          <a:cs typeface="Arial" panose="020B0604020202020204" pitchFamily="34" charset="0"/>
                        </a:rPr>
                        <a:t>n/a / H / M / L</a:t>
                      </a:r>
                      <a:endParaRPr lang="en-GB" sz="1100" b="0" kern="1200" dirty="0" smtClean="0">
                        <a:solidFill>
                          <a:schemeClr val="bg1">
                            <a:lumMod val="65000"/>
                          </a:schemeClr>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Rolling AQ</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smtClean="0">
                          <a:solidFill>
                            <a:schemeClr val="bg1">
                              <a:lumMod val="65000"/>
                            </a:schemeClr>
                          </a:solidFill>
                          <a:latin typeface="Arial" panose="020B0604020202020204" pitchFamily="34" charset="0"/>
                          <a:ea typeface="+mn-ea"/>
                          <a:cs typeface="Arial" panose="020B0604020202020204" pitchFamily="34" charset="0"/>
                        </a:rPr>
                        <a:t>n/a / H / M / L</a:t>
                      </a:r>
                      <a:endParaRPr lang="en-GB" sz="1100" b="0" kern="1200" dirty="0" smtClean="0">
                        <a:solidFill>
                          <a:schemeClr val="bg1">
                            <a:lumMod val="65000"/>
                          </a:schemeClr>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Formula Year AQ</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smtClean="0">
                          <a:solidFill>
                            <a:schemeClr val="bg1">
                              <a:lumMod val="65000"/>
                            </a:schemeClr>
                          </a:solidFill>
                          <a:latin typeface="Arial" panose="020B0604020202020204" pitchFamily="34" charset="0"/>
                          <a:ea typeface="+mn-ea"/>
                          <a:cs typeface="Arial" panose="020B0604020202020204" pitchFamily="34" charset="0"/>
                        </a:rPr>
                        <a:t>n/a / H / M / L</a:t>
                      </a:r>
                      <a:endParaRPr lang="en-GB" sz="1100" b="0" kern="1200" dirty="0" smtClean="0">
                        <a:solidFill>
                          <a:schemeClr val="bg1">
                            <a:lumMod val="65000"/>
                          </a:schemeClr>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RGMA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DSC Service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Other (Specify)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bl>
          </a:graphicData>
        </a:graphic>
      </p:graphicFrame>
      <p:grpSp>
        <p:nvGrpSpPr>
          <p:cNvPr id="5" name="Group 4"/>
          <p:cNvGrpSpPr/>
          <p:nvPr/>
        </p:nvGrpSpPr>
        <p:grpSpPr>
          <a:xfrm>
            <a:off x="8460432" y="234414"/>
            <a:ext cx="544198" cy="393120"/>
            <a:chOff x="0" y="31563"/>
            <a:chExt cx="544198" cy="393120"/>
          </a:xfrm>
          <a:solidFill>
            <a:srgbClr val="56CF9E"/>
          </a:solidFill>
        </p:grpSpPr>
        <p:sp>
          <p:nvSpPr>
            <p:cNvPr id="6" name="Rounded Rectangle 5"/>
            <p:cNvSpPr/>
            <p:nvPr/>
          </p:nvSpPr>
          <p:spPr>
            <a:xfrm>
              <a:off x="0" y="31563"/>
              <a:ext cx="544198" cy="393120"/>
            </a:xfrm>
            <a:prstGeom prst="roundRect">
              <a:avLst/>
            </a:prstGeom>
            <a:solidFill>
              <a:srgbClr val="56CF9E"/>
            </a:solid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19191" y="50754"/>
              <a:ext cx="505816" cy="354738"/>
            </a:xfrm>
            <a:prstGeom prst="rect">
              <a:avLst/>
            </a:prstGeom>
            <a:solidFill>
              <a:srgbClr val="56CF9E"/>
            </a:solid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1</a:t>
              </a:r>
              <a:endParaRPr lang="en-GB" sz="1000" b="1" u="none" kern="1200" dirty="0">
                <a:solidFill>
                  <a:schemeClr val="bg1"/>
                </a:solidFill>
              </a:endParaRPr>
            </a:p>
          </p:txBody>
        </p:sp>
      </p:grpSp>
    </p:spTree>
    <p:extLst>
      <p:ext uri="{BB962C8B-B14F-4D97-AF65-F5344CB8AC3E}">
        <p14:creationId xmlns:p14="http://schemas.microsoft.com/office/powerpoint/2010/main" val="891583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9. Solution Options Impact Assessment Review Completed</a:t>
            </a:r>
            <a:endParaRPr lang="en-GB" dirty="0"/>
          </a:p>
        </p:txBody>
      </p:sp>
      <p:sp>
        <p:nvSpPr>
          <p:cNvPr id="3" name="Content Placeholder 2"/>
          <p:cNvSpPr>
            <a:spLocks noGrp="1"/>
          </p:cNvSpPr>
          <p:nvPr>
            <p:ph idx="1"/>
          </p:nvPr>
        </p:nvSpPr>
        <p:spPr/>
        <p:txBody>
          <a:bodyPr>
            <a:normAutofit/>
          </a:bodyPr>
          <a:lstStyle/>
          <a:p>
            <a:r>
              <a:rPr lang="en-GB" sz="2000" dirty="0" smtClean="0"/>
              <a:t>No agenda items for this section</a:t>
            </a:r>
            <a:endParaRPr lang="en-GB" sz="2000" dirty="0"/>
          </a:p>
        </p:txBody>
      </p:sp>
    </p:spTree>
    <p:extLst>
      <p:ext uri="{BB962C8B-B14F-4D97-AF65-F5344CB8AC3E}">
        <p14:creationId xmlns:p14="http://schemas.microsoft.com/office/powerpoint/2010/main" val="1873159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Miscellaneous</a:t>
            </a:r>
            <a:endParaRPr lang="en-GB" dirty="0"/>
          </a:p>
        </p:txBody>
      </p:sp>
      <p:sp>
        <p:nvSpPr>
          <p:cNvPr id="3" name="Content Placeholder 2"/>
          <p:cNvSpPr>
            <a:spLocks noGrp="1"/>
          </p:cNvSpPr>
          <p:nvPr>
            <p:ph idx="1"/>
          </p:nvPr>
        </p:nvSpPr>
        <p:spPr/>
        <p:txBody>
          <a:bodyPr/>
          <a:lstStyle/>
          <a:p>
            <a:r>
              <a:rPr lang="en-GB" sz="2000" dirty="0" smtClean="0"/>
              <a:t>10a. </a:t>
            </a:r>
            <a:r>
              <a:rPr lang="en-GB" sz="2000" dirty="0"/>
              <a:t>IX </a:t>
            </a:r>
            <a:r>
              <a:rPr lang="en-GB" sz="2000" dirty="0" smtClean="0"/>
              <a:t>Update</a:t>
            </a:r>
            <a:endParaRPr lang="en-GB" sz="2000" dirty="0"/>
          </a:p>
          <a:p>
            <a:r>
              <a:rPr lang="en-GB" sz="2000" dirty="0" smtClean="0"/>
              <a:t>10b. </a:t>
            </a:r>
            <a:r>
              <a:rPr lang="en-GB" sz="2000" dirty="0"/>
              <a:t>XRN4864 - Supply of Meter Point data as part of the PARR </a:t>
            </a:r>
            <a:r>
              <a:rPr lang="en-GB" sz="2000" dirty="0" smtClean="0"/>
              <a:t>Reports - </a:t>
            </a:r>
            <a:r>
              <a:rPr lang="en-GB" sz="2000" b="1" dirty="0" smtClean="0"/>
              <a:t>Removed</a:t>
            </a:r>
          </a:p>
          <a:p>
            <a:endParaRPr lang="en-GB" dirty="0"/>
          </a:p>
        </p:txBody>
      </p:sp>
    </p:spTree>
    <p:extLst>
      <p:ext uri="{BB962C8B-B14F-4D97-AF65-F5344CB8AC3E}">
        <p14:creationId xmlns:p14="http://schemas.microsoft.com/office/powerpoint/2010/main" val="925119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smtClean="0"/>
              <a:t>10a. Xoserve IX Refresh</a:t>
            </a:r>
            <a:endParaRPr lang="en-GB" dirty="0"/>
          </a:p>
        </p:txBody>
      </p:sp>
      <p:sp>
        <p:nvSpPr>
          <p:cNvPr id="3" name="Subtitle 2"/>
          <p:cNvSpPr>
            <a:spLocks noGrp="1"/>
          </p:cNvSpPr>
          <p:nvPr>
            <p:ph type="subTitle" idx="1"/>
          </p:nvPr>
        </p:nvSpPr>
        <p:spPr/>
        <p:txBody>
          <a:bodyPr/>
          <a:lstStyle/>
          <a:p>
            <a:r>
              <a:rPr lang="en-GB" dirty="0">
                <a:solidFill>
                  <a:srgbClr val="3E5AA8"/>
                </a:solidFill>
              </a:rPr>
              <a:t>Customer Update</a:t>
            </a:r>
          </a:p>
          <a:p>
            <a:r>
              <a:rPr lang="en-GB" dirty="0" smtClean="0">
                <a:solidFill>
                  <a:srgbClr val="3E5AA8"/>
                </a:solidFill>
              </a:rPr>
              <a:t>05/03/2019</a:t>
            </a:r>
            <a:endParaRPr lang="en-GB" dirty="0">
              <a:solidFill>
                <a:srgbClr val="3E5AA8"/>
              </a:solidFill>
            </a:endParaRPr>
          </a:p>
        </p:txBody>
      </p:sp>
    </p:spTree>
    <p:extLst>
      <p:ext uri="{BB962C8B-B14F-4D97-AF65-F5344CB8AC3E}">
        <p14:creationId xmlns:p14="http://schemas.microsoft.com/office/powerpoint/2010/main" val="18785122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IX Refresh Customer Update</a:t>
            </a:r>
          </a:p>
        </p:txBody>
      </p:sp>
      <p:sp>
        <p:nvSpPr>
          <p:cNvPr id="11" name="Content Placeholder 2"/>
          <p:cNvSpPr>
            <a:spLocks noGrp="1"/>
          </p:cNvSpPr>
          <p:nvPr>
            <p:ph idx="1"/>
          </p:nvPr>
        </p:nvSpPr>
        <p:spPr>
          <a:xfrm>
            <a:off x="467544" y="915566"/>
            <a:ext cx="8229600" cy="3888432"/>
          </a:xfrm>
        </p:spPr>
        <p:txBody>
          <a:bodyPr>
            <a:noAutofit/>
          </a:bodyPr>
          <a:lstStyle/>
          <a:p>
            <a:pPr marL="0" lvl="0" indent="0" eaLnBrk="0" fontAlgn="base" hangingPunct="0">
              <a:spcAft>
                <a:spcPct val="0"/>
              </a:spcAft>
              <a:buClr>
                <a:srgbClr val="0062C8"/>
              </a:buClr>
              <a:buNone/>
            </a:pPr>
            <a:r>
              <a:rPr lang="en-US" sz="1000" b="1" kern="0" dirty="0">
                <a:latin typeface="Arial"/>
                <a:cs typeface="+mn-cs"/>
              </a:rPr>
              <a:t>Welcome to the </a:t>
            </a:r>
            <a:r>
              <a:rPr lang="en-US" sz="1000" b="1" kern="0" dirty="0" smtClean="0">
                <a:latin typeface="Arial"/>
                <a:cs typeface="+mn-cs"/>
              </a:rPr>
              <a:t>February </a:t>
            </a:r>
            <a:r>
              <a:rPr lang="en-US" sz="1000" b="1" kern="0" dirty="0">
                <a:latin typeface="Arial"/>
                <a:cs typeface="+mn-cs"/>
              </a:rPr>
              <a:t>update of the IX Refresh </a:t>
            </a:r>
            <a:r>
              <a:rPr lang="en-US" sz="1000" b="1" kern="0" dirty="0" smtClean="0">
                <a:latin typeface="Arial"/>
                <a:cs typeface="+mn-cs"/>
              </a:rPr>
              <a:t>Project</a:t>
            </a:r>
          </a:p>
          <a:p>
            <a:pPr marL="0" indent="0" eaLnBrk="0" fontAlgn="base" hangingPunct="0">
              <a:spcAft>
                <a:spcPct val="0"/>
              </a:spcAft>
              <a:buClr>
                <a:srgbClr val="0062C8"/>
              </a:buClr>
              <a:buNone/>
            </a:pPr>
            <a:endParaRPr lang="en-US" sz="1000" b="1" kern="0" dirty="0">
              <a:latin typeface="Arial"/>
              <a:cs typeface="+mn-cs"/>
            </a:endParaRPr>
          </a:p>
          <a:p>
            <a:pPr marL="0" indent="0" eaLnBrk="0" fontAlgn="base" hangingPunct="0">
              <a:spcAft>
                <a:spcPct val="0"/>
              </a:spcAft>
              <a:buClr>
                <a:srgbClr val="0062C8"/>
              </a:buClr>
              <a:buNone/>
            </a:pPr>
            <a:r>
              <a:rPr lang="en-US" sz="950" kern="0" dirty="0" smtClean="0">
                <a:latin typeface="Arial"/>
                <a:cs typeface="+mn-cs"/>
              </a:rPr>
              <a:t>We’ve made good progress over the last month, achieving our major program milestones of Proof </a:t>
            </a:r>
            <a:r>
              <a:rPr lang="en-US" sz="950" kern="0" dirty="0">
                <a:latin typeface="Arial"/>
                <a:cs typeface="+mn-cs"/>
              </a:rPr>
              <a:t>of Concept testing and the completion of the pilot </a:t>
            </a:r>
            <a:r>
              <a:rPr lang="en-US" sz="950" kern="0" dirty="0" smtClean="0">
                <a:latin typeface="Arial"/>
                <a:cs typeface="+mn-cs"/>
              </a:rPr>
              <a:t>site on February 19</a:t>
            </a:r>
            <a:r>
              <a:rPr lang="en-US" sz="950" kern="0" baseline="30000" dirty="0" smtClean="0">
                <a:latin typeface="Arial"/>
                <a:cs typeface="+mn-cs"/>
              </a:rPr>
              <a:t>th</a:t>
            </a:r>
            <a:r>
              <a:rPr lang="en-US" sz="950" kern="0" dirty="0" smtClean="0">
                <a:latin typeface="Arial"/>
                <a:cs typeface="+mn-cs"/>
              </a:rPr>
              <a:t>. Our work on the pilot site has identified a number of potential improvements to our approach which will lead to a more seamless migration and will improve your experience of the process.</a:t>
            </a:r>
          </a:p>
          <a:p>
            <a:pPr marL="0" indent="0" eaLnBrk="0" fontAlgn="base" hangingPunct="0">
              <a:spcAft>
                <a:spcPct val="0"/>
              </a:spcAft>
              <a:buClr>
                <a:srgbClr val="0062C8"/>
              </a:buClr>
              <a:buNone/>
            </a:pPr>
            <a:endParaRPr lang="en-US" sz="950" kern="0" dirty="0" smtClean="0">
              <a:latin typeface="Arial"/>
              <a:cs typeface="+mn-cs"/>
            </a:endParaRPr>
          </a:p>
          <a:p>
            <a:pPr marL="0" indent="0" eaLnBrk="0" fontAlgn="base" hangingPunct="0">
              <a:spcAft>
                <a:spcPct val="0"/>
              </a:spcAft>
              <a:buClr>
                <a:srgbClr val="0062C8"/>
              </a:buClr>
              <a:buNone/>
            </a:pPr>
            <a:r>
              <a:rPr lang="en-US" sz="950" kern="0" dirty="0" smtClean="0">
                <a:latin typeface="Arial"/>
                <a:cs typeface="+mn-cs"/>
              </a:rPr>
              <a:t>As part of </a:t>
            </a:r>
            <a:r>
              <a:rPr lang="en-US" sz="950" kern="0" dirty="0">
                <a:latin typeface="Arial"/>
                <a:cs typeface="+mn-cs"/>
              </a:rPr>
              <a:t>the service transition to the new IX </a:t>
            </a:r>
            <a:r>
              <a:rPr lang="en-US" sz="950" kern="0" dirty="0" smtClean="0">
                <a:latin typeface="Arial"/>
                <a:cs typeface="+mn-cs"/>
              </a:rPr>
              <a:t>platform, </a:t>
            </a:r>
            <a:r>
              <a:rPr lang="en-US" sz="950" kern="0" dirty="0">
                <a:latin typeface="Arial"/>
                <a:cs typeface="+mn-cs"/>
              </a:rPr>
              <a:t>alongside our continued line installation </a:t>
            </a:r>
            <a:r>
              <a:rPr lang="en-US" sz="950" kern="0" dirty="0" smtClean="0">
                <a:latin typeface="Arial"/>
                <a:cs typeface="+mn-cs"/>
              </a:rPr>
              <a:t>activities, we will be </a:t>
            </a:r>
            <a:r>
              <a:rPr lang="en-US" sz="950" kern="0" dirty="0">
                <a:latin typeface="Arial"/>
                <a:cs typeface="+mn-cs"/>
              </a:rPr>
              <a:t>working with </a:t>
            </a:r>
            <a:r>
              <a:rPr lang="en-US" sz="950" kern="0" dirty="0" smtClean="0">
                <a:latin typeface="Arial"/>
                <a:cs typeface="+mn-cs"/>
              </a:rPr>
              <a:t>our </a:t>
            </a:r>
            <a:r>
              <a:rPr lang="en-US" sz="950" kern="0" dirty="0">
                <a:latin typeface="Arial"/>
                <a:cs typeface="+mn-cs"/>
              </a:rPr>
              <a:t>suppliers over the next few weeks to </a:t>
            </a:r>
            <a:r>
              <a:rPr lang="en-US" sz="950" kern="0" dirty="0" smtClean="0">
                <a:latin typeface="Arial"/>
                <a:cs typeface="+mn-cs"/>
              </a:rPr>
              <a:t>make </a:t>
            </a:r>
            <a:r>
              <a:rPr lang="en-US" sz="950" kern="0" dirty="0">
                <a:latin typeface="Arial"/>
                <a:cs typeface="+mn-cs"/>
              </a:rPr>
              <a:t>the </a:t>
            </a:r>
            <a:r>
              <a:rPr lang="en-US" sz="950" kern="0" dirty="0" smtClean="0">
                <a:latin typeface="Arial"/>
                <a:cs typeface="+mn-cs"/>
              </a:rPr>
              <a:t>improvements that we’ve identified and we will test the </a:t>
            </a:r>
            <a:r>
              <a:rPr lang="en-US" sz="950" kern="0" dirty="0">
                <a:latin typeface="Arial"/>
                <a:cs typeface="+mn-cs"/>
              </a:rPr>
              <a:t>perfected migration approach </a:t>
            </a:r>
            <a:r>
              <a:rPr lang="en-US" sz="950" kern="0" dirty="0" smtClean="0">
                <a:latin typeface="Arial"/>
                <a:cs typeface="+mn-cs"/>
              </a:rPr>
              <a:t>on a second site </a:t>
            </a:r>
            <a:r>
              <a:rPr lang="en-US" sz="950" kern="0" dirty="0">
                <a:latin typeface="Arial"/>
                <a:cs typeface="+mn-cs"/>
              </a:rPr>
              <a:t>ahead of the </a:t>
            </a:r>
            <a:r>
              <a:rPr lang="en-US" sz="950" kern="0" dirty="0" smtClean="0">
                <a:latin typeface="Arial"/>
                <a:cs typeface="+mn-cs"/>
              </a:rPr>
              <a:t>rollout. This will be our priority focus this month, however we </a:t>
            </a:r>
            <a:r>
              <a:rPr lang="en-US" sz="950" kern="0" dirty="0">
                <a:latin typeface="Arial"/>
                <a:cs typeface="+mn-cs"/>
              </a:rPr>
              <a:t>will continue </a:t>
            </a:r>
            <a:r>
              <a:rPr lang="en-US" sz="950" kern="0" dirty="0" smtClean="0">
                <a:latin typeface="Arial"/>
                <a:cs typeface="+mn-cs"/>
              </a:rPr>
              <a:t>line and router installations as planned.</a:t>
            </a:r>
            <a:endParaRPr lang="en-US" sz="950" kern="0" dirty="0">
              <a:latin typeface="Arial"/>
              <a:cs typeface="+mn-cs"/>
            </a:endParaRPr>
          </a:p>
          <a:p>
            <a:pPr marL="0" indent="0" eaLnBrk="0" fontAlgn="base" hangingPunct="0">
              <a:spcAft>
                <a:spcPct val="0"/>
              </a:spcAft>
              <a:buClr>
                <a:srgbClr val="0062C8"/>
              </a:buClr>
              <a:buNone/>
            </a:pPr>
            <a:endParaRPr lang="en-US" sz="950" kern="0" dirty="0" smtClean="0">
              <a:latin typeface="Arial"/>
              <a:cs typeface="+mn-cs"/>
            </a:endParaRPr>
          </a:p>
          <a:p>
            <a:pPr marL="0" indent="0" eaLnBrk="0" fontAlgn="base" hangingPunct="0">
              <a:spcAft>
                <a:spcPct val="0"/>
              </a:spcAft>
              <a:buClr>
                <a:srgbClr val="0062C8"/>
              </a:buClr>
              <a:buNone/>
            </a:pPr>
            <a:r>
              <a:rPr lang="en-US" sz="950" kern="0" dirty="0">
                <a:latin typeface="Arial"/>
                <a:cs typeface="+mn-cs"/>
              </a:rPr>
              <a:t>Whilst we acknowledge the improvements </a:t>
            </a:r>
            <a:r>
              <a:rPr lang="en-US" sz="950" kern="0" dirty="0" smtClean="0">
                <a:latin typeface="Arial"/>
                <a:cs typeface="+mn-cs"/>
              </a:rPr>
              <a:t>outlined above </a:t>
            </a:r>
            <a:r>
              <a:rPr lang="en-US" sz="950" kern="0" dirty="0">
                <a:latin typeface="Arial"/>
                <a:cs typeface="+mn-cs"/>
              </a:rPr>
              <a:t>will have an impact on the timelines set out in last month’s update, we will look to identify efficiencies during the delivery phases of the program where possible and we will provide further information in future updates</a:t>
            </a:r>
            <a:r>
              <a:rPr lang="en-US" sz="950" kern="0" dirty="0" smtClean="0">
                <a:latin typeface="Arial"/>
                <a:cs typeface="+mn-cs"/>
              </a:rPr>
              <a:t>.</a:t>
            </a:r>
          </a:p>
          <a:p>
            <a:pPr marL="0" indent="0" eaLnBrk="0" fontAlgn="base" hangingPunct="0">
              <a:spcAft>
                <a:spcPct val="0"/>
              </a:spcAft>
              <a:buClr>
                <a:srgbClr val="0062C8"/>
              </a:buClr>
              <a:buNone/>
            </a:pPr>
            <a:endParaRPr lang="en-US" sz="950" kern="0" dirty="0">
              <a:latin typeface="Arial"/>
              <a:cs typeface="+mn-cs"/>
            </a:endParaRPr>
          </a:p>
          <a:p>
            <a:pPr marL="0" lvl="0" indent="0" eaLnBrk="0" fontAlgn="base" hangingPunct="0">
              <a:spcAft>
                <a:spcPct val="0"/>
              </a:spcAft>
              <a:buClr>
                <a:srgbClr val="0062C8"/>
              </a:buClr>
              <a:buNone/>
            </a:pPr>
            <a:r>
              <a:rPr lang="en-US" sz="950" kern="0" dirty="0">
                <a:latin typeface="Arial"/>
                <a:cs typeface="+mn-cs"/>
              </a:rPr>
              <a:t>Our aim is to make this process as seamless as possible to ensure that the installation experience meets your expectations. If you’d like more detailed </a:t>
            </a:r>
            <a:r>
              <a:rPr lang="en-US" sz="950" kern="0" dirty="0" smtClean="0">
                <a:latin typeface="Arial"/>
                <a:cs typeface="+mn-cs"/>
              </a:rPr>
              <a:t>information</a:t>
            </a:r>
            <a:r>
              <a:rPr lang="en-US" sz="950" kern="0" dirty="0">
                <a:latin typeface="Arial"/>
                <a:cs typeface="+mn-cs"/>
              </a:rPr>
              <a:t> </a:t>
            </a:r>
            <a:r>
              <a:rPr lang="en-US" sz="950" kern="0" dirty="0" smtClean="0">
                <a:latin typeface="Arial"/>
                <a:cs typeface="+mn-cs"/>
              </a:rPr>
              <a:t>about dates relevant to your migration, </a:t>
            </a:r>
            <a:r>
              <a:rPr lang="en-US" sz="950" kern="0" dirty="0">
                <a:latin typeface="Arial"/>
                <a:cs typeface="+mn-cs"/>
              </a:rPr>
              <a:t>please email </a:t>
            </a:r>
            <a:r>
              <a:rPr lang="en-US" sz="950" kern="0" dirty="0">
                <a:solidFill>
                  <a:schemeClr val="accent1"/>
                </a:solidFill>
                <a:latin typeface="Arial"/>
                <a:cs typeface="+mn-cs"/>
                <a:hlinkClick r:id="rId2"/>
              </a:rPr>
              <a:t>box.xoserve.IXEnquiries@xoserve.com</a:t>
            </a:r>
            <a:endParaRPr lang="en-US" sz="950" kern="0" dirty="0" smtClean="0">
              <a:solidFill>
                <a:schemeClr val="accent1"/>
              </a:solidFill>
              <a:latin typeface="Arial"/>
              <a:cs typeface="+mn-cs"/>
            </a:endParaRPr>
          </a:p>
          <a:p>
            <a:pPr marL="0" lvl="0" indent="0" eaLnBrk="0" fontAlgn="base" hangingPunct="0">
              <a:spcAft>
                <a:spcPct val="0"/>
              </a:spcAft>
              <a:buClr>
                <a:srgbClr val="0062C8"/>
              </a:buClr>
              <a:buNone/>
            </a:pPr>
            <a:endParaRPr lang="en-US" sz="950" kern="0" dirty="0" smtClean="0">
              <a:latin typeface="Arial"/>
              <a:cs typeface="+mn-cs"/>
            </a:endParaRPr>
          </a:p>
          <a:p>
            <a:pPr marL="0" lvl="0" indent="0" eaLnBrk="0" fontAlgn="base" hangingPunct="0">
              <a:spcAft>
                <a:spcPct val="0"/>
              </a:spcAft>
              <a:buClr>
                <a:srgbClr val="0062C8"/>
              </a:buClr>
              <a:buNone/>
            </a:pPr>
            <a:r>
              <a:rPr lang="en-US" sz="950" kern="0" dirty="0" smtClean="0">
                <a:latin typeface="Arial"/>
                <a:cs typeface="+mn-cs"/>
              </a:rPr>
              <a:t>Finally</a:t>
            </a:r>
            <a:r>
              <a:rPr lang="en-US" sz="950" kern="0" dirty="0">
                <a:latin typeface="Arial"/>
                <a:cs typeface="+mn-cs"/>
              </a:rPr>
              <a:t>, thank you for your ongoing support and </a:t>
            </a:r>
            <a:r>
              <a:rPr lang="en-US" sz="950" kern="0" dirty="0" smtClean="0">
                <a:latin typeface="Arial"/>
                <a:cs typeface="+mn-cs"/>
              </a:rPr>
              <a:t>I look </a:t>
            </a:r>
            <a:r>
              <a:rPr lang="en-US" sz="950" kern="0" dirty="0">
                <a:latin typeface="Arial"/>
                <a:cs typeface="+mn-cs"/>
              </a:rPr>
              <a:t>forward to updating you again in March.</a:t>
            </a:r>
          </a:p>
          <a:p>
            <a:pPr marL="0" lvl="0" indent="0" eaLnBrk="0" fontAlgn="base" hangingPunct="0">
              <a:spcAft>
                <a:spcPct val="0"/>
              </a:spcAft>
              <a:buClr>
                <a:srgbClr val="0062C8"/>
              </a:buClr>
              <a:buNone/>
            </a:pPr>
            <a:endParaRPr lang="en-US" sz="950" kern="0" dirty="0">
              <a:latin typeface="Arial"/>
              <a:cs typeface="+mn-cs"/>
            </a:endParaRPr>
          </a:p>
          <a:p>
            <a:pPr marL="0" lvl="0" indent="0" eaLnBrk="0" fontAlgn="base" hangingPunct="0">
              <a:spcAft>
                <a:spcPct val="0"/>
              </a:spcAft>
              <a:buClr>
                <a:srgbClr val="0062C8"/>
              </a:buClr>
              <a:buNone/>
            </a:pPr>
            <a:r>
              <a:rPr lang="en-GB" sz="950" b="1" kern="0" dirty="0">
                <a:latin typeface="Arial"/>
                <a:cs typeface="+mn-cs"/>
              </a:rPr>
              <a:t>Michelle Callaghan</a:t>
            </a:r>
          </a:p>
          <a:p>
            <a:pPr marL="0" lvl="0" indent="0" eaLnBrk="0" fontAlgn="base" hangingPunct="0">
              <a:spcAft>
                <a:spcPct val="0"/>
              </a:spcAft>
              <a:buClr>
                <a:srgbClr val="0062C8"/>
              </a:buClr>
              <a:buNone/>
            </a:pPr>
            <a:r>
              <a:rPr lang="en-GB" sz="950" kern="0" dirty="0">
                <a:latin typeface="Arial"/>
                <a:cs typeface="+mn-cs"/>
              </a:rPr>
              <a:t>People Platform Director</a:t>
            </a:r>
            <a:endParaRPr lang="en-GB" sz="1800" kern="0" dirty="0">
              <a:latin typeface="Arial"/>
              <a:cs typeface="+mn-cs"/>
            </a:endParaRPr>
          </a:p>
          <a:p>
            <a:endParaRPr lang="en-GB" sz="2800" dirty="0"/>
          </a:p>
        </p:txBody>
      </p:sp>
    </p:spTree>
    <p:extLst>
      <p:ext uri="{BB962C8B-B14F-4D97-AF65-F5344CB8AC3E}">
        <p14:creationId xmlns:p14="http://schemas.microsoft.com/office/powerpoint/2010/main" val="3776372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123478"/>
            <a:ext cx="8229600" cy="637580"/>
          </a:xfrm>
        </p:spPr>
        <p:txBody>
          <a:bodyPr>
            <a:normAutofit/>
          </a:bodyPr>
          <a:lstStyle/>
          <a:p>
            <a:pPr algn="l"/>
            <a:r>
              <a:rPr lang="en-GB" dirty="0"/>
              <a:t>Look Forward: IX Program Quarterly Activity</a:t>
            </a:r>
          </a:p>
        </p:txBody>
      </p:sp>
      <p:sp>
        <p:nvSpPr>
          <p:cNvPr id="3" name="Content Placeholder 2"/>
          <p:cNvSpPr>
            <a:spLocks noGrp="1"/>
          </p:cNvSpPr>
          <p:nvPr>
            <p:ph idx="1"/>
          </p:nvPr>
        </p:nvSpPr>
        <p:spPr>
          <a:xfrm>
            <a:off x="467544" y="771550"/>
            <a:ext cx="8229600" cy="3672408"/>
          </a:xfrm>
        </p:spPr>
        <p:txBody>
          <a:bodyPr>
            <a:normAutofit fontScale="77500" lnSpcReduction="20000"/>
          </a:bodyPr>
          <a:lstStyle/>
          <a:p>
            <a:pPr marL="0" lvl="0" indent="0" eaLnBrk="0" fontAlgn="base" hangingPunct="0">
              <a:spcAft>
                <a:spcPct val="0"/>
              </a:spcAft>
              <a:buClr>
                <a:srgbClr val="0062C8"/>
              </a:buClr>
              <a:buNone/>
            </a:pPr>
            <a:r>
              <a:rPr lang="en-GB" sz="1300" b="1" kern="0" dirty="0">
                <a:latin typeface="Arial"/>
                <a:cs typeface="+mn-cs"/>
              </a:rPr>
              <a:t>Three Month Timeline</a:t>
            </a:r>
          </a:p>
          <a:p>
            <a:pPr marL="0" lvl="0" indent="0" eaLnBrk="0" fontAlgn="base" hangingPunct="0">
              <a:spcAft>
                <a:spcPct val="0"/>
              </a:spcAft>
              <a:buClr>
                <a:srgbClr val="0062C8"/>
              </a:buClr>
              <a:buNone/>
            </a:pPr>
            <a:endParaRPr lang="en-GB" sz="1000" kern="0" dirty="0">
              <a:solidFill>
                <a:srgbClr val="000000">
                  <a:lumMod val="50000"/>
                  <a:lumOff val="50000"/>
                </a:srgbClr>
              </a:solidFill>
              <a:latin typeface="Arial"/>
            </a:endParaRPr>
          </a:p>
          <a:p>
            <a:pPr marL="0" lvl="0" indent="0" eaLnBrk="0" fontAlgn="base" hangingPunct="0">
              <a:spcAft>
                <a:spcPct val="0"/>
              </a:spcAft>
              <a:buClr>
                <a:srgbClr val="0062C8"/>
              </a:buClr>
              <a:buNone/>
            </a:pPr>
            <a:r>
              <a:rPr lang="en-GB" sz="1000" b="1" kern="0" dirty="0" smtClean="0">
                <a:latin typeface="Arial"/>
              </a:rPr>
              <a:t>March</a:t>
            </a:r>
            <a:endParaRPr lang="en-GB" sz="1000" b="1" kern="0" dirty="0">
              <a:latin typeface="Arial"/>
            </a:endParaRPr>
          </a:p>
          <a:p>
            <a:pPr lvl="0" eaLnBrk="0" fontAlgn="base" hangingPunct="0">
              <a:spcAft>
                <a:spcPct val="0"/>
              </a:spcAft>
              <a:buClr>
                <a:srgbClr val="0062C8"/>
              </a:buClr>
              <a:buFont typeface="Courier New" panose="02070309020205020404" pitchFamily="49" charset="0"/>
              <a:buChar char="o"/>
            </a:pPr>
            <a:r>
              <a:rPr lang="en-GB" sz="1000" kern="0" dirty="0" smtClean="0">
                <a:latin typeface="Arial"/>
              </a:rPr>
              <a:t>Migration approach to be perfected and tested at another site. </a:t>
            </a:r>
            <a:endParaRPr lang="en-GB" sz="1000" kern="0" dirty="0">
              <a:latin typeface="Arial"/>
            </a:endParaRPr>
          </a:p>
          <a:p>
            <a:pPr lvl="0" eaLnBrk="0" fontAlgn="base" hangingPunct="0">
              <a:spcAft>
                <a:spcPct val="0"/>
              </a:spcAft>
              <a:buClr>
                <a:srgbClr val="0062C8"/>
              </a:buClr>
              <a:buFont typeface="Courier New" panose="02070309020205020404" pitchFamily="49" charset="0"/>
              <a:buChar char="o"/>
            </a:pPr>
            <a:r>
              <a:rPr lang="en-US" sz="1000" kern="0" dirty="0" smtClean="0">
                <a:latin typeface="Arial"/>
              </a:rPr>
              <a:t>Initial </a:t>
            </a:r>
            <a:r>
              <a:rPr lang="en-US" sz="1000" kern="0" dirty="0">
                <a:latin typeface="Arial"/>
              </a:rPr>
              <a:t>line installations to continue across all </a:t>
            </a:r>
            <a:r>
              <a:rPr lang="en-US" sz="1000" kern="0" dirty="0" smtClean="0">
                <a:latin typeface="Arial"/>
              </a:rPr>
              <a:t>phases</a:t>
            </a:r>
          </a:p>
          <a:p>
            <a:pPr lvl="0" eaLnBrk="0" fontAlgn="base" hangingPunct="0">
              <a:spcAft>
                <a:spcPct val="0"/>
              </a:spcAft>
              <a:buClr>
                <a:srgbClr val="0062C8"/>
              </a:buClr>
              <a:buFont typeface="Courier New" panose="02070309020205020404" pitchFamily="49" charset="0"/>
              <a:buChar char="o"/>
            </a:pPr>
            <a:r>
              <a:rPr lang="en-US" sz="1000" kern="0" dirty="0" smtClean="0">
                <a:latin typeface="Arial"/>
              </a:rPr>
              <a:t>Router installations to take place at some phase one sites</a:t>
            </a:r>
          </a:p>
          <a:p>
            <a:pPr eaLnBrk="0" fontAlgn="base" hangingPunct="0">
              <a:spcAft>
                <a:spcPct val="0"/>
              </a:spcAft>
              <a:buClr>
                <a:srgbClr val="0062C8"/>
              </a:buClr>
              <a:buFont typeface="Courier New" panose="02070309020205020404" pitchFamily="49" charset="0"/>
              <a:buChar char="o"/>
            </a:pPr>
            <a:r>
              <a:rPr lang="en-GB" sz="1000" kern="0" dirty="0">
                <a:latin typeface="Arial"/>
              </a:rPr>
              <a:t>Prepare </a:t>
            </a:r>
            <a:r>
              <a:rPr lang="en-GB" sz="1000" kern="0" dirty="0" smtClean="0">
                <a:latin typeface="Arial"/>
              </a:rPr>
              <a:t>April migrations</a:t>
            </a:r>
            <a:endParaRPr lang="en-US" sz="1000" kern="0" dirty="0">
              <a:latin typeface="Arial"/>
            </a:endParaRPr>
          </a:p>
          <a:p>
            <a:pPr lvl="0" eaLnBrk="0" fontAlgn="base" hangingPunct="0">
              <a:spcAft>
                <a:spcPct val="0"/>
              </a:spcAft>
              <a:buClr>
                <a:srgbClr val="0062C8"/>
              </a:buClr>
              <a:buFont typeface="Courier New" panose="02070309020205020404" pitchFamily="49" charset="0"/>
              <a:buChar char="o"/>
            </a:pPr>
            <a:r>
              <a:rPr lang="en-GB" sz="1000" kern="0" dirty="0">
                <a:latin typeface="Arial"/>
              </a:rPr>
              <a:t>Continue to engage customers with </a:t>
            </a:r>
            <a:r>
              <a:rPr lang="en-GB" sz="1000" kern="0" dirty="0" smtClean="0">
                <a:latin typeface="Arial"/>
              </a:rPr>
              <a:t>Disaster Recovery equipment </a:t>
            </a:r>
            <a:r>
              <a:rPr lang="en-GB" sz="1000" kern="0" dirty="0">
                <a:latin typeface="Arial"/>
              </a:rPr>
              <a:t>about testing approach</a:t>
            </a:r>
          </a:p>
          <a:p>
            <a:pPr lvl="0" eaLnBrk="0" fontAlgn="base" hangingPunct="0">
              <a:spcAft>
                <a:spcPct val="0"/>
              </a:spcAft>
              <a:buClr>
                <a:srgbClr val="0062C8"/>
              </a:buClr>
              <a:buFont typeface="Courier New" panose="02070309020205020404" pitchFamily="49" charset="0"/>
              <a:buChar char="o"/>
            </a:pPr>
            <a:r>
              <a:rPr lang="en-GB" sz="1000" kern="0" dirty="0">
                <a:latin typeface="Arial"/>
              </a:rPr>
              <a:t>Continue to engage relevant customers requesting additional IP range / addresses for IX End User equipment</a:t>
            </a:r>
          </a:p>
          <a:p>
            <a:pPr marL="0" lvl="0" indent="0" eaLnBrk="0" fontAlgn="base" hangingPunct="0">
              <a:spcAft>
                <a:spcPct val="0"/>
              </a:spcAft>
              <a:buClr>
                <a:srgbClr val="0062C8"/>
              </a:buClr>
              <a:buNone/>
            </a:pPr>
            <a:endParaRPr lang="en-GB" sz="1000" kern="0" dirty="0">
              <a:solidFill>
                <a:srgbClr val="000000">
                  <a:lumMod val="50000"/>
                  <a:lumOff val="50000"/>
                </a:srgbClr>
              </a:solidFill>
              <a:latin typeface="Arial"/>
            </a:endParaRPr>
          </a:p>
          <a:p>
            <a:pPr marL="0" lvl="0" indent="0" eaLnBrk="0" fontAlgn="base" hangingPunct="0">
              <a:spcAft>
                <a:spcPct val="0"/>
              </a:spcAft>
              <a:buClr>
                <a:srgbClr val="0062C8"/>
              </a:buClr>
              <a:buNone/>
            </a:pPr>
            <a:r>
              <a:rPr lang="en-GB" sz="1000" b="1" kern="0" dirty="0" smtClean="0">
                <a:latin typeface="Arial"/>
              </a:rPr>
              <a:t>April</a:t>
            </a:r>
            <a:endParaRPr lang="en-GB" sz="1000" b="1" kern="0" dirty="0">
              <a:latin typeface="Arial"/>
            </a:endParaRPr>
          </a:p>
          <a:p>
            <a:pPr lvl="0" eaLnBrk="0" fontAlgn="base" hangingPunct="0">
              <a:spcAft>
                <a:spcPct val="0"/>
              </a:spcAft>
              <a:buClr>
                <a:srgbClr val="0062C8"/>
              </a:buClr>
              <a:buFont typeface="Courier New" panose="02070309020205020404" pitchFamily="49" charset="0"/>
              <a:buChar char="o"/>
            </a:pPr>
            <a:r>
              <a:rPr lang="en-GB" sz="1000" kern="0" dirty="0">
                <a:latin typeface="Arial"/>
              </a:rPr>
              <a:t>Rollout </a:t>
            </a:r>
            <a:r>
              <a:rPr lang="en-GB" sz="1000" kern="0" dirty="0" smtClean="0">
                <a:latin typeface="Arial"/>
              </a:rPr>
              <a:t> begins </a:t>
            </a:r>
            <a:r>
              <a:rPr lang="en-GB" sz="1000" kern="0" dirty="0">
                <a:latin typeface="Arial"/>
              </a:rPr>
              <a:t>with Phase One</a:t>
            </a:r>
          </a:p>
          <a:p>
            <a:pPr eaLnBrk="0" fontAlgn="base" hangingPunct="0">
              <a:spcAft>
                <a:spcPct val="0"/>
              </a:spcAft>
              <a:buClr>
                <a:srgbClr val="0062C8"/>
              </a:buClr>
              <a:buFont typeface="Courier New" panose="02070309020205020404" pitchFamily="49" charset="0"/>
              <a:buChar char="o"/>
            </a:pPr>
            <a:r>
              <a:rPr lang="en-GB" sz="1000" kern="0" dirty="0" smtClean="0">
                <a:latin typeface="Arial"/>
              </a:rPr>
              <a:t>Relevant sites </a:t>
            </a:r>
            <a:r>
              <a:rPr lang="en-GB" sz="1000" kern="0" dirty="0">
                <a:latin typeface="Arial"/>
              </a:rPr>
              <a:t>contacted to have </a:t>
            </a:r>
            <a:r>
              <a:rPr lang="en-GB" sz="1000" kern="0" dirty="0" smtClean="0">
                <a:latin typeface="Arial"/>
              </a:rPr>
              <a:t>servers installed</a:t>
            </a:r>
            <a:endParaRPr lang="en-GB" sz="1000" kern="0" dirty="0">
              <a:latin typeface="Arial"/>
            </a:endParaRPr>
          </a:p>
          <a:p>
            <a:pPr eaLnBrk="0" fontAlgn="base" hangingPunct="0">
              <a:spcAft>
                <a:spcPct val="0"/>
              </a:spcAft>
              <a:buClr>
                <a:srgbClr val="0062C8"/>
              </a:buClr>
              <a:buFont typeface="Courier New" panose="02070309020205020404" pitchFamily="49" charset="0"/>
              <a:buChar char="o"/>
            </a:pPr>
            <a:r>
              <a:rPr lang="en-GB" sz="1000" kern="0" dirty="0">
                <a:latin typeface="Arial"/>
              </a:rPr>
              <a:t>Prepare </a:t>
            </a:r>
            <a:r>
              <a:rPr lang="en-GB" sz="1000" kern="0" dirty="0" smtClean="0">
                <a:latin typeface="Arial"/>
              </a:rPr>
              <a:t>May </a:t>
            </a:r>
            <a:r>
              <a:rPr lang="en-GB" sz="1000" kern="0" dirty="0">
                <a:latin typeface="Arial"/>
              </a:rPr>
              <a:t>migrations</a:t>
            </a:r>
          </a:p>
          <a:p>
            <a:pPr eaLnBrk="0" fontAlgn="base" hangingPunct="0">
              <a:spcAft>
                <a:spcPct val="0"/>
              </a:spcAft>
              <a:buClr>
                <a:srgbClr val="0062C8"/>
              </a:buClr>
              <a:buFont typeface="Courier New" panose="02070309020205020404" pitchFamily="49" charset="0"/>
              <a:buChar char="o"/>
            </a:pPr>
            <a:r>
              <a:rPr lang="en-US" sz="1000" kern="0" dirty="0" smtClean="0">
                <a:latin typeface="Arial"/>
              </a:rPr>
              <a:t>Phone line </a:t>
            </a:r>
            <a:r>
              <a:rPr lang="en-US" sz="1000" kern="0" dirty="0">
                <a:latin typeface="Arial"/>
              </a:rPr>
              <a:t>installations to continue</a:t>
            </a:r>
          </a:p>
          <a:p>
            <a:pPr marL="0" lvl="0" indent="0" eaLnBrk="0" fontAlgn="base" hangingPunct="0">
              <a:spcAft>
                <a:spcPct val="0"/>
              </a:spcAft>
              <a:buClr>
                <a:srgbClr val="0062C8"/>
              </a:buClr>
              <a:buNone/>
            </a:pPr>
            <a:endParaRPr lang="en-US" sz="1000" kern="0" dirty="0">
              <a:solidFill>
                <a:srgbClr val="000000">
                  <a:lumMod val="50000"/>
                  <a:lumOff val="50000"/>
                </a:srgbClr>
              </a:solidFill>
              <a:latin typeface="Arial"/>
            </a:endParaRPr>
          </a:p>
          <a:p>
            <a:pPr marL="0" lvl="0" indent="0" eaLnBrk="0" fontAlgn="base" hangingPunct="0">
              <a:spcAft>
                <a:spcPct val="0"/>
              </a:spcAft>
              <a:buClr>
                <a:srgbClr val="0062C8"/>
              </a:buClr>
              <a:buNone/>
            </a:pPr>
            <a:r>
              <a:rPr lang="en-GB" sz="1000" b="1" kern="0" dirty="0" smtClean="0">
                <a:latin typeface="Arial"/>
              </a:rPr>
              <a:t>May</a:t>
            </a:r>
            <a:endParaRPr lang="en-GB" sz="1000" b="1" kern="0" dirty="0">
              <a:latin typeface="Arial"/>
            </a:endParaRPr>
          </a:p>
          <a:p>
            <a:pPr lvl="0" eaLnBrk="0" fontAlgn="base" hangingPunct="0">
              <a:spcAft>
                <a:spcPct val="0"/>
              </a:spcAft>
              <a:buClr>
                <a:srgbClr val="0062C8"/>
              </a:buClr>
              <a:buFont typeface="Courier New" panose="02070309020205020404" pitchFamily="49" charset="0"/>
              <a:buChar char="o"/>
            </a:pPr>
            <a:r>
              <a:rPr lang="en-GB" sz="1000" kern="0" dirty="0">
                <a:latin typeface="Arial"/>
              </a:rPr>
              <a:t>Rollout </a:t>
            </a:r>
            <a:r>
              <a:rPr lang="en-GB" sz="1000" kern="0" dirty="0" smtClean="0">
                <a:latin typeface="Arial"/>
              </a:rPr>
              <a:t>continues for line, router and server installations </a:t>
            </a:r>
            <a:endParaRPr lang="en-GB" sz="1000" kern="0" dirty="0">
              <a:latin typeface="Arial"/>
            </a:endParaRPr>
          </a:p>
          <a:p>
            <a:pPr eaLnBrk="0" fontAlgn="base" hangingPunct="0">
              <a:spcAft>
                <a:spcPct val="0"/>
              </a:spcAft>
              <a:buClr>
                <a:srgbClr val="0062C8"/>
              </a:buClr>
              <a:buFont typeface="Courier New" panose="02070309020205020404" pitchFamily="49" charset="0"/>
              <a:buChar char="o"/>
            </a:pPr>
            <a:r>
              <a:rPr lang="en-GB" sz="1000" kern="0" dirty="0" smtClean="0">
                <a:latin typeface="Arial"/>
              </a:rPr>
              <a:t>Customers contacted </a:t>
            </a:r>
            <a:r>
              <a:rPr lang="en-GB" sz="1000" kern="0" dirty="0">
                <a:latin typeface="Arial"/>
              </a:rPr>
              <a:t>to have </a:t>
            </a:r>
            <a:r>
              <a:rPr lang="en-GB" sz="1000" kern="0" dirty="0" smtClean="0">
                <a:latin typeface="Arial"/>
              </a:rPr>
              <a:t>servers </a:t>
            </a:r>
            <a:r>
              <a:rPr lang="en-GB" sz="1000" kern="0" dirty="0">
                <a:latin typeface="Arial"/>
              </a:rPr>
              <a:t>installed</a:t>
            </a:r>
          </a:p>
          <a:p>
            <a:pPr eaLnBrk="0" fontAlgn="base" hangingPunct="0">
              <a:spcAft>
                <a:spcPct val="0"/>
              </a:spcAft>
              <a:buClr>
                <a:srgbClr val="0062C8"/>
              </a:buClr>
              <a:buFont typeface="Courier New" panose="02070309020205020404" pitchFamily="49" charset="0"/>
              <a:buChar char="o"/>
            </a:pPr>
            <a:r>
              <a:rPr lang="en-GB" sz="1000" kern="0" dirty="0">
                <a:latin typeface="Arial"/>
              </a:rPr>
              <a:t>Prepare </a:t>
            </a:r>
            <a:r>
              <a:rPr lang="en-GB" sz="1000" kern="0" dirty="0" smtClean="0">
                <a:latin typeface="Arial"/>
              </a:rPr>
              <a:t>June </a:t>
            </a:r>
            <a:r>
              <a:rPr lang="en-GB" sz="1000" kern="0" dirty="0">
                <a:latin typeface="Arial"/>
              </a:rPr>
              <a:t>migrations</a:t>
            </a:r>
          </a:p>
          <a:p>
            <a:pPr eaLnBrk="0" fontAlgn="base" hangingPunct="0">
              <a:spcAft>
                <a:spcPct val="0"/>
              </a:spcAft>
              <a:buClr>
                <a:srgbClr val="0062C8"/>
              </a:buClr>
              <a:buFont typeface="Courier New" panose="02070309020205020404" pitchFamily="49" charset="0"/>
              <a:buChar char="o"/>
            </a:pPr>
            <a:r>
              <a:rPr lang="en-US" sz="1000" kern="0" dirty="0">
                <a:latin typeface="Arial"/>
              </a:rPr>
              <a:t>Phone line installations to continue</a:t>
            </a:r>
          </a:p>
          <a:p>
            <a:pPr lvl="0" eaLnBrk="0" fontAlgn="base" hangingPunct="0">
              <a:spcAft>
                <a:spcPct val="0"/>
              </a:spcAft>
              <a:buClr>
                <a:srgbClr val="0062C8"/>
              </a:buClr>
              <a:buFont typeface="Courier New" panose="02070309020205020404" pitchFamily="49" charset="0"/>
              <a:buChar char="o"/>
            </a:pPr>
            <a:endParaRPr lang="en-GB" sz="1000" kern="0" dirty="0">
              <a:solidFill>
                <a:srgbClr val="000000">
                  <a:lumMod val="50000"/>
                  <a:lumOff val="50000"/>
                </a:srgbClr>
              </a:solidFill>
              <a:latin typeface="Arial"/>
            </a:endParaRPr>
          </a:p>
          <a:p>
            <a:pPr marL="0" lvl="0" indent="0" eaLnBrk="0" fontAlgn="base" hangingPunct="0">
              <a:spcAft>
                <a:spcPct val="0"/>
              </a:spcAft>
              <a:buClr>
                <a:srgbClr val="0062C8"/>
              </a:buClr>
              <a:buNone/>
            </a:pPr>
            <a:endParaRPr lang="en-GB" sz="1000" kern="0" dirty="0">
              <a:solidFill>
                <a:srgbClr val="000000">
                  <a:lumMod val="50000"/>
                  <a:lumOff val="50000"/>
                </a:srgbClr>
              </a:solidFill>
              <a:latin typeface="Arial"/>
            </a:endParaRPr>
          </a:p>
          <a:p>
            <a:pPr marL="0" lvl="0" indent="0" eaLnBrk="0" fontAlgn="base" hangingPunct="0">
              <a:spcAft>
                <a:spcPct val="0"/>
              </a:spcAft>
              <a:buClr>
                <a:srgbClr val="0062C8"/>
              </a:buClr>
              <a:buNone/>
            </a:pPr>
            <a:r>
              <a:rPr lang="en-US" sz="1000" b="1" kern="0" dirty="0" smtClean="0">
                <a:latin typeface="Arial"/>
              </a:rPr>
              <a:t>Please be </a:t>
            </a:r>
            <a:r>
              <a:rPr lang="en-US" sz="1000" b="1" kern="0" dirty="0">
                <a:latin typeface="Arial"/>
              </a:rPr>
              <a:t>assured </a:t>
            </a:r>
            <a:r>
              <a:rPr lang="en-US" sz="1000" b="1" kern="0" dirty="0" smtClean="0">
                <a:latin typeface="Arial"/>
              </a:rPr>
              <a:t>that you </a:t>
            </a:r>
            <a:r>
              <a:rPr lang="en-US" sz="1000" b="1" kern="0" dirty="0">
                <a:latin typeface="Arial"/>
              </a:rPr>
              <a:t>will </a:t>
            </a:r>
            <a:r>
              <a:rPr lang="en-GB" sz="1000" b="1" kern="0" dirty="0">
                <a:latin typeface="Arial"/>
              </a:rPr>
              <a:t>be contacted by Gamma before either your Network survey or phone line installation takes place (dependant on the</a:t>
            </a:r>
            <a:r>
              <a:rPr lang="en-US" sz="1000" b="1" kern="0" dirty="0">
                <a:latin typeface="Arial"/>
              </a:rPr>
              <a:t> complexity and IX option required). </a:t>
            </a:r>
          </a:p>
          <a:p>
            <a:pPr marL="0" indent="0" eaLnBrk="0" fontAlgn="base" hangingPunct="0">
              <a:spcAft>
                <a:spcPct val="0"/>
              </a:spcAft>
              <a:buClr>
                <a:srgbClr val="0062C8"/>
              </a:buClr>
              <a:buNone/>
            </a:pPr>
            <a:endParaRPr lang="en-US" sz="1000" b="1" kern="0" dirty="0">
              <a:solidFill>
                <a:srgbClr val="000000">
                  <a:lumMod val="50000"/>
                  <a:lumOff val="50000"/>
                </a:srgbClr>
              </a:solidFill>
              <a:latin typeface="Arial"/>
            </a:endParaRPr>
          </a:p>
          <a:p>
            <a:pPr marL="0" indent="0" eaLnBrk="0" fontAlgn="base" hangingPunct="0">
              <a:spcAft>
                <a:spcPct val="0"/>
              </a:spcAft>
              <a:buClr>
                <a:srgbClr val="0062C8"/>
              </a:buClr>
              <a:buNone/>
            </a:pPr>
            <a:r>
              <a:rPr lang="en-US" sz="1200" i="1" kern="0" dirty="0">
                <a:latin typeface="Arial"/>
              </a:rPr>
              <a:t>If you have any </a:t>
            </a:r>
            <a:r>
              <a:rPr lang="en-US" sz="1200" i="1" kern="0" dirty="0" smtClean="0">
                <a:latin typeface="Arial"/>
              </a:rPr>
              <a:t>queries </a:t>
            </a:r>
            <a:r>
              <a:rPr lang="en-GB" sz="1200" i="1" kern="0" dirty="0" smtClean="0">
                <a:latin typeface="Arial"/>
              </a:rPr>
              <a:t>answers to the most commonly asked questions can be found on our website in the Q&amp;A section </a:t>
            </a:r>
            <a:r>
              <a:rPr lang="en-GB" sz="1200" i="1" kern="0" dirty="0">
                <a:solidFill>
                  <a:srgbClr val="FF0000"/>
                </a:solidFill>
                <a:latin typeface="Arial"/>
                <a:hlinkClick r:id="rId2"/>
              </a:rPr>
              <a:t>here</a:t>
            </a:r>
            <a:r>
              <a:rPr lang="en-GB" sz="1200" i="1" kern="0" dirty="0">
                <a:solidFill>
                  <a:srgbClr val="FF0000"/>
                </a:solidFill>
                <a:latin typeface="Arial"/>
              </a:rPr>
              <a:t>.</a:t>
            </a:r>
          </a:p>
          <a:p>
            <a:pPr marL="0" lvl="0" indent="0" eaLnBrk="0" fontAlgn="base" hangingPunct="0">
              <a:spcAft>
                <a:spcPct val="0"/>
              </a:spcAft>
              <a:buClr>
                <a:srgbClr val="0062C8"/>
              </a:buClr>
              <a:buNone/>
            </a:pPr>
            <a:endParaRPr lang="en-GB" sz="1000" kern="0" dirty="0">
              <a:solidFill>
                <a:srgbClr val="000000">
                  <a:lumMod val="50000"/>
                  <a:lumOff val="50000"/>
                </a:srgbClr>
              </a:solidFill>
              <a:latin typeface="Arial"/>
            </a:endParaRPr>
          </a:p>
          <a:p>
            <a:endParaRPr lang="en-GB" dirty="0"/>
          </a:p>
        </p:txBody>
      </p:sp>
    </p:spTree>
    <p:extLst>
      <p:ext uri="{BB962C8B-B14F-4D97-AF65-F5344CB8AC3E}">
        <p14:creationId xmlns:p14="http://schemas.microsoft.com/office/powerpoint/2010/main" val="195295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3a. AQ Defects</a:t>
            </a:r>
            <a:endParaRPr lang="en-GB" dirty="0"/>
          </a:p>
        </p:txBody>
      </p:sp>
      <p:sp>
        <p:nvSpPr>
          <p:cNvPr id="3" name="TextBox 2"/>
          <p:cNvSpPr txBox="1"/>
          <p:nvPr/>
        </p:nvSpPr>
        <p:spPr>
          <a:xfrm>
            <a:off x="683568" y="1203598"/>
            <a:ext cx="7488832" cy="646331"/>
          </a:xfrm>
          <a:prstGeom prst="rect">
            <a:avLst/>
          </a:prstGeom>
          <a:noFill/>
        </p:spPr>
        <p:txBody>
          <a:bodyPr wrap="square" rtlCol="0">
            <a:spAutoFit/>
          </a:bodyPr>
          <a:lstStyle/>
          <a:p>
            <a:r>
              <a:rPr lang="en-GB" dirty="0"/>
              <a:t>The AQ Defects spreadsheet </a:t>
            </a:r>
            <a:r>
              <a:rPr lang="en-GB" dirty="0" smtClean="0"/>
              <a:t>to be </a:t>
            </a:r>
            <a:r>
              <a:rPr lang="en-GB" dirty="0"/>
              <a:t>saved in the DSG pages on </a:t>
            </a:r>
            <a:r>
              <a:rPr lang="en-GB" dirty="0">
                <a:hlinkClick r:id="rId2"/>
              </a:rPr>
              <a:t>xoserve.com</a:t>
            </a:r>
            <a:r>
              <a:rPr lang="en-GB" dirty="0"/>
              <a:t> listed as </a:t>
            </a:r>
            <a:r>
              <a:rPr lang="en-GB" dirty="0" smtClean="0"/>
              <a:t>3a. AQ defects. </a:t>
            </a:r>
            <a:endParaRPr lang="en-GB" dirty="0"/>
          </a:p>
        </p:txBody>
      </p:sp>
    </p:spTree>
    <p:extLst>
      <p:ext uri="{BB962C8B-B14F-4D97-AF65-F5344CB8AC3E}">
        <p14:creationId xmlns:p14="http://schemas.microsoft.com/office/powerpoint/2010/main" val="10024802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853979" y="1224976"/>
            <a:ext cx="936103" cy="261247"/>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2075" tIns="46038" rIns="92075" bIns="4603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June</a:t>
            </a:r>
          </a:p>
        </p:txBody>
      </p:sp>
      <p:sp>
        <p:nvSpPr>
          <p:cNvPr id="5" name="Rounded Rectangle 4"/>
          <p:cNvSpPr/>
          <p:nvPr/>
        </p:nvSpPr>
        <p:spPr bwMode="auto">
          <a:xfrm>
            <a:off x="7855210" y="1224976"/>
            <a:ext cx="936103" cy="261247"/>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2075" tIns="46038" rIns="92075" bIns="4603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August</a:t>
            </a: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6" name="Rounded Rectangle 5"/>
          <p:cNvSpPr/>
          <p:nvPr/>
        </p:nvSpPr>
        <p:spPr bwMode="auto">
          <a:xfrm>
            <a:off x="1837445" y="1224976"/>
            <a:ext cx="936103" cy="261247"/>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2075" tIns="46038" rIns="92075" bIns="4603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February</a:t>
            </a:r>
          </a:p>
        </p:txBody>
      </p:sp>
      <p:sp>
        <p:nvSpPr>
          <p:cNvPr id="7" name="Rounded Rectangle 6"/>
          <p:cNvSpPr/>
          <p:nvPr/>
        </p:nvSpPr>
        <p:spPr bwMode="auto">
          <a:xfrm>
            <a:off x="2845557" y="1224976"/>
            <a:ext cx="936103" cy="261247"/>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2075" tIns="46038" rIns="92075" bIns="4603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March</a:t>
            </a:r>
          </a:p>
        </p:txBody>
      </p:sp>
      <p:sp>
        <p:nvSpPr>
          <p:cNvPr id="8" name="Rounded Rectangle 7"/>
          <p:cNvSpPr/>
          <p:nvPr/>
        </p:nvSpPr>
        <p:spPr bwMode="auto">
          <a:xfrm>
            <a:off x="3853669" y="1224976"/>
            <a:ext cx="936103" cy="261247"/>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2075" tIns="46038" rIns="92075" bIns="4603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April</a:t>
            </a:r>
          </a:p>
        </p:txBody>
      </p:sp>
      <p:sp>
        <p:nvSpPr>
          <p:cNvPr id="9" name="Rounded Rectangle 8"/>
          <p:cNvSpPr/>
          <p:nvPr/>
        </p:nvSpPr>
        <p:spPr bwMode="auto">
          <a:xfrm>
            <a:off x="4846192" y="1224976"/>
            <a:ext cx="936103" cy="261247"/>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2075" tIns="46038" rIns="92075" bIns="4603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May</a:t>
            </a:r>
          </a:p>
        </p:txBody>
      </p:sp>
      <p:sp>
        <p:nvSpPr>
          <p:cNvPr id="12" name="Rounded Rectangle 11"/>
          <p:cNvSpPr/>
          <p:nvPr/>
        </p:nvSpPr>
        <p:spPr bwMode="auto">
          <a:xfrm>
            <a:off x="349200" y="1711050"/>
            <a:ext cx="1275383" cy="144016"/>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a:ea typeface="+mn-ea"/>
                <a:cs typeface="+mn-cs"/>
              </a:rPr>
              <a:t>Pilot Site</a:t>
            </a:r>
          </a:p>
        </p:txBody>
      </p:sp>
      <p:sp>
        <p:nvSpPr>
          <p:cNvPr id="13" name="Rounded Rectangle 12"/>
          <p:cNvSpPr/>
          <p:nvPr/>
        </p:nvSpPr>
        <p:spPr bwMode="auto">
          <a:xfrm>
            <a:off x="349200" y="2300727"/>
            <a:ext cx="1275383" cy="3118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Phase One</a:t>
            </a:r>
          </a:p>
        </p:txBody>
      </p:sp>
      <p:sp>
        <p:nvSpPr>
          <p:cNvPr id="16" name="Rounded Rectangle 15"/>
          <p:cNvSpPr/>
          <p:nvPr/>
        </p:nvSpPr>
        <p:spPr bwMode="auto">
          <a:xfrm>
            <a:off x="1831161" y="2302427"/>
            <a:ext cx="3359953" cy="311825"/>
          </a:xfrm>
          <a:prstGeom prst="roundRect">
            <a:avLst/>
          </a:prstGeom>
          <a:solidFill>
            <a:srgbClr val="A2CEE8">
              <a:alpha val="2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7" name="Rounded Rectangle 16"/>
          <p:cNvSpPr/>
          <p:nvPr/>
        </p:nvSpPr>
        <p:spPr bwMode="auto">
          <a:xfrm>
            <a:off x="1862258" y="2395596"/>
            <a:ext cx="2104475" cy="61043"/>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8" name="Rounded Rectangle 17"/>
          <p:cNvSpPr/>
          <p:nvPr/>
        </p:nvSpPr>
        <p:spPr bwMode="auto">
          <a:xfrm>
            <a:off x="3966733" y="2508811"/>
            <a:ext cx="1159525" cy="6118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grpSp>
        <p:nvGrpSpPr>
          <p:cNvPr id="3" name="Group 2"/>
          <p:cNvGrpSpPr/>
          <p:nvPr/>
        </p:nvGrpSpPr>
        <p:grpSpPr>
          <a:xfrm>
            <a:off x="6870096" y="1625701"/>
            <a:ext cx="1810448" cy="581208"/>
            <a:chOff x="7230802" y="1027293"/>
            <a:chExt cx="1810448" cy="581208"/>
          </a:xfrm>
        </p:grpSpPr>
        <p:sp>
          <p:nvSpPr>
            <p:cNvPr id="33" name="Rounded Rectangle 32"/>
            <p:cNvSpPr/>
            <p:nvPr/>
          </p:nvSpPr>
          <p:spPr bwMode="auto">
            <a:xfrm>
              <a:off x="7234575" y="1027293"/>
              <a:ext cx="1806675" cy="581208"/>
            </a:xfrm>
            <a:prstGeom prst="roundRect">
              <a:avLst/>
            </a:prstGeom>
            <a:solidFill>
              <a:srgbClr val="A2CEE8">
                <a:alpha val="2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34" name="Rounded Rectangle 33"/>
            <p:cNvSpPr/>
            <p:nvPr/>
          </p:nvSpPr>
          <p:spPr bwMode="auto">
            <a:xfrm>
              <a:off x="8645868" y="1130190"/>
              <a:ext cx="327456" cy="108921"/>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35" name="Rounded Rectangle 34"/>
            <p:cNvSpPr/>
            <p:nvPr/>
          </p:nvSpPr>
          <p:spPr bwMode="auto">
            <a:xfrm>
              <a:off x="8639257" y="1402198"/>
              <a:ext cx="335444" cy="95575"/>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2" name="TextBox 1"/>
            <p:cNvSpPr txBox="1"/>
            <p:nvPr/>
          </p:nvSpPr>
          <p:spPr>
            <a:xfrm>
              <a:off x="7234575" y="1076515"/>
              <a:ext cx="153211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Network and Router Installation </a:t>
              </a:r>
            </a:p>
          </p:txBody>
        </p:sp>
        <p:sp>
          <p:nvSpPr>
            <p:cNvPr id="37" name="TextBox 36"/>
            <p:cNvSpPr txBox="1"/>
            <p:nvPr/>
          </p:nvSpPr>
          <p:spPr>
            <a:xfrm>
              <a:off x="7230802" y="1342504"/>
              <a:ext cx="138465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Server Installation</a:t>
              </a:r>
            </a:p>
          </p:txBody>
        </p:sp>
      </p:grpSp>
      <p:sp>
        <p:nvSpPr>
          <p:cNvPr id="40" name="Rounded Rectangle 39"/>
          <p:cNvSpPr/>
          <p:nvPr/>
        </p:nvSpPr>
        <p:spPr bwMode="auto">
          <a:xfrm>
            <a:off x="349200" y="2671251"/>
            <a:ext cx="1275383" cy="3118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Phase Two</a:t>
            </a:r>
          </a:p>
        </p:txBody>
      </p:sp>
      <p:sp>
        <p:nvSpPr>
          <p:cNvPr id="41" name="Rounded Rectangle 40"/>
          <p:cNvSpPr/>
          <p:nvPr/>
        </p:nvSpPr>
        <p:spPr bwMode="auto">
          <a:xfrm>
            <a:off x="349200" y="3061685"/>
            <a:ext cx="1275383" cy="3118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Phase Three</a:t>
            </a:r>
          </a:p>
        </p:txBody>
      </p:sp>
      <p:sp>
        <p:nvSpPr>
          <p:cNvPr id="42" name="Rounded Rectangle 41"/>
          <p:cNvSpPr/>
          <p:nvPr/>
        </p:nvSpPr>
        <p:spPr bwMode="auto">
          <a:xfrm>
            <a:off x="349200" y="3439665"/>
            <a:ext cx="1275383" cy="3118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Phase Four</a:t>
            </a:r>
          </a:p>
        </p:txBody>
      </p:sp>
      <p:sp>
        <p:nvSpPr>
          <p:cNvPr id="43" name="Rounded Rectangle 42"/>
          <p:cNvSpPr/>
          <p:nvPr/>
        </p:nvSpPr>
        <p:spPr bwMode="auto">
          <a:xfrm>
            <a:off x="349200" y="4264751"/>
            <a:ext cx="1275383" cy="3118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Remaining Sites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lumMod val="65000"/>
                    <a:lumOff val="35000"/>
                  </a:prstClr>
                </a:solidFill>
                <a:effectLst/>
                <a:uLnTx/>
                <a:uFillTx/>
                <a:latin typeface="Arial"/>
                <a:ea typeface="+mn-ea"/>
                <a:cs typeface="+mn-cs"/>
              </a:rPr>
              <a:t>(Where surveys are outstanding)</a:t>
            </a: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44" name="Rounded Rectangle 43"/>
          <p:cNvSpPr/>
          <p:nvPr/>
        </p:nvSpPr>
        <p:spPr bwMode="auto">
          <a:xfrm>
            <a:off x="1831168" y="2671251"/>
            <a:ext cx="4613039" cy="311825"/>
          </a:xfrm>
          <a:prstGeom prst="roundRect">
            <a:avLst/>
          </a:prstGeom>
          <a:solidFill>
            <a:srgbClr val="A2CEE8">
              <a:alpha val="2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45" name="Rounded Rectangle 44"/>
          <p:cNvSpPr/>
          <p:nvPr/>
        </p:nvSpPr>
        <p:spPr bwMode="auto">
          <a:xfrm>
            <a:off x="1886684" y="2724820"/>
            <a:ext cx="2959508" cy="69873"/>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46" name="Rounded Rectangle 45"/>
          <p:cNvSpPr/>
          <p:nvPr/>
        </p:nvSpPr>
        <p:spPr bwMode="auto">
          <a:xfrm>
            <a:off x="4815430" y="2853670"/>
            <a:ext cx="1492203" cy="5996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47" name="Rounded Rectangle 46"/>
          <p:cNvSpPr/>
          <p:nvPr/>
        </p:nvSpPr>
        <p:spPr bwMode="auto">
          <a:xfrm>
            <a:off x="2305496" y="1750484"/>
            <a:ext cx="178272" cy="124494"/>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48" name="Rounded Rectangle 47"/>
          <p:cNvSpPr/>
          <p:nvPr/>
        </p:nvSpPr>
        <p:spPr bwMode="auto">
          <a:xfrm>
            <a:off x="1838475" y="3072260"/>
            <a:ext cx="5109789" cy="311825"/>
          </a:xfrm>
          <a:prstGeom prst="roundRect">
            <a:avLst/>
          </a:prstGeom>
          <a:solidFill>
            <a:srgbClr val="A2CEE8">
              <a:alpha val="2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49" name="Rounded Rectangle 48"/>
          <p:cNvSpPr/>
          <p:nvPr/>
        </p:nvSpPr>
        <p:spPr bwMode="auto">
          <a:xfrm>
            <a:off x="1894503" y="3165429"/>
            <a:ext cx="3887792" cy="45719"/>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50" name="Rounded Rectangle 49"/>
          <p:cNvSpPr/>
          <p:nvPr/>
        </p:nvSpPr>
        <p:spPr bwMode="auto">
          <a:xfrm>
            <a:off x="5897174" y="3273969"/>
            <a:ext cx="965062" cy="5996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53" name="Rounded Rectangle 52"/>
          <p:cNvSpPr/>
          <p:nvPr/>
        </p:nvSpPr>
        <p:spPr bwMode="auto">
          <a:xfrm>
            <a:off x="1831160" y="3447613"/>
            <a:ext cx="5621160" cy="311825"/>
          </a:xfrm>
          <a:prstGeom prst="roundRect">
            <a:avLst/>
          </a:prstGeom>
          <a:solidFill>
            <a:srgbClr val="A2CEE8">
              <a:alpha val="2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54" name="Rounded Rectangle 53"/>
          <p:cNvSpPr/>
          <p:nvPr/>
        </p:nvSpPr>
        <p:spPr bwMode="auto">
          <a:xfrm>
            <a:off x="1886592" y="3519589"/>
            <a:ext cx="4358181" cy="61184"/>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55" name="Rounded Rectangle 54"/>
          <p:cNvSpPr/>
          <p:nvPr/>
        </p:nvSpPr>
        <p:spPr bwMode="auto">
          <a:xfrm>
            <a:off x="6444207" y="3614269"/>
            <a:ext cx="864947" cy="5996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56" name="Right Arrow 55"/>
          <p:cNvSpPr/>
          <p:nvPr/>
        </p:nvSpPr>
        <p:spPr bwMode="auto">
          <a:xfrm>
            <a:off x="1831159" y="4146007"/>
            <a:ext cx="7058459" cy="549312"/>
          </a:xfrm>
          <a:prstGeom prst="rightArrow">
            <a:avLst/>
          </a:prstGeom>
          <a:solidFill>
            <a:srgbClr val="A2CEE8">
              <a:alpha val="2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5" name="TextBox 14"/>
          <p:cNvSpPr txBox="1"/>
          <p:nvPr/>
        </p:nvSpPr>
        <p:spPr>
          <a:xfrm>
            <a:off x="338880" y="182762"/>
            <a:ext cx="8550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E5AA8"/>
                </a:solidFill>
                <a:effectLst/>
                <a:uLnTx/>
                <a:uFillTx/>
                <a:latin typeface="Arial" panose="020B0604020202020204" pitchFamily="34" charset="0"/>
                <a:ea typeface="+mn-ea"/>
                <a:cs typeface="Arial" panose="020B0604020202020204" pitchFamily="34" charset="0"/>
              </a:rPr>
              <a:t>High level migration </a:t>
            </a:r>
            <a:r>
              <a:rPr kumimoji="0" lang="en-GB" sz="2800" b="1" i="0" u="none" strike="noStrike" kern="1200" cap="none" spc="0" normalizeH="0" baseline="0" noProof="0" dirty="0" smtClean="0">
                <a:ln>
                  <a:noFill/>
                </a:ln>
                <a:solidFill>
                  <a:srgbClr val="3E5AA8"/>
                </a:solidFill>
                <a:effectLst/>
                <a:uLnTx/>
                <a:uFillTx/>
                <a:latin typeface="Arial" panose="020B0604020202020204" pitchFamily="34" charset="0"/>
                <a:ea typeface="+mn-ea"/>
                <a:cs typeface="Arial" panose="020B0604020202020204" pitchFamily="34" charset="0"/>
              </a:rPr>
              <a:t>plan – Current &amp; future view </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Rounded Rectangle 56"/>
          <p:cNvSpPr/>
          <p:nvPr/>
        </p:nvSpPr>
        <p:spPr bwMode="auto">
          <a:xfrm>
            <a:off x="349200" y="3841312"/>
            <a:ext cx="1275383" cy="31182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rPr>
              <a:t>Phase Five</a:t>
            </a:r>
          </a:p>
        </p:txBody>
      </p:sp>
      <p:sp>
        <p:nvSpPr>
          <p:cNvPr id="58" name="Rounded Rectangle 57"/>
          <p:cNvSpPr/>
          <p:nvPr/>
        </p:nvSpPr>
        <p:spPr bwMode="auto">
          <a:xfrm>
            <a:off x="3511136" y="3860003"/>
            <a:ext cx="4937754" cy="311825"/>
          </a:xfrm>
          <a:prstGeom prst="roundRect">
            <a:avLst/>
          </a:prstGeom>
          <a:solidFill>
            <a:srgbClr val="A2CEE8">
              <a:alpha val="2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59" name="Rounded Rectangle 58"/>
          <p:cNvSpPr/>
          <p:nvPr/>
        </p:nvSpPr>
        <p:spPr bwMode="auto">
          <a:xfrm>
            <a:off x="3616826" y="3931979"/>
            <a:ext cx="3547462" cy="61184"/>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60" name="Rounded Rectangle 59"/>
          <p:cNvSpPr/>
          <p:nvPr/>
        </p:nvSpPr>
        <p:spPr bwMode="auto">
          <a:xfrm>
            <a:off x="7236296" y="4026659"/>
            <a:ext cx="1086964" cy="45719"/>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cxnSp>
        <p:nvCxnSpPr>
          <p:cNvPr id="21" name="Straight Connector 20">
            <a:extLst>
              <a:ext uri="{FF2B5EF4-FFF2-40B4-BE49-F238E27FC236}">
                <a16:creationId xmlns="" xmlns:a16="http://schemas.microsoft.com/office/drawing/2014/main" id="{F20B015A-DCF6-4A58-A30C-8B31469B57EF}"/>
              </a:ext>
            </a:extLst>
          </p:cNvPr>
          <p:cNvCxnSpPr/>
          <p:nvPr/>
        </p:nvCxnSpPr>
        <p:spPr>
          <a:xfrm>
            <a:off x="3034328" y="1677693"/>
            <a:ext cx="744" cy="744"/>
          </a:xfrm>
          <a:prstGeom prst="line">
            <a:avLst/>
          </a:prstGeom>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bwMode="auto">
          <a:xfrm>
            <a:off x="6841103" y="1224975"/>
            <a:ext cx="936103" cy="261247"/>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2075" tIns="46038" rIns="92075" bIns="46038"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July</a:t>
            </a: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62" name="Rounded Rectangle 61"/>
          <p:cNvSpPr/>
          <p:nvPr/>
        </p:nvSpPr>
        <p:spPr bwMode="auto">
          <a:xfrm>
            <a:off x="349200" y="1915994"/>
            <a:ext cx="1275383" cy="144016"/>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Migration</a:t>
            </a:r>
            <a:r>
              <a:rPr kumimoji="0" lang="en-GB" sz="1000" b="0" i="0" u="none" strike="noStrike" kern="1200" cap="none" spc="0" normalizeH="0" noProof="0" dirty="0" smtClean="0">
                <a:ln>
                  <a:noFill/>
                </a:ln>
                <a:solidFill>
                  <a:prstClr val="black">
                    <a:lumMod val="65000"/>
                    <a:lumOff val="35000"/>
                  </a:prstClr>
                </a:solidFill>
                <a:effectLst/>
                <a:uLnTx/>
                <a:uFillTx/>
                <a:latin typeface="Arial"/>
                <a:ea typeface="+mn-ea"/>
                <a:cs typeface="+mn-cs"/>
              </a:rPr>
              <a:t> Amendments</a:t>
            </a:r>
            <a:endParaRPr kumimoji="0" lang="en-GB" sz="10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64" name="Rounded Rectangle 63"/>
          <p:cNvSpPr/>
          <p:nvPr/>
        </p:nvSpPr>
        <p:spPr bwMode="auto">
          <a:xfrm>
            <a:off x="2624614" y="1940912"/>
            <a:ext cx="1011282" cy="119098"/>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67" name="Rounded Rectangle 66"/>
          <p:cNvSpPr/>
          <p:nvPr/>
        </p:nvSpPr>
        <p:spPr bwMode="auto">
          <a:xfrm>
            <a:off x="349200" y="2115184"/>
            <a:ext cx="1275383" cy="144016"/>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Second</a:t>
            </a:r>
            <a:r>
              <a:rPr kumimoji="0" lang="en-GB" sz="1000" b="0" i="0" u="none" strike="noStrike" kern="1200" cap="none" spc="0" normalizeH="0" noProof="0" dirty="0" smtClean="0">
                <a:ln>
                  <a:noFill/>
                </a:ln>
                <a:solidFill>
                  <a:prstClr val="black">
                    <a:lumMod val="65000"/>
                    <a:lumOff val="35000"/>
                  </a:prstClr>
                </a:solidFill>
                <a:effectLst/>
                <a:uLnTx/>
                <a:uFillTx/>
                <a:latin typeface="Arial"/>
                <a:ea typeface="+mn-ea"/>
                <a:cs typeface="+mn-cs"/>
              </a:rPr>
              <a:t> </a:t>
            </a:r>
            <a:r>
              <a:rPr kumimoji="0" lang="en-GB" sz="1000" b="0"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Pilot </a:t>
            </a:r>
            <a:r>
              <a:rPr kumimoji="0" lang="en-GB" sz="1000" b="0" i="0" u="none" strike="noStrike" kern="1200" cap="none" spc="0" normalizeH="0" baseline="0" noProof="0" dirty="0">
                <a:ln>
                  <a:noFill/>
                </a:ln>
                <a:solidFill>
                  <a:prstClr val="black">
                    <a:lumMod val="65000"/>
                    <a:lumOff val="35000"/>
                  </a:prstClr>
                </a:solidFill>
                <a:effectLst/>
                <a:uLnTx/>
                <a:uFillTx/>
                <a:latin typeface="Arial"/>
                <a:ea typeface="+mn-ea"/>
                <a:cs typeface="+mn-cs"/>
              </a:rPr>
              <a:t>Site</a:t>
            </a:r>
          </a:p>
        </p:txBody>
      </p:sp>
      <p:sp>
        <p:nvSpPr>
          <p:cNvPr id="68" name="Rounded Rectangle 67"/>
          <p:cNvSpPr/>
          <p:nvPr/>
        </p:nvSpPr>
        <p:spPr bwMode="auto">
          <a:xfrm>
            <a:off x="3635896" y="2134900"/>
            <a:ext cx="217773" cy="12429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2075" tIns="46038" rIns="92075" bIns="46038"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Tree>
    <p:extLst>
      <p:ext uri="{BB962C8B-B14F-4D97-AF65-F5344CB8AC3E}">
        <p14:creationId xmlns:p14="http://schemas.microsoft.com/office/powerpoint/2010/main" val="923076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t>11. DSC </a:t>
            </a:r>
            <a:r>
              <a:rPr lang="en-GB" sz="2200" dirty="0"/>
              <a:t>Change Committee Summary – </a:t>
            </a:r>
            <a:r>
              <a:rPr lang="en-GB" sz="2200" dirty="0" smtClean="0"/>
              <a:t>13</a:t>
            </a:r>
            <a:r>
              <a:rPr lang="en-GB" sz="2200" baseline="30000" dirty="0" smtClean="0"/>
              <a:t>th</a:t>
            </a:r>
            <a:r>
              <a:rPr lang="en-GB" sz="2200" dirty="0"/>
              <a:t> </a:t>
            </a:r>
            <a:r>
              <a:rPr lang="en-GB" sz="2200" dirty="0" smtClean="0"/>
              <a:t>March </a:t>
            </a:r>
            <a:r>
              <a:rPr lang="en-GB" sz="2200" dirty="0"/>
              <a:t>‘19</a:t>
            </a:r>
          </a:p>
        </p:txBody>
      </p:sp>
      <p:sp>
        <p:nvSpPr>
          <p:cNvPr id="3" name="Content Placeholder 2"/>
          <p:cNvSpPr>
            <a:spLocks noGrp="1"/>
          </p:cNvSpPr>
          <p:nvPr>
            <p:ph idx="1"/>
          </p:nvPr>
        </p:nvSpPr>
        <p:spPr/>
        <p:txBody>
          <a:bodyPr>
            <a:normAutofit fontScale="92500" lnSpcReduction="20000"/>
          </a:bodyPr>
          <a:lstStyle/>
          <a:p>
            <a:pPr marL="0" indent="0">
              <a:buNone/>
            </a:pPr>
            <a:r>
              <a:rPr lang="en-GB" sz="1500" dirty="0">
                <a:solidFill>
                  <a:schemeClr val="accent1">
                    <a:lumMod val="75000"/>
                  </a:schemeClr>
                </a:solidFill>
              </a:rPr>
              <a:t>7</a:t>
            </a:r>
            <a:r>
              <a:rPr lang="en-GB" sz="1500" dirty="0" smtClean="0">
                <a:solidFill>
                  <a:schemeClr val="accent1">
                    <a:lumMod val="75000"/>
                  </a:schemeClr>
                </a:solidFill>
              </a:rPr>
              <a:t> </a:t>
            </a:r>
            <a:r>
              <a:rPr lang="en-GB" sz="1500" dirty="0">
                <a:solidFill>
                  <a:schemeClr val="accent1">
                    <a:lumMod val="75000"/>
                  </a:schemeClr>
                </a:solidFill>
              </a:rPr>
              <a:t>New change proposals </a:t>
            </a:r>
            <a:r>
              <a:rPr lang="en-GB" sz="1500" dirty="0" smtClean="0">
                <a:solidFill>
                  <a:schemeClr val="accent1">
                    <a:lumMod val="75000"/>
                  </a:schemeClr>
                </a:solidFill>
              </a:rPr>
              <a:t>raised</a:t>
            </a:r>
            <a:r>
              <a:rPr lang="en-GB" sz="1500" dirty="0">
                <a:solidFill>
                  <a:schemeClr val="accent1">
                    <a:lumMod val="75000"/>
                  </a:schemeClr>
                </a:solidFill>
              </a:rPr>
              <a:t> </a:t>
            </a:r>
            <a:r>
              <a:rPr lang="en-GB" sz="1500" dirty="0" smtClean="0">
                <a:solidFill>
                  <a:schemeClr val="accent1">
                    <a:lumMod val="75000"/>
                  </a:schemeClr>
                </a:solidFill>
              </a:rPr>
              <a:t>– 4 approved, 2 deferred for an initial review, 1 for information</a:t>
            </a:r>
          </a:p>
          <a:p>
            <a:endParaRPr lang="en-GB" sz="1500" dirty="0">
              <a:solidFill>
                <a:schemeClr val="accent1">
                  <a:lumMod val="75000"/>
                </a:schemeClr>
              </a:solidFill>
            </a:endParaRPr>
          </a:p>
          <a:p>
            <a:r>
              <a:rPr lang="en-US" sz="1500" dirty="0">
                <a:solidFill>
                  <a:schemeClr val="accent1">
                    <a:lumMod val="75000"/>
                  </a:schemeClr>
                </a:solidFill>
              </a:rPr>
              <a:t>XRN4865 Amendment to Treatment and Reporting of CYCL Reads – </a:t>
            </a:r>
            <a:r>
              <a:rPr lang="en-US" sz="1500" b="1" dirty="0">
                <a:solidFill>
                  <a:schemeClr val="accent1">
                    <a:lumMod val="75000"/>
                  </a:schemeClr>
                </a:solidFill>
              </a:rPr>
              <a:t>Approved to proceed to the Delivery Sub Group (DSG</a:t>
            </a:r>
            <a:r>
              <a:rPr lang="en-US" sz="1500" b="1" dirty="0" smtClean="0">
                <a:solidFill>
                  <a:schemeClr val="accent1">
                    <a:lumMod val="75000"/>
                  </a:schemeClr>
                </a:solidFill>
              </a:rPr>
              <a:t>).</a:t>
            </a:r>
            <a:endParaRPr lang="en-US" sz="1500" b="1" dirty="0">
              <a:solidFill>
                <a:schemeClr val="accent1">
                  <a:lumMod val="75000"/>
                </a:schemeClr>
              </a:solidFill>
            </a:endParaRPr>
          </a:p>
          <a:p>
            <a:r>
              <a:rPr lang="en-US" sz="1500" dirty="0">
                <a:solidFill>
                  <a:schemeClr val="accent1">
                    <a:lumMod val="75000"/>
                  </a:schemeClr>
                </a:solidFill>
              </a:rPr>
              <a:t>XRN4866 – Removal of Validation on Uncorrected Read (UIG Recommendation) – </a:t>
            </a:r>
            <a:r>
              <a:rPr lang="en-US" sz="1500" b="1" dirty="0">
                <a:solidFill>
                  <a:schemeClr val="accent1">
                    <a:lumMod val="75000"/>
                  </a:schemeClr>
                </a:solidFill>
              </a:rPr>
              <a:t>Approved to proceed to DSG</a:t>
            </a:r>
            <a:r>
              <a:rPr lang="en-US" sz="1500" b="1" dirty="0" smtClean="0">
                <a:solidFill>
                  <a:schemeClr val="accent1">
                    <a:lumMod val="75000"/>
                  </a:schemeClr>
                </a:solidFill>
              </a:rPr>
              <a:t>.</a:t>
            </a:r>
            <a:endParaRPr lang="en-US" sz="1500" b="1" dirty="0">
              <a:solidFill>
                <a:schemeClr val="accent1">
                  <a:lumMod val="75000"/>
                </a:schemeClr>
              </a:solidFill>
            </a:endParaRPr>
          </a:p>
          <a:p>
            <a:r>
              <a:rPr lang="en-US" sz="1500" dirty="0">
                <a:solidFill>
                  <a:schemeClr val="accent1">
                    <a:lumMod val="75000"/>
                  </a:schemeClr>
                </a:solidFill>
              </a:rPr>
              <a:t>XRN4869 – DC (Date Centre) Exit Programme – </a:t>
            </a:r>
            <a:r>
              <a:rPr lang="en-US" sz="1500" b="1" dirty="0">
                <a:solidFill>
                  <a:schemeClr val="accent1">
                    <a:lumMod val="75000"/>
                  </a:schemeClr>
                </a:solidFill>
              </a:rPr>
              <a:t>Progress updates to be presented to ChMC frequently. This agenda item was for information only</a:t>
            </a:r>
            <a:r>
              <a:rPr lang="en-US" sz="1500" b="1" dirty="0" smtClean="0">
                <a:solidFill>
                  <a:schemeClr val="accent1">
                    <a:lumMod val="75000"/>
                  </a:schemeClr>
                </a:solidFill>
              </a:rPr>
              <a:t>.</a:t>
            </a:r>
            <a:endParaRPr lang="en-US" sz="1500" b="1" dirty="0">
              <a:solidFill>
                <a:schemeClr val="accent1">
                  <a:lumMod val="75000"/>
                </a:schemeClr>
              </a:solidFill>
            </a:endParaRPr>
          </a:p>
          <a:p>
            <a:r>
              <a:rPr lang="en-US" sz="1500" dirty="0">
                <a:solidFill>
                  <a:schemeClr val="accent1">
                    <a:lumMod val="75000"/>
                  </a:schemeClr>
                </a:solidFill>
              </a:rPr>
              <a:t>XRN4871 – Modification 0665 – Changes to Ratchet Regime - </a:t>
            </a:r>
            <a:r>
              <a:rPr lang="en-US" sz="1500" b="1" dirty="0">
                <a:solidFill>
                  <a:schemeClr val="accent1">
                    <a:lumMod val="75000"/>
                  </a:schemeClr>
                </a:solidFill>
              </a:rPr>
              <a:t>Approved to proceed to DSG</a:t>
            </a:r>
            <a:r>
              <a:rPr lang="en-US" sz="1500" b="1" dirty="0" smtClean="0">
                <a:solidFill>
                  <a:schemeClr val="accent1">
                    <a:lumMod val="75000"/>
                  </a:schemeClr>
                </a:solidFill>
              </a:rPr>
              <a:t>.</a:t>
            </a:r>
            <a:endParaRPr lang="en-US" sz="1500" b="1" dirty="0">
              <a:solidFill>
                <a:schemeClr val="accent1">
                  <a:lumMod val="75000"/>
                </a:schemeClr>
              </a:solidFill>
            </a:endParaRPr>
          </a:p>
          <a:p>
            <a:r>
              <a:rPr lang="en-US" sz="1500" dirty="0">
                <a:solidFill>
                  <a:schemeClr val="accent1">
                    <a:lumMod val="75000"/>
                  </a:schemeClr>
                </a:solidFill>
              </a:rPr>
              <a:t>XRN4876 - Changes to PARR Reporting – providing further data to PAFA to aid analysis of performance reporting – </a:t>
            </a:r>
            <a:r>
              <a:rPr lang="en-US" sz="1500" b="1" dirty="0">
                <a:solidFill>
                  <a:schemeClr val="accent1">
                    <a:lumMod val="75000"/>
                  </a:schemeClr>
                </a:solidFill>
              </a:rPr>
              <a:t>Deferred for a 10 working day initial review consultation within the March Change Pack. </a:t>
            </a:r>
          </a:p>
          <a:p>
            <a:r>
              <a:rPr lang="en-US" sz="1500" dirty="0">
                <a:solidFill>
                  <a:schemeClr val="accent1">
                    <a:lumMod val="75000"/>
                  </a:schemeClr>
                </a:solidFill>
              </a:rPr>
              <a:t>XRN4867 Service Description Table - </a:t>
            </a:r>
            <a:r>
              <a:rPr lang="en-US" sz="1500" b="1" dirty="0">
                <a:solidFill>
                  <a:schemeClr val="accent1">
                    <a:lumMod val="75000"/>
                  </a:schemeClr>
                </a:solidFill>
              </a:rPr>
              <a:t>Approved to proceed </a:t>
            </a:r>
            <a:r>
              <a:rPr lang="en-US" sz="1500" b="1" dirty="0" smtClean="0">
                <a:solidFill>
                  <a:schemeClr val="accent1">
                    <a:lumMod val="75000"/>
                  </a:schemeClr>
                </a:solidFill>
              </a:rPr>
              <a:t>to be passed to </a:t>
            </a:r>
            <a:r>
              <a:rPr lang="en-US" sz="1500" b="1" dirty="0" err="1" smtClean="0">
                <a:solidFill>
                  <a:schemeClr val="accent1">
                    <a:lumMod val="75000"/>
                  </a:schemeClr>
                </a:solidFill>
              </a:rPr>
              <a:t>CoMC</a:t>
            </a:r>
            <a:r>
              <a:rPr lang="en-US" sz="1500" b="1" dirty="0" smtClean="0">
                <a:solidFill>
                  <a:schemeClr val="accent1">
                    <a:lumMod val="75000"/>
                  </a:schemeClr>
                </a:solidFill>
              </a:rPr>
              <a:t>. </a:t>
            </a:r>
            <a:r>
              <a:rPr lang="en-US" sz="1500" b="1" dirty="0">
                <a:solidFill>
                  <a:schemeClr val="accent1">
                    <a:lumMod val="75000"/>
                  </a:schemeClr>
                </a:solidFill>
              </a:rPr>
              <a:t>This is only a documentation change to the DSC Service Description Table. </a:t>
            </a:r>
          </a:p>
          <a:p>
            <a:r>
              <a:rPr lang="en-US" sz="1500" dirty="0">
                <a:solidFill>
                  <a:schemeClr val="accent1">
                    <a:lumMod val="75000"/>
                  </a:schemeClr>
                </a:solidFill>
              </a:rPr>
              <a:t>XRN4888 – Removing duplicate address update validation for IGT Supply Meter Points via Contact Management Service (CMS) - </a:t>
            </a:r>
            <a:r>
              <a:rPr lang="en-US" sz="1500" b="1" dirty="0">
                <a:solidFill>
                  <a:schemeClr val="accent1">
                    <a:lumMod val="75000"/>
                  </a:schemeClr>
                </a:solidFill>
              </a:rPr>
              <a:t>Deferred for a 10 working day initial review consultation within the March Change Pack.</a:t>
            </a:r>
          </a:p>
          <a:p>
            <a:endParaRPr lang="en-GB" sz="1500" dirty="0" smtClean="0">
              <a:solidFill>
                <a:schemeClr val="accent1">
                  <a:lumMod val="75000"/>
                </a:schemeClr>
              </a:solidFill>
            </a:endParaRPr>
          </a:p>
          <a:p>
            <a:endParaRPr lang="en-GB" sz="1500" dirty="0">
              <a:solidFill>
                <a:schemeClr val="accent1">
                  <a:lumMod val="75000"/>
                </a:schemeClr>
              </a:solidFill>
            </a:endParaRPr>
          </a:p>
          <a:p>
            <a:pPr marL="0" indent="0">
              <a:buNone/>
            </a:pPr>
            <a:endParaRPr lang="en-GB" sz="1500" dirty="0" smtClean="0">
              <a:solidFill>
                <a:schemeClr val="accent1">
                  <a:lumMod val="75000"/>
                </a:schemeClr>
              </a:solidFill>
            </a:endParaRPr>
          </a:p>
          <a:p>
            <a:pPr marL="0" indent="0">
              <a:buNone/>
            </a:pPr>
            <a:endParaRPr lang="en-GB" sz="1400" dirty="0">
              <a:solidFill>
                <a:schemeClr val="accent1">
                  <a:lumMod val="75000"/>
                </a:schemeClr>
              </a:solidFill>
            </a:endParaRPr>
          </a:p>
          <a:p>
            <a:pPr marL="0" indent="0">
              <a:buNone/>
            </a:pPr>
            <a:endParaRPr lang="en-GB" sz="1400" dirty="0">
              <a:solidFill>
                <a:schemeClr val="accent1">
                  <a:lumMod val="75000"/>
                </a:schemeClr>
              </a:solidFill>
            </a:endParaRPr>
          </a:p>
          <a:p>
            <a:endParaRPr lang="en-GB" dirty="0"/>
          </a:p>
        </p:txBody>
      </p:sp>
    </p:spTree>
    <p:extLst>
      <p:ext uri="{BB962C8B-B14F-4D97-AF65-F5344CB8AC3E}">
        <p14:creationId xmlns:p14="http://schemas.microsoft.com/office/powerpoint/2010/main" val="1364859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GB" sz="2800" dirty="0" smtClean="0">
                <a:solidFill>
                  <a:schemeClr val="accent1">
                    <a:lumMod val="75000"/>
                  </a:schemeClr>
                </a:solidFill>
              </a:rPr>
              <a:t>4 </a:t>
            </a:r>
            <a:r>
              <a:rPr lang="en-GB" sz="2800" dirty="0">
                <a:solidFill>
                  <a:schemeClr val="accent1">
                    <a:lumMod val="75000"/>
                  </a:schemeClr>
                </a:solidFill>
              </a:rPr>
              <a:t>New change proposal post initial review:</a:t>
            </a:r>
          </a:p>
          <a:p>
            <a:endParaRPr lang="en-GB" sz="2800" dirty="0">
              <a:solidFill>
                <a:schemeClr val="accent1">
                  <a:lumMod val="75000"/>
                </a:schemeClr>
              </a:solidFill>
            </a:endParaRPr>
          </a:p>
          <a:p>
            <a:r>
              <a:rPr lang="en-GB" sz="2700" dirty="0">
                <a:solidFill>
                  <a:schemeClr val="accent1">
                    <a:lumMod val="75000"/>
                  </a:schemeClr>
                </a:solidFill>
              </a:rPr>
              <a:t>XRN4850 Notification of Customer Contact Details to Transporters </a:t>
            </a:r>
            <a:r>
              <a:rPr lang="en-GB" sz="2700" dirty="0" smtClean="0">
                <a:solidFill>
                  <a:schemeClr val="accent1">
                    <a:lumMod val="75000"/>
                  </a:schemeClr>
                </a:solidFill>
              </a:rPr>
              <a:t>–</a:t>
            </a:r>
            <a:r>
              <a:rPr lang="en-GB" sz="2700" b="1" dirty="0" smtClean="0">
                <a:solidFill>
                  <a:schemeClr val="accent1">
                    <a:lumMod val="75000"/>
                  </a:schemeClr>
                </a:solidFill>
              </a:rPr>
              <a:t>proceed </a:t>
            </a:r>
            <a:r>
              <a:rPr lang="en-GB" sz="2700" b="1" dirty="0">
                <a:solidFill>
                  <a:schemeClr val="accent1">
                    <a:lumMod val="75000"/>
                  </a:schemeClr>
                </a:solidFill>
              </a:rPr>
              <a:t>to DSG for solution development, but </a:t>
            </a:r>
            <a:r>
              <a:rPr lang="en-GB" sz="2700" b="1" dirty="0" smtClean="0">
                <a:solidFill>
                  <a:schemeClr val="accent1">
                    <a:lumMod val="75000"/>
                  </a:schemeClr>
                </a:solidFill>
              </a:rPr>
              <a:t>return </a:t>
            </a:r>
            <a:r>
              <a:rPr lang="en-GB" sz="2700" b="1" dirty="0">
                <a:solidFill>
                  <a:schemeClr val="accent1">
                    <a:lumMod val="75000"/>
                  </a:schemeClr>
                </a:solidFill>
              </a:rPr>
              <a:t>to April’s </a:t>
            </a:r>
            <a:r>
              <a:rPr lang="en-GB" sz="2700" b="1" dirty="0" err="1">
                <a:solidFill>
                  <a:schemeClr val="accent1">
                    <a:lumMod val="75000"/>
                  </a:schemeClr>
                </a:solidFill>
              </a:rPr>
              <a:t>ChMC</a:t>
            </a:r>
            <a:r>
              <a:rPr lang="en-GB" sz="2700" b="1" dirty="0">
                <a:solidFill>
                  <a:schemeClr val="accent1">
                    <a:lumMod val="75000"/>
                  </a:schemeClr>
                </a:solidFill>
              </a:rPr>
              <a:t> </a:t>
            </a:r>
            <a:r>
              <a:rPr lang="en-GB" sz="2700" b="1" dirty="0" smtClean="0">
                <a:solidFill>
                  <a:schemeClr val="accent1">
                    <a:lumMod val="75000"/>
                  </a:schemeClr>
                </a:solidFill>
              </a:rPr>
              <a:t>for </a:t>
            </a:r>
            <a:r>
              <a:rPr lang="en-GB" sz="2700" b="1" dirty="0">
                <a:solidFill>
                  <a:schemeClr val="accent1">
                    <a:lumMod val="75000"/>
                  </a:schemeClr>
                </a:solidFill>
              </a:rPr>
              <a:t>approval of the funding arrangements. </a:t>
            </a:r>
            <a:r>
              <a:rPr lang="en-GB" sz="2700" b="1" dirty="0" smtClean="0">
                <a:solidFill>
                  <a:schemeClr val="accent1">
                    <a:lumMod val="75000"/>
                  </a:schemeClr>
                </a:solidFill>
              </a:rPr>
              <a:t>DN’s have a view </a:t>
            </a:r>
            <a:r>
              <a:rPr lang="en-GB" sz="2700" b="1" dirty="0" err="1" smtClean="0">
                <a:solidFill>
                  <a:schemeClr val="accent1">
                    <a:lumMod val="75000"/>
                  </a:schemeClr>
                </a:solidFill>
              </a:rPr>
              <a:t>iGT</a:t>
            </a:r>
            <a:r>
              <a:rPr lang="en-GB" sz="2700" b="1" dirty="0" smtClean="0">
                <a:solidFill>
                  <a:schemeClr val="accent1">
                    <a:lumMod val="75000"/>
                  </a:schemeClr>
                </a:solidFill>
              </a:rPr>
              <a:t> should part fund the change.</a:t>
            </a:r>
            <a:endParaRPr lang="en-GB" sz="2700" b="1" dirty="0">
              <a:solidFill>
                <a:schemeClr val="accent1">
                  <a:lumMod val="75000"/>
                </a:schemeClr>
              </a:solidFill>
            </a:endParaRPr>
          </a:p>
          <a:p>
            <a:endParaRPr lang="en-GB" sz="2800" dirty="0">
              <a:solidFill>
                <a:schemeClr val="accent1">
                  <a:lumMod val="75000"/>
                </a:schemeClr>
              </a:solidFill>
            </a:endParaRPr>
          </a:p>
          <a:p>
            <a:r>
              <a:rPr lang="en-US" sz="2800" dirty="0">
                <a:solidFill>
                  <a:schemeClr val="accent1">
                    <a:lumMod val="75000"/>
                  </a:schemeClr>
                </a:solidFill>
              </a:rPr>
              <a:t>XRN4851 Moving Market Participant Ownership from SPAA to UNC/DSC –This change was presented to ChMC only to give an update on the progress of the consultation period. </a:t>
            </a:r>
            <a:r>
              <a:rPr lang="en-US" sz="2800" b="1" dirty="0">
                <a:solidFill>
                  <a:schemeClr val="accent1">
                    <a:lumMod val="75000"/>
                  </a:schemeClr>
                </a:solidFill>
              </a:rPr>
              <a:t>Change to be presented for approval to proceed to DSG in April. </a:t>
            </a:r>
          </a:p>
          <a:p>
            <a:endParaRPr lang="en-US" sz="2800" dirty="0">
              <a:solidFill>
                <a:schemeClr val="accent1">
                  <a:lumMod val="75000"/>
                </a:schemeClr>
              </a:solidFill>
            </a:endParaRPr>
          </a:p>
          <a:p>
            <a:r>
              <a:rPr lang="en-US" sz="2800" dirty="0">
                <a:solidFill>
                  <a:schemeClr val="accent1">
                    <a:lumMod val="75000"/>
                  </a:schemeClr>
                </a:solidFill>
              </a:rPr>
              <a:t>XRN4853 UIG Recommendation 3.1 Option 5 (Interim process to monitor &amp; manually load rejected reads into UK Link where the read was rejected for reason code MRE00458 only) – </a:t>
            </a:r>
            <a:r>
              <a:rPr lang="en-US" sz="2800" b="1" dirty="0">
                <a:solidFill>
                  <a:schemeClr val="accent1">
                    <a:lumMod val="75000"/>
                  </a:schemeClr>
                </a:solidFill>
              </a:rPr>
              <a:t>Approved </a:t>
            </a:r>
            <a:r>
              <a:rPr lang="en-US" sz="2800" b="1" dirty="0" smtClean="0">
                <a:solidFill>
                  <a:schemeClr val="accent1">
                    <a:lumMod val="75000"/>
                  </a:schemeClr>
                </a:solidFill>
              </a:rPr>
              <a:t>to go into delivery, action on </a:t>
            </a:r>
            <a:r>
              <a:rPr lang="en-US" sz="2800" b="1" dirty="0" err="1" smtClean="0">
                <a:solidFill>
                  <a:schemeClr val="accent1">
                    <a:lumMod val="75000"/>
                  </a:schemeClr>
                </a:solidFill>
              </a:rPr>
              <a:t>Xoserve</a:t>
            </a:r>
            <a:r>
              <a:rPr lang="en-US" sz="2800" b="1" dirty="0" smtClean="0">
                <a:solidFill>
                  <a:schemeClr val="accent1">
                    <a:lumMod val="75000"/>
                  </a:schemeClr>
                </a:solidFill>
              </a:rPr>
              <a:t> to liaise with customers as not all want reads to be loaded on their behalf</a:t>
            </a:r>
          </a:p>
          <a:p>
            <a:endParaRPr lang="en-US" sz="2800" dirty="0">
              <a:solidFill>
                <a:schemeClr val="accent1">
                  <a:lumMod val="75000"/>
                </a:schemeClr>
              </a:solidFill>
            </a:endParaRPr>
          </a:p>
          <a:p>
            <a:r>
              <a:rPr lang="en-US" sz="2800" dirty="0">
                <a:solidFill>
                  <a:schemeClr val="accent1">
                    <a:lumMod val="75000"/>
                  </a:schemeClr>
                </a:solidFill>
              </a:rPr>
              <a:t>XRN4860 National Temporary UIG Monitoring (Projection of National UiG from Allocation through to reconciliation (Code Cut-off Date)) - </a:t>
            </a:r>
            <a:r>
              <a:rPr lang="en-US" sz="2800" b="1" dirty="0" smtClean="0">
                <a:solidFill>
                  <a:schemeClr val="accent1">
                    <a:lumMod val="75000"/>
                  </a:schemeClr>
                </a:solidFill>
              </a:rPr>
              <a:t>This </a:t>
            </a:r>
            <a:r>
              <a:rPr lang="en-US" sz="2800" b="1" dirty="0">
                <a:solidFill>
                  <a:schemeClr val="accent1">
                    <a:lumMod val="75000"/>
                  </a:schemeClr>
                </a:solidFill>
              </a:rPr>
              <a:t>change was presented to ChMC only to give an update on the progress of the consultation period. Change to be presented for approval to proceed to DSG in April.</a:t>
            </a:r>
          </a:p>
          <a:p>
            <a:endParaRPr lang="en-GB" dirty="0"/>
          </a:p>
        </p:txBody>
      </p:sp>
      <p:sp>
        <p:nvSpPr>
          <p:cNvPr id="4" name="Title 1"/>
          <p:cNvSpPr>
            <a:spLocks noGrp="1"/>
          </p:cNvSpPr>
          <p:nvPr>
            <p:ph type="title"/>
          </p:nvPr>
        </p:nvSpPr>
        <p:spPr>
          <a:xfrm>
            <a:off x="457200" y="123478"/>
            <a:ext cx="8229600" cy="637580"/>
          </a:xfrm>
        </p:spPr>
        <p:txBody>
          <a:bodyPr>
            <a:normAutofit/>
          </a:bodyPr>
          <a:lstStyle/>
          <a:p>
            <a:r>
              <a:rPr lang="en-GB" sz="2200" dirty="0"/>
              <a:t>DSC Change Committee Summary – </a:t>
            </a:r>
            <a:r>
              <a:rPr lang="en-GB" sz="2200" dirty="0" smtClean="0"/>
              <a:t>13</a:t>
            </a:r>
            <a:r>
              <a:rPr lang="en-GB" sz="2200" baseline="30000" dirty="0" smtClean="0"/>
              <a:t>th</a:t>
            </a:r>
            <a:r>
              <a:rPr lang="en-GB" sz="2200" dirty="0"/>
              <a:t> </a:t>
            </a:r>
            <a:r>
              <a:rPr lang="en-GB" sz="2200" dirty="0" smtClean="0"/>
              <a:t>March </a:t>
            </a:r>
            <a:r>
              <a:rPr lang="en-GB" sz="2200" dirty="0"/>
              <a:t>‘19</a:t>
            </a:r>
          </a:p>
        </p:txBody>
      </p:sp>
    </p:spTree>
    <p:extLst>
      <p:ext uri="{BB962C8B-B14F-4D97-AF65-F5344CB8AC3E}">
        <p14:creationId xmlns:p14="http://schemas.microsoft.com/office/powerpoint/2010/main" val="2074337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a:t>DSC Change Committee Summary – 13</a:t>
            </a:r>
            <a:r>
              <a:rPr lang="en-GB" sz="2200" baseline="30000" dirty="0"/>
              <a:t>th</a:t>
            </a:r>
            <a:r>
              <a:rPr lang="en-GB" sz="2200" dirty="0"/>
              <a:t> </a:t>
            </a:r>
            <a:r>
              <a:rPr lang="en-GB" sz="2200" dirty="0" smtClean="0"/>
              <a:t>March ‘19</a:t>
            </a:r>
            <a:endParaRPr lang="en-GB" sz="2200"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
            </a:pPr>
            <a:r>
              <a:rPr lang="en-GB" sz="1600" b="1" dirty="0">
                <a:solidFill>
                  <a:schemeClr val="accent1">
                    <a:lumMod val="75000"/>
                  </a:schemeClr>
                </a:solidFill>
              </a:rPr>
              <a:t>2 Solution/Delivery option </a:t>
            </a:r>
            <a:r>
              <a:rPr lang="en-GB" sz="1600" b="1" dirty="0" smtClean="0">
                <a:solidFill>
                  <a:schemeClr val="accent1">
                    <a:lumMod val="75000"/>
                  </a:schemeClr>
                </a:solidFill>
              </a:rPr>
              <a:t>approvals, and one deferral</a:t>
            </a:r>
            <a:endParaRPr lang="en-GB" sz="1600" b="1" dirty="0">
              <a:solidFill>
                <a:schemeClr val="accent1">
                  <a:lumMod val="75000"/>
                </a:schemeClr>
              </a:solidFill>
            </a:endParaRPr>
          </a:p>
          <a:p>
            <a:pPr lvl="1"/>
            <a:r>
              <a:rPr lang="en-US" sz="1600" dirty="0" smtClean="0">
                <a:solidFill>
                  <a:schemeClr val="accent1">
                    <a:lumMod val="75000"/>
                  </a:schemeClr>
                </a:solidFill>
              </a:rPr>
              <a:t>XRN4772 – Composite Weather Variables</a:t>
            </a:r>
          </a:p>
          <a:p>
            <a:pPr lvl="2"/>
            <a:r>
              <a:rPr lang="en-US" sz="1400" dirty="0" smtClean="0">
                <a:solidFill>
                  <a:schemeClr val="accent1">
                    <a:lumMod val="75000"/>
                  </a:schemeClr>
                </a:solidFill>
              </a:rPr>
              <a:t>Approved to proceed with the recommended solution option and for implementation in the June 2020 release</a:t>
            </a:r>
          </a:p>
          <a:p>
            <a:pPr lvl="1"/>
            <a:r>
              <a:rPr lang="en-US" sz="1600" dirty="0" smtClean="0">
                <a:solidFill>
                  <a:schemeClr val="accent1">
                    <a:lumMod val="75000"/>
                  </a:schemeClr>
                </a:solidFill>
              </a:rPr>
              <a:t>XRN4790 – Introduction of Winter Read Consumption Reports and Associated Obligation</a:t>
            </a:r>
          </a:p>
          <a:p>
            <a:pPr lvl="2"/>
            <a:r>
              <a:rPr lang="en-GB" sz="1400" dirty="0">
                <a:solidFill>
                  <a:schemeClr val="accent1">
                    <a:lumMod val="75000"/>
                  </a:schemeClr>
                </a:solidFill>
              </a:rPr>
              <a:t>The preferred solution option and Xoserve’s intention to implement this change at some point in April 2019 were </a:t>
            </a:r>
            <a:r>
              <a:rPr lang="en-GB" sz="1400" dirty="0" smtClean="0">
                <a:solidFill>
                  <a:schemeClr val="accent1">
                    <a:lumMod val="75000"/>
                  </a:schemeClr>
                </a:solidFill>
              </a:rPr>
              <a:t>approved</a:t>
            </a:r>
            <a:endParaRPr lang="en-US" sz="1400" dirty="0">
              <a:solidFill>
                <a:schemeClr val="accent1">
                  <a:lumMod val="75000"/>
                </a:schemeClr>
              </a:solidFill>
            </a:endParaRPr>
          </a:p>
          <a:p>
            <a:pPr lvl="1"/>
            <a:r>
              <a:rPr lang="en-US" sz="1600" dirty="0" smtClean="0">
                <a:solidFill>
                  <a:schemeClr val="accent1">
                    <a:lumMod val="75000"/>
                  </a:schemeClr>
                </a:solidFill>
              </a:rPr>
              <a:t>XRN4686 – Smart Metering Report</a:t>
            </a:r>
          </a:p>
          <a:p>
            <a:pPr lvl="2"/>
            <a:r>
              <a:rPr lang="en-GB" sz="1400" dirty="0">
                <a:solidFill>
                  <a:schemeClr val="accent1">
                    <a:lumMod val="75000"/>
                  </a:schemeClr>
                </a:solidFill>
              </a:rPr>
              <a:t>Approval decision deferred to the ChMC meeting in </a:t>
            </a:r>
            <a:r>
              <a:rPr lang="en-GB" sz="1400" dirty="0" smtClean="0">
                <a:solidFill>
                  <a:schemeClr val="accent1">
                    <a:lumMod val="75000"/>
                  </a:schemeClr>
                </a:solidFill>
              </a:rPr>
              <a:t>April due to questions around the value of the report, </a:t>
            </a:r>
            <a:r>
              <a:rPr lang="en-GB" sz="1400" dirty="0">
                <a:solidFill>
                  <a:schemeClr val="accent1">
                    <a:lumMod val="75000"/>
                  </a:schemeClr>
                </a:solidFill>
              </a:rPr>
              <a:t>awaiting recommendation from </a:t>
            </a:r>
            <a:r>
              <a:rPr lang="en-GB" sz="1400" dirty="0" smtClean="0">
                <a:solidFill>
                  <a:schemeClr val="accent1">
                    <a:lumMod val="75000"/>
                  </a:schemeClr>
                </a:solidFill>
              </a:rPr>
              <a:t>DSG and the Change Proposer. </a:t>
            </a:r>
            <a:endParaRPr lang="en-GB" sz="1400" dirty="0">
              <a:solidFill>
                <a:schemeClr val="accent1">
                  <a:lumMod val="75000"/>
                </a:schemeClr>
              </a:solidFill>
            </a:endParaRPr>
          </a:p>
          <a:p>
            <a:pPr lvl="2"/>
            <a:endParaRPr lang="en-GB" sz="1600" dirty="0">
              <a:solidFill>
                <a:schemeClr val="accent1">
                  <a:lumMod val="75000"/>
                </a:schemeClr>
              </a:solidFill>
            </a:endParaRPr>
          </a:p>
          <a:p>
            <a:pPr>
              <a:buFont typeface="Wingdings" panose="05000000000000000000" pitchFamily="2" charset="2"/>
              <a:buChar char="§"/>
            </a:pPr>
            <a:r>
              <a:rPr lang="en-GB" sz="1600" b="1" dirty="0">
                <a:solidFill>
                  <a:schemeClr val="accent1">
                    <a:lumMod val="75000"/>
                  </a:schemeClr>
                </a:solidFill>
              </a:rPr>
              <a:t>Implementation plan </a:t>
            </a:r>
            <a:r>
              <a:rPr lang="en-GB" sz="1600" dirty="0">
                <a:solidFill>
                  <a:schemeClr val="accent1">
                    <a:lumMod val="75000"/>
                  </a:schemeClr>
                </a:solidFill>
              </a:rPr>
              <a:t>– approved</a:t>
            </a:r>
          </a:p>
          <a:p>
            <a:endParaRPr lang="en-US" sz="1600" b="1" dirty="0">
              <a:solidFill>
                <a:schemeClr val="accent1">
                  <a:lumMod val="75000"/>
                </a:schemeClr>
              </a:solidFill>
            </a:endParaRPr>
          </a:p>
          <a:p>
            <a:pPr>
              <a:buFont typeface="Wingdings" panose="05000000000000000000" pitchFamily="2" charset="2"/>
              <a:buChar char="§"/>
            </a:pPr>
            <a:r>
              <a:rPr lang="en-US" sz="1600" b="1" dirty="0">
                <a:solidFill>
                  <a:schemeClr val="accent1">
                    <a:lumMod val="75000"/>
                  </a:schemeClr>
                </a:solidFill>
              </a:rPr>
              <a:t>Change Documents – </a:t>
            </a:r>
            <a:r>
              <a:rPr lang="en-US" sz="1600" b="1" dirty="0" smtClean="0">
                <a:solidFill>
                  <a:schemeClr val="accent1">
                    <a:lumMod val="75000"/>
                  </a:schemeClr>
                </a:solidFill>
              </a:rPr>
              <a:t>3 approvals and one deferral </a:t>
            </a:r>
          </a:p>
          <a:p>
            <a:pPr lvl="1">
              <a:buFont typeface="Wingdings" panose="05000000000000000000" pitchFamily="2" charset="2"/>
              <a:buChar char="§"/>
            </a:pPr>
            <a:r>
              <a:rPr lang="en-GB" sz="1400" dirty="0">
                <a:solidFill>
                  <a:schemeClr val="accent1">
                    <a:lumMod val="75000"/>
                  </a:schemeClr>
                </a:solidFill>
              </a:rPr>
              <a:t>BER for XRN4686 Smart Metering Report  - </a:t>
            </a:r>
            <a:r>
              <a:rPr lang="en-GB" sz="1400" dirty="0" smtClean="0">
                <a:solidFill>
                  <a:schemeClr val="accent1">
                    <a:lumMod val="75000"/>
                  </a:schemeClr>
                </a:solidFill>
              </a:rPr>
              <a:t>deferred</a:t>
            </a:r>
          </a:p>
          <a:p>
            <a:pPr lvl="1">
              <a:buFont typeface="Wingdings" panose="05000000000000000000" pitchFamily="2" charset="2"/>
              <a:buChar char="§"/>
            </a:pPr>
            <a:r>
              <a:rPr lang="en-GB" sz="1400" dirty="0" smtClean="0">
                <a:solidFill>
                  <a:schemeClr val="accent1">
                    <a:lumMod val="75000"/>
                  </a:schemeClr>
                </a:solidFill>
              </a:rPr>
              <a:t>BER </a:t>
            </a:r>
            <a:r>
              <a:rPr lang="en-GB" sz="1400" dirty="0">
                <a:solidFill>
                  <a:schemeClr val="accent1">
                    <a:lumMod val="75000"/>
                  </a:schemeClr>
                </a:solidFill>
              </a:rPr>
              <a:t>for XRN4790 - Introduction of winter read consumption reports and associated obligation (Mod 0652) </a:t>
            </a:r>
            <a:r>
              <a:rPr lang="en-GB" sz="1400" dirty="0" smtClean="0">
                <a:solidFill>
                  <a:schemeClr val="accent1">
                    <a:lumMod val="75000"/>
                  </a:schemeClr>
                </a:solidFill>
              </a:rPr>
              <a:t>– </a:t>
            </a:r>
            <a:r>
              <a:rPr lang="en-GB" sz="1400" dirty="0">
                <a:solidFill>
                  <a:schemeClr val="accent1">
                    <a:lumMod val="75000"/>
                  </a:schemeClr>
                </a:solidFill>
              </a:rPr>
              <a:t>approved</a:t>
            </a:r>
          </a:p>
          <a:p>
            <a:pPr lvl="1">
              <a:buFont typeface="Wingdings" panose="05000000000000000000" pitchFamily="2" charset="2"/>
              <a:buChar char="§"/>
            </a:pPr>
            <a:r>
              <a:rPr lang="en-GB" sz="1400" dirty="0">
                <a:solidFill>
                  <a:schemeClr val="accent1">
                    <a:lumMod val="75000"/>
                  </a:schemeClr>
                </a:solidFill>
              </a:rPr>
              <a:t>CCR for XRN4542 - Changes to the Shipper Portfolio Summary Report </a:t>
            </a:r>
            <a:r>
              <a:rPr lang="en-GB" sz="1400" dirty="0" smtClean="0">
                <a:solidFill>
                  <a:schemeClr val="accent1">
                    <a:lumMod val="75000"/>
                  </a:schemeClr>
                </a:solidFill>
              </a:rPr>
              <a:t>– approved</a:t>
            </a:r>
          </a:p>
          <a:p>
            <a:pPr lvl="1">
              <a:buFont typeface="Wingdings" panose="05000000000000000000" pitchFamily="2" charset="2"/>
              <a:buChar char="§"/>
            </a:pPr>
            <a:r>
              <a:rPr lang="en-GB" sz="1400" dirty="0">
                <a:solidFill>
                  <a:schemeClr val="accent1">
                    <a:lumMod val="75000"/>
                  </a:schemeClr>
                </a:solidFill>
              </a:rPr>
              <a:t>CCR for XRN3667a Formula Year AQSOQ to proposing Users via </a:t>
            </a:r>
            <a:r>
              <a:rPr lang="en-GB" sz="1400" dirty="0" smtClean="0">
                <a:solidFill>
                  <a:schemeClr val="accent1">
                    <a:lumMod val="75000"/>
                  </a:schemeClr>
                </a:solidFill>
              </a:rPr>
              <a:t>API - approved</a:t>
            </a:r>
            <a:endParaRPr lang="en-GB" sz="1400" dirty="0">
              <a:solidFill>
                <a:schemeClr val="accent1">
                  <a:lumMod val="75000"/>
                </a:schemeClr>
              </a:solidFill>
            </a:endParaRPr>
          </a:p>
          <a:p>
            <a:pPr lvl="1">
              <a:buFont typeface="Wingdings" panose="05000000000000000000" pitchFamily="2" charset="2"/>
              <a:buChar char="§"/>
            </a:pPr>
            <a:endParaRPr lang="en-US" sz="1400" dirty="0">
              <a:solidFill>
                <a:schemeClr val="accent1">
                  <a:lumMod val="75000"/>
                </a:schemeClr>
              </a:solidFill>
            </a:endParaRPr>
          </a:p>
          <a:p>
            <a:pPr>
              <a:buFont typeface="Wingdings" panose="05000000000000000000" pitchFamily="2" charset="2"/>
              <a:buChar char="§"/>
            </a:pPr>
            <a:endParaRPr lang="en-US" sz="1600" b="1" dirty="0">
              <a:solidFill>
                <a:schemeClr val="accent1">
                  <a:lumMod val="75000"/>
                </a:schemeClr>
              </a:solidFill>
            </a:endParaRPr>
          </a:p>
          <a:p>
            <a:pPr lvl="1"/>
            <a:endParaRPr lang="en-US" sz="1600" dirty="0">
              <a:solidFill>
                <a:schemeClr val="accent1">
                  <a:lumMod val="75000"/>
                </a:schemeClr>
              </a:solidFill>
            </a:endParaRPr>
          </a:p>
          <a:p>
            <a:endParaRPr lang="en-GB" dirty="0"/>
          </a:p>
        </p:txBody>
      </p:sp>
    </p:spTree>
    <p:extLst>
      <p:ext uri="{BB962C8B-B14F-4D97-AF65-F5344CB8AC3E}">
        <p14:creationId xmlns:p14="http://schemas.microsoft.com/office/powerpoint/2010/main" val="2474445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a:t>DSC Change Committee Summary – 13</a:t>
            </a:r>
            <a:r>
              <a:rPr lang="en-GB" sz="2200" baseline="30000" dirty="0"/>
              <a:t>th</a:t>
            </a:r>
            <a:r>
              <a:rPr lang="en-GB" sz="2200" dirty="0"/>
              <a:t> </a:t>
            </a:r>
            <a:r>
              <a:rPr lang="en-GB" sz="2200" dirty="0" smtClean="0"/>
              <a:t>March‘19</a:t>
            </a:r>
            <a:endParaRPr lang="en-GB" sz="2200" dirty="0"/>
          </a:p>
        </p:txBody>
      </p:sp>
      <p:sp>
        <p:nvSpPr>
          <p:cNvPr id="3" name="Content Placeholder 2"/>
          <p:cNvSpPr>
            <a:spLocks noGrp="1"/>
          </p:cNvSpPr>
          <p:nvPr>
            <p:ph idx="1"/>
          </p:nvPr>
        </p:nvSpPr>
        <p:spPr>
          <a:xfrm>
            <a:off x="457200" y="735546"/>
            <a:ext cx="8229600" cy="3672408"/>
          </a:xfrm>
        </p:spPr>
        <p:txBody>
          <a:bodyPr>
            <a:noAutofit/>
          </a:bodyPr>
          <a:lstStyle/>
          <a:p>
            <a:pPr>
              <a:buFont typeface="Wingdings" panose="05000000000000000000" pitchFamily="2" charset="2"/>
              <a:buChar char="§"/>
            </a:pPr>
            <a:r>
              <a:rPr lang="en-GB" sz="1050" dirty="0">
                <a:solidFill>
                  <a:schemeClr val="accent1">
                    <a:lumMod val="75000"/>
                  </a:schemeClr>
                </a:solidFill>
              </a:rPr>
              <a:t>Release Updates:</a:t>
            </a:r>
          </a:p>
          <a:p>
            <a:pPr lvl="1">
              <a:buFont typeface="Wingdings" panose="05000000000000000000" pitchFamily="2" charset="2"/>
              <a:buChar char="§"/>
            </a:pPr>
            <a:r>
              <a:rPr lang="en-GB" sz="1050" b="1" dirty="0">
                <a:solidFill>
                  <a:schemeClr val="accent1">
                    <a:lumMod val="75000"/>
                  </a:schemeClr>
                </a:solidFill>
              </a:rPr>
              <a:t>Release 3 (due to be delivered 2</a:t>
            </a:r>
            <a:r>
              <a:rPr lang="en-GB" sz="1050" b="1" baseline="30000" dirty="0">
                <a:solidFill>
                  <a:schemeClr val="accent1">
                    <a:lumMod val="75000"/>
                  </a:schemeClr>
                </a:solidFill>
              </a:rPr>
              <a:t>nd</a:t>
            </a:r>
            <a:r>
              <a:rPr lang="en-GB" sz="1050" b="1" dirty="0">
                <a:solidFill>
                  <a:schemeClr val="accent1">
                    <a:lumMod val="75000"/>
                  </a:schemeClr>
                </a:solidFill>
              </a:rPr>
              <a:t> November 2018)</a:t>
            </a:r>
          </a:p>
          <a:p>
            <a:pPr lvl="2">
              <a:buFont typeface="Wingdings" panose="05000000000000000000" pitchFamily="2" charset="2"/>
              <a:buChar char="§"/>
            </a:pPr>
            <a:r>
              <a:rPr lang="en-GB" sz="1050" dirty="0">
                <a:solidFill>
                  <a:schemeClr val="accent1">
                    <a:lumMod val="75000"/>
                  </a:schemeClr>
                </a:solidFill>
              </a:rPr>
              <a:t>Track 2 </a:t>
            </a:r>
            <a:r>
              <a:rPr lang="en-GB" sz="1050" dirty="0" smtClean="0">
                <a:solidFill>
                  <a:schemeClr val="accent1">
                    <a:lumMod val="75000"/>
                  </a:schemeClr>
                </a:solidFill>
              </a:rPr>
              <a:t>– Successfully Implemented on 1</a:t>
            </a:r>
            <a:r>
              <a:rPr lang="en-GB" sz="1050" baseline="30000" dirty="0" smtClean="0">
                <a:solidFill>
                  <a:schemeClr val="accent1">
                    <a:lumMod val="75000"/>
                  </a:schemeClr>
                </a:solidFill>
              </a:rPr>
              <a:t>st</a:t>
            </a:r>
            <a:r>
              <a:rPr lang="en-GB" sz="1050" dirty="0" smtClean="0">
                <a:solidFill>
                  <a:schemeClr val="accent1">
                    <a:lumMod val="75000"/>
                  </a:schemeClr>
                </a:solidFill>
              </a:rPr>
              <a:t>/2</a:t>
            </a:r>
            <a:r>
              <a:rPr lang="en-GB" sz="1050" baseline="30000" dirty="0" smtClean="0">
                <a:solidFill>
                  <a:schemeClr val="accent1">
                    <a:lumMod val="75000"/>
                  </a:schemeClr>
                </a:solidFill>
              </a:rPr>
              <a:t>nd</a:t>
            </a:r>
            <a:r>
              <a:rPr lang="en-GB" sz="1050" dirty="0" smtClean="0">
                <a:solidFill>
                  <a:schemeClr val="accent1">
                    <a:lumMod val="75000"/>
                  </a:schemeClr>
                </a:solidFill>
              </a:rPr>
              <a:t> February 2019</a:t>
            </a:r>
          </a:p>
          <a:p>
            <a:pPr lvl="2">
              <a:buFont typeface="Wingdings" panose="05000000000000000000" pitchFamily="2" charset="2"/>
              <a:buChar char="§"/>
            </a:pPr>
            <a:r>
              <a:rPr lang="en-GB" sz="1050" dirty="0" smtClean="0">
                <a:solidFill>
                  <a:schemeClr val="accent1">
                    <a:lumMod val="75000"/>
                  </a:schemeClr>
                </a:solidFill>
              </a:rPr>
              <a:t>XRN4534 (RGMA Validation Updates) implemented on 1</a:t>
            </a:r>
            <a:r>
              <a:rPr lang="en-GB" sz="1050" baseline="30000" dirty="0" smtClean="0">
                <a:solidFill>
                  <a:schemeClr val="accent1">
                    <a:lumMod val="75000"/>
                  </a:schemeClr>
                </a:solidFill>
              </a:rPr>
              <a:t>st</a:t>
            </a:r>
            <a:r>
              <a:rPr lang="en-GB" sz="1050" dirty="0" smtClean="0">
                <a:solidFill>
                  <a:schemeClr val="accent1">
                    <a:lumMod val="75000"/>
                  </a:schemeClr>
                </a:solidFill>
              </a:rPr>
              <a:t> March</a:t>
            </a:r>
          </a:p>
          <a:p>
            <a:pPr lvl="1">
              <a:buFont typeface="Wingdings" panose="05000000000000000000" pitchFamily="2" charset="2"/>
              <a:buChar char="§"/>
            </a:pPr>
            <a:r>
              <a:rPr lang="en-GB" sz="1050" b="1" dirty="0" smtClean="0">
                <a:solidFill>
                  <a:schemeClr val="accent1">
                    <a:lumMod val="75000"/>
                  </a:schemeClr>
                </a:solidFill>
              </a:rPr>
              <a:t>February </a:t>
            </a:r>
            <a:r>
              <a:rPr lang="en-GB" sz="1050" b="1" dirty="0">
                <a:solidFill>
                  <a:schemeClr val="accent1">
                    <a:lumMod val="75000"/>
                  </a:schemeClr>
                </a:solidFill>
              </a:rPr>
              <a:t>2019 </a:t>
            </a:r>
            <a:r>
              <a:rPr lang="en-GB" sz="1050" b="1" dirty="0" smtClean="0">
                <a:solidFill>
                  <a:schemeClr val="accent1">
                    <a:lumMod val="75000"/>
                  </a:schemeClr>
                </a:solidFill>
              </a:rPr>
              <a:t>release</a:t>
            </a:r>
          </a:p>
          <a:p>
            <a:pPr lvl="2">
              <a:buFont typeface="Wingdings" panose="05000000000000000000" pitchFamily="2" charset="2"/>
              <a:buChar char="§"/>
            </a:pPr>
            <a:r>
              <a:rPr lang="en-GB" sz="1050" dirty="0">
                <a:solidFill>
                  <a:schemeClr val="accent1">
                    <a:lumMod val="75000"/>
                  </a:schemeClr>
                </a:solidFill>
              </a:rPr>
              <a:t>Documentation Release implemented on 1st March</a:t>
            </a:r>
          </a:p>
          <a:p>
            <a:pPr lvl="2">
              <a:buFont typeface="Wingdings" panose="05000000000000000000" pitchFamily="2" charset="2"/>
              <a:buChar char="§"/>
            </a:pPr>
            <a:r>
              <a:rPr lang="en-GB" sz="1050" dirty="0">
                <a:solidFill>
                  <a:schemeClr val="accent1">
                    <a:lumMod val="75000"/>
                  </a:schemeClr>
                </a:solidFill>
              </a:rPr>
              <a:t>Minor Release Drop 3 implemented on 16th February</a:t>
            </a:r>
          </a:p>
          <a:p>
            <a:pPr lvl="1">
              <a:buFont typeface="Wingdings" panose="05000000000000000000" pitchFamily="2" charset="2"/>
              <a:buChar char="§"/>
            </a:pPr>
            <a:r>
              <a:rPr lang="en-GB" sz="1050" b="1" dirty="0" smtClean="0">
                <a:solidFill>
                  <a:schemeClr val="accent1">
                    <a:lumMod val="75000"/>
                  </a:schemeClr>
                </a:solidFill>
              </a:rPr>
              <a:t>June </a:t>
            </a:r>
            <a:r>
              <a:rPr lang="en-GB" sz="1050" b="1" dirty="0">
                <a:solidFill>
                  <a:schemeClr val="accent1">
                    <a:lumMod val="75000"/>
                  </a:schemeClr>
                </a:solidFill>
              </a:rPr>
              <a:t>2019 release</a:t>
            </a:r>
            <a:endParaRPr lang="en-GB" sz="1050" dirty="0">
              <a:solidFill>
                <a:schemeClr val="accent1">
                  <a:lumMod val="75000"/>
                </a:schemeClr>
              </a:solidFill>
            </a:endParaRPr>
          </a:p>
          <a:p>
            <a:pPr lvl="2">
              <a:buFont typeface="Wingdings" panose="05000000000000000000" pitchFamily="2" charset="2"/>
              <a:buChar char="§"/>
            </a:pPr>
            <a:r>
              <a:rPr lang="en-GB" sz="1050" dirty="0">
                <a:solidFill>
                  <a:schemeClr val="accent1">
                    <a:lumMod val="75000"/>
                  </a:schemeClr>
                </a:solidFill>
              </a:rPr>
              <a:t>Currently tracking Amber – </a:t>
            </a:r>
            <a:r>
              <a:rPr lang="en-GB" sz="1050" dirty="0" smtClean="0">
                <a:solidFill>
                  <a:schemeClr val="accent1">
                    <a:lumMod val="75000"/>
                  </a:schemeClr>
                </a:solidFill>
              </a:rPr>
              <a:t>greatest </a:t>
            </a:r>
            <a:r>
              <a:rPr lang="en-GB" sz="1050" dirty="0">
                <a:solidFill>
                  <a:schemeClr val="accent1">
                    <a:lumMod val="75000"/>
                  </a:schemeClr>
                </a:solidFill>
              </a:rPr>
              <a:t>risk is </a:t>
            </a:r>
            <a:r>
              <a:rPr lang="en-GB" sz="1050" dirty="0" smtClean="0">
                <a:solidFill>
                  <a:schemeClr val="accent1">
                    <a:lumMod val="75000"/>
                  </a:schemeClr>
                </a:solidFill>
              </a:rPr>
              <a:t>centred around resource</a:t>
            </a:r>
            <a:endParaRPr lang="en-GB" sz="1050" dirty="0">
              <a:solidFill>
                <a:schemeClr val="accent1">
                  <a:lumMod val="75000"/>
                </a:schemeClr>
              </a:solidFill>
            </a:endParaRPr>
          </a:p>
          <a:p>
            <a:pPr lvl="1">
              <a:buFont typeface="Wingdings" panose="05000000000000000000" pitchFamily="2" charset="2"/>
              <a:buChar char="§"/>
            </a:pPr>
            <a:r>
              <a:rPr lang="en-GB" sz="1050" b="1" dirty="0">
                <a:solidFill>
                  <a:schemeClr val="accent1">
                    <a:lumMod val="75000"/>
                  </a:schemeClr>
                </a:solidFill>
              </a:rPr>
              <a:t>XRN4665 – Creation of new end user categories </a:t>
            </a:r>
            <a:r>
              <a:rPr lang="en-GB" sz="1050" b="1" dirty="0" smtClean="0">
                <a:solidFill>
                  <a:schemeClr val="accent1">
                    <a:lumMod val="75000"/>
                  </a:schemeClr>
                </a:solidFill>
              </a:rPr>
              <a:t>(2 stage release Jul &amp; Sept)</a:t>
            </a:r>
            <a:endParaRPr lang="en-GB" sz="1050" b="1" dirty="0">
              <a:solidFill>
                <a:schemeClr val="accent1">
                  <a:lumMod val="75000"/>
                </a:schemeClr>
              </a:solidFill>
            </a:endParaRPr>
          </a:p>
          <a:p>
            <a:pPr lvl="2">
              <a:buFont typeface="Wingdings" panose="05000000000000000000" pitchFamily="2" charset="2"/>
              <a:buChar char="§"/>
            </a:pPr>
            <a:r>
              <a:rPr lang="en-GB" sz="1050" dirty="0">
                <a:solidFill>
                  <a:schemeClr val="accent1">
                    <a:lumMod val="75000"/>
                  </a:schemeClr>
                </a:solidFill>
              </a:rPr>
              <a:t>Currently tracking Amber – re-planning activities undertaken, risk on resources, also used sharing environment with GB Charging </a:t>
            </a:r>
            <a:r>
              <a:rPr lang="en-GB" sz="1050" dirty="0" smtClean="0">
                <a:solidFill>
                  <a:schemeClr val="accent1">
                    <a:lumMod val="75000"/>
                  </a:schemeClr>
                </a:solidFill>
              </a:rPr>
              <a:t>MOD</a:t>
            </a:r>
          </a:p>
          <a:p>
            <a:pPr lvl="1">
              <a:buFont typeface="Wingdings" panose="05000000000000000000" pitchFamily="2" charset="2"/>
              <a:buChar char="§"/>
            </a:pPr>
            <a:r>
              <a:rPr lang="en-GB" sz="1050" b="1" dirty="0">
                <a:solidFill>
                  <a:schemeClr val="accent1">
                    <a:lumMod val="75000"/>
                  </a:schemeClr>
                </a:solidFill>
              </a:rPr>
              <a:t>Minor Release Drop 4 (Scope and Delivery Plan)</a:t>
            </a:r>
          </a:p>
          <a:p>
            <a:pPr lvl="2">
              <a:buFont typeface="Wingdings" panose="05000000000000000000" pitchFamily="2" charset="2"/>
              <a:buChar char="§"/>
            </a:pPr>
            <a:r>
              <a:rPr lang="en-GB" sz="1050" dirty="0">
                <a:solidFill>
                  <a:schemeClr val="accent1">
                    <a:lumMod val="75000"/>
                  </a:schemeClr>
                </a:solidFill>
              </a:rPr>
              <a:t>Presented for information</a:t>
            </a:r>
          </a:p>
          <a:p>
            <a:pPr lvl="1">
              <a:buFont typeface="Wingdings" panose="05000000000000000000" pitchFamily="2" charset="2"/>
              <a:buChar char="§"/>
            </a:pPr>
            <a:r>
              <a:rPr lang="en-GB" sz="1050" b="1" dirty="0">
                <a:solidFill>
                  <a:schemeClr val="accent1">
                    <a:lumMod val="75000"/>
                  </a:schemeClr>
                </a:solidFill>
              </a:rPr>
              <a:t>November 2019 Release – Delivery Plan </a:t>
            </a:r>
            <a:r>
              <a:rPr lang="en-GB" sz="1050" b="1" dirty="0" smtClean="0">
                <a:solidFill>
                  <a:schemeClr val="accent1">
                    <a:lumMod val="75000"/>
                  </a:schemeClr>
                </a:solidFill>
              </a:rPr>
              <a:t>– MT Required for 4621 (</a:t>
            </a:r>
            <a:r>
              <a:rPr lang="en-GB" sz="1050" dirty="0">
                <a:solidFill>
                  <a:schemeClr val="accent1">
                    <a:lumMod val="75000"/>
                  </a:schemeClr>
                </a:solidFill>
              </a:rPr>
              <a:t>Suspension of the validation between Meter Index and Unconverted Convertor Index) </a:t>
            </a:r>
            <a:r>
              <a:rPr lang="en-US" sz="1050" dirty="0" smtClean="0">
                <a:solidFill>
                  <a:schemeClr val="accent1">
                    <a:lumMod val="75000"/>
                  </a:schemeClr>
                </a:solidFill>
              </a:rPr>
              <a:t>ChMC </a:t>
            </a:r>
            <a:r>
              <a:rPr lang="en-US" sz="1050" dirty="0">
                <a:solidFill>
                  <a:schemeClr val="accent1">
                    <a:lumMod val="75000"/>
                  </a:schemeClr>
                </a:solidFill>
              </a:rPr>
              <a:t>agreed that DSG can look at the implications of carrying out MT just for XRN4621 and provide a recommendation to ChMC in April. </a:t>
            </a:r>
            <a:endParaRPr lang="en-GB" sz="1050" b="1" dirty="0" smtClean="0">
              <a:solidFill>
                <a:schemeClr val="accent1">
                  <a:lumMod val="75000"/>
                </a:schemeClr>
              </a:solidFill>
            </a:endParaRPr>
          </a:p>
          <a:p>
            <a:pPr lvl="1">
              <a:buFont typeface="Wingdings" panose="05000000000000000000" pitchFamily="2" charset="2"/>
              <a:buChar char="§"/>
            </a:pPr>
            <a:endParaRPr lang="en-GB" sz="1050" b="1" dirty="0">
              <a:solidFill>
                <a:schemeClr val="accent1">
                  <a:lumMod val="75000"/>
                </a:schemeClr>
              </a:solidFill>
            </a:endParaRPr>
          </a:p>
          <a:p>
            <a:pPr lvl="2"/>
            <a:endParaRPr lang="en-GB" sz="1050" dirty="0">
              <a:solidFill>
                <a:schemeClr val="accent1">
                  <a:lumMod val="75000"/>
                </a:schemeClr>
              </a:solidFill>
            </a:endParaRPr>
          </a:p>
          <a:p>
            <a:pPr>
              <a:buFont typeface="Wingdings" panose="05000000000000000000" pitchFamily="2" charset="2"/>
              <a:buChar char="§"/>
            </a:pPr>
            <a:r>
              <a:rPr lang="en-GB" sz="1050" b="1" dirty="0">
                <a:solidFill>
                  <a:schemeClr val="accent1">
                    <a:lumMod val="75000"/>
                  </a:schemeClr>
                </a:solidFill>
              </a:rPr>
              <a:t>Change Assurance update for </a:t>
            </a:r>
            <a:r>
              <a:rPr lang="en-GB" sz="1050" b="1" dirty="0" smtClean="0">
                <a:solidFill>
                  <a:schemeClr val="accent1">
                    <a:lumMod val="75000"/>
                  </a:schemeClr>
                </a:solidFill>
                <a:hlinkClick r:id="rId2"/>
              </a:rPr>
              <a:t>June</a:t>
            </a:r>
            <a:r>
              <a:rPr lang="en-GB" sz="1050" b="1" dirty="0" smtClean="0">
                <a:solidFill>
                  <a:schemeClr val="accent1">
                    <a:lumMod val="75000"/>
                  </a:schemeClr>
                </a:solidFill>
              </a:rPr>
              <a:t> and EUC provided</a:t>
            </a:r>
          </a:p>
          <a:p>
            <a:r>
              <a:rPr lang="en-GB" sz="1050" b="1" dirty="0">
                <a:solidFill>
                  <a:schemeClr val="accent1">
                    <a:lumMod val="75000"/>
                  </a:schemeClr>
                </a:solidFill>
                <a:hlinkClick r:id="rId3"/>
              </a:rPr>
              <a:t>https://gasgov-mst-files.s3.eu-west-1.amazonaws.com/s3fs-public/ggf/2019-03/7.7%20Change%20Assurance%20Update%20-%20June%202019%20and%20EUC.pptx</a:t>
            </a:r>
            <a:r>
              <a:rPr lang="en-GB" sz="1050" b="1" dirty="0">
                <a:solidFill>
                  <a:schemeClr val="accent1">
                    <a:lumMod val="75000"/>
                  </a:schemeClr>
                </a:solidFill>
              </a:rPr>
              <a:t> </a:t>
            </a:r>
          </a:p>
        </p:txBody>
      </p:sp>
    </p:spTree>
    <p:extLst>
      <p:ext uri="{BB962C8B-B14F-4D97-AF65-F5344CB8AC3E}">
        <p14:creationId xmlns:p14="http://schemas.microsoft.com/office/powerpoint/2010/main" val="3115500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a:t>DSC Change Committee Summary – 13</a:t>
            </a:r>
            <a:r>
              <a:rPr lang="en-GB" sz="2200" baseline="30000" dirty="0"/>
              <a:t>th</a:t>
            </a:r>
            <a:r>
              <a:rPr lang="en-GB" sz="2200" dirty="0"/>
              <a:t> </a:t>
            </a:r>
            <a:r>
              <a:rPr lang="en-GB" sz="2200" dirty="0" smtClean="0"/>
              <a:t>March ‘19</a:t>
            </a:r>
            <a:endParaRPr lang="en-GB" sz="22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GB" sz="1900" b="1" dirty="0">
                <a:solidFill>
                  <a:schemeClr val="accent1">
                    <a:lumMod val="75000"/>
                  </a:schemeClr>
                </a:solidFill>
              </a:rPr>
              <a:t>Standard agenda item updates:</a:t>
            </a:r>
          </a:p>
          <a:p>
            <a:pPr lvl="1"/>
            <a:endParaRPr lang="en-GB" sz="1500" dirty="0">
              <a:solidFill>
                <a:schemeClr val="accent1">
                  <a:lumMod val="75000"/>
                </a:schemeClr>
              </a:solidFill>
            </a:endParaRPr>
          </a:p>
          <a:p>
            <a:pPr lvl="1"/>
            <a:r>
              <a:rPr lang="en-GB" sz="1800" dirty="0">
                <a:solidFill>
                  <a:schemeClr val="accent1">
                    <a:lumMod val="75000"/>
                  </a:schemeClr>
                </a:solidFill>
              </a:rPr>
              <a:t>CSS consequential change update </a:t>
            </a:r>
          </a:p>
          <a:p>
            <a:pPr lvl="1"/>
            <a:r>
              <a:rPr lang="en-GB" sz="1800" dirty="0">
                <a:solidFill>
                  <a:schemeClr val="accent1">
                    <a:lumMod val="75000"/>
                  </a:schemeClr>
                </a:solidFill>
              </a:rPr>
              <a:t>XRN4695 UIG Taskforce update</a:t>
            </a:r>
          </a:p>
          <a:p>
            <a:pPr lvl="1"/>
            <a:r>
              <a:rPr lang="en-GB" sz="1800" dirty="0">
                <a:solidFill>
                  <a:schemeClr val="accent1">
                    <a:lumMod val="75000"/>
                  </a:schemeClr>
                </a:solidFill>
              </a:rPr>
              <a:t>Amendment invoice update </a:t>
            </a:r>
          </a:p>
          <a:p>
            <a:pPr lvl="1"/>
            <a:r>
              <a:rPr lang="en-GB" sz="1800" dirty="0">
                <a:solidFill>
                  <a:schemeClr val="accent1">
                    <a:lumMod val="75000"/>
                  </a:schemeClr>
                </a:solidFill>
              </a:rPr>
              <a:t>Finance and Budget update </a:t>
            </a:r>
            <a:endParaRPr lang="en-GB" sz="1600" dirty="0">
              <a:solidFill>
                <a:schemeClr val="accent1">
                  <a:lumMod val="75000"/>
                </a:schemeClr>
              </a:solidFill>
            </a:endParaRPr>
          </a:p>
          <a:p>
            <a:pPr lvl="1"/>
            <a:r>
              <a:rPr lang="en-GB" sz="1800" dirty="0">
                <a:solidFill>
                  <a:schemeClr val="accent1">
                    <a:lumMod val="75000"/>
                  </a:schemeClr>
                </a:solidFill>
              </a:rPr>
              <a:t>Bubbling under report (MODs)</a:t>
            </a:r>
          </a:p>
          <a:p>
            <a:pPr lvl="1"/>
            <a:r>
              <a:rPr lang="en-GB" sz="1800" dirty="0">
                <a:solidFill>
                  <a:schemeClr val="accent1">
                    <a:lumMod val="75000"/>
                  </a:schemeClr>
                </a:solidFill>
              </a:rPr>
              <a:t>Plan on a page:</a:t>
            </a:r>
          </a:p>
          <a:p>
            <a:pPr lvl="2"/>
            <a:r>
              <a:rPr lang="en-GB" sz="1600" dirty="0">
                <a:solidFill>
                  <a:schemeClr val="accent1">
                    <a:lumMod val="75000"/>
                  </a:schemeClr>
                </a:solidFill>
              </a:rPr>
              <a:t>Gemini</a:t>
            </a:r>
          </a:p>
          <a:p>
            <a:pPr lvl="2"/>
            <a:r>
              <a:rPr lang="en-GB" sz="1600" dirty="0">
                <a:solidFill>
                  <a:schemeClr val="accent1">
                    <a:lumMod val="75000"/>
                  </a:schemeClr>
                </a:solidFill>
              </a:rPr>
              <a:t>UK link </a:t>
            </a:r>
            <a:r>
              <a:rPr lang="en-GB" sz="1600" dirty="0" smtClean="0">
                <a:solidFill>
                  <a:schemeClr val="accent1">
                    <a:lumMod val="75000"/>
                  </a:schemeClr>
                </a:solidFill>
              </a:rPr>
              <a:t>changes</a:t>
            </a:r>
          </a:p>
          <a:p>
            <a:pPr lvl="2"/>
            <a:r>
              <a:rPr lang="en-GB" sz="1600" dirty="0" smtClean="0">
                <a:solidFill>
                  <a:schemeClr val="accent1">
                    <a:lumMod val="75000"/>
                  </a:schemeClr>
                </a:solidFill>
              </a:rPr>
              <a:t>Prioritisation of Data Office changes (new standing agenda item, which ChMC welcomed)</a:t>
            </a:r>
            <a:endParaRPr lang="en-GB" sz="1600" dirty="0">
              <a:solidFill>
                <a:schemeClr val="accent1">
                  <a:lumMod val="75000"/>
                </a:schemeClr>
              </a:solidFill>
            </a:endParaRPr>
          </a:p>
          <a:p>
            <a:endParaRPr lang="en-GB" dirty="0"/>
          </a:p>
        </p:txBody>
      </p:sp>
    </p:spTree>
    <p:extLst>
      <p:ext uri="{BB962C8B-B14F-4D97-AF65-F5344CB8AC3E}">
        <p14:creationId xmlns:p14="http://schemas.microsoft.com/office/powerpoint/2010/main" val="1300828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a:t>DSC Change Committee Summary – 13</a:t>
            </a:r>
            <a:r>
              <a:rPr lang="en-GB" sz="2200" baseline="30000" dirty="0"/>
              <a:t>th</a:t>
            </a:r>
            <a:r>
              <a:rPr lang="en-GB" sz="2200" dirty="0"/>
              <a:t> </a:t>
            </a:r>
            <a:r>
              <a:rPr lang="en-GB" sz="2200" dirty="0" smtClean="0"/>
              <a:t>March ‘19</a:t>
            </a:r>
            <a:endParaRPr lang="en-GB" sz="2200" dirty="0"/>
          </a:p>
        </p:txBody>
      </p:sp>
      <p:sp>
        <p:nvSpPr>
          <p:cNvPr id="3" name="Content Placeholder 2"/>
          <p:cNvSpPr>
            <a:spLocks noGrp="1"/>
          </p:cNvSpPr>
          <p:nvPr>
            <p:ph idx="1"/>
          </p:nvPr>
        </p:nvSpPr>
        <p:spPr/>
        <p:txBody>
          <a:bodyPr>
            <a:normAutofit/>
          </a:bodyPr>
          <a:lstStyle/>
          <a:p>
            <a:pPr marL="0" indent="0">
              <a:buNone/>
            </a:pPr>
            <a:r>
              <a:rPr lang="en-GB" sz="1900" b="1" dirty="0" smtClean="0">
                <a:solidFill>
                  <a:schemeClr val="accent1">
                    <a:lumMod val="75000"/>
                  </a:schemeClr>
                </a:solidFill>
              </a:rPr>
              <a:t>AOB items</a:t>
            </a:r>
            <a:r>
              <a:rPr lang="en-GB" sz="1900" dirty="0" smtClean="0">
                <a:solidFill>
                  <a:schemeClr val="accent1">
                    <a:lumMod val="75000"/>
                  </a:schemeClr>
                </a:solidFill>
              </a:rPr>
              <a:t>:</a:t>
            </a:r>
          </a:p>
          <a:p>
            <a:pPr marL="0" indent="0">
              <a:buNone/>
            </a:pPr>
            <a:endParaRPr lang="en-GB" sz="1900" dirty="0">
              <a:solidFill>
                <a:schemeClr val="accent1">
                  <a:lumMod val="75000"/>
                </a:schemeClr>
              </a:solidFill>
            </a:endParaRPr>
          </a:p>
          <a:p>
            <a:pPr marL="285750" indent="-285750"/>
            <a:r>
              <a:rPr lang="en-GB" sz="1600" dirty="0">
                <a:solidFill>
                  <a:schemeClr val="accent1">
                    <a:lumMod val="75000"/>
                  </a:schemeClr>
                </a:solidFill>
              </a:rPr>
              <a:t>IX Refresh Update</a:t>
            </a:r>
          </a:p>
          <a:p>
            <a:pPr lvl="1"/>
            <a:r>
              <a:rPr lang="en-GB" sz="1600" dirty="0">
                <a:solidFill>
                  <a:schemeClr val="accent1">
                    <a:lumMod val="75000"/>
                  </a:schemeClr>
                </a:solidFill>
                <a:hlinkClick r:id="rId2"/>
              </a:rPr>
              <a:t>Link to </a:t>
            </a:r>
            <a:r>
              <a:rPr lang="en-GB" sz="1600" dirty="0" smtClean="0">
                <a:solidFill>
                  <a:schemeClr val="accent1">
                    <a:lumMod val="75000"/>
                  </a:schemeClr>
                </a:solidFill>
                <a:hlinkClick r:id="rId2"/>
              </a:rPr>
              <a:t>Document</a:t>
            </a:r>
            <a:endParaRPr lang="en-GB" sz="1600" dirty="0" smtClean="0">
              <a:solidFill>
                <a:schemeClr val="accent1">
                  <a:lumMod val="75000"/>
                </a:schemeClr>
              </a:solidFill>
            </a:endParaRPr>
          </a:p>
          <a:p>
            <a:r>
              <a:rPr lang="en-GB" sz="1600" dirty="0">
                <a:solidFill>
                  <a:schemeClr val="accent1">
                    <a:lumMod val="75000"/>
                  </a:schemeClr>
                </a:solidFill>
              </a:rPr>
              <a:t>Published Change Proposals – from 1st April all new Change Proposals will be published on Xoserve.com, not the JO </a:t>
            </a:r>
            <a:r>
              <a:rPr lang="en-GB" sz="1600" dirty="0" smtClean="0">
                <a:solidFill>
                  <a:schemeClr val="accent1">
                    <a:lumMod val="75000"/>
                  </a:schemeClr>
                </a:solidFill>
              </a:rPr>
              <a:t>website</a:t>
            </a:r>
          </a:p>
          <a:p>
            <a:r>
              <a:rPr lang="en-GB" sz="1600" dirty="0" smtClean="0">
                <a:solidFill>
                  <a:schemeClr val="accent1">
                    <a:lumMod val="75000"/>
                  </a:schemeClr>
                </a:solidFill>
              </a:rPr>
              <a:t>DSC Change Management Governance Group (verbal)</a:t>
            </a:r>
          </a:p>
          <a:p>
            <a:r>
              <a:rPr lang="en-GB" sz="1600" dirty="0" smtClean="0">
                <a:solidFill>
                  <a:schemeClr val="accent1">
                    <a:lumMod val="75000"/>
                  </a:schemeClr>
                </a:solidFill>
              </a:rPr>
              <a:t>XRN4795 Amendment to PARR Reports (PAC approved change for delivery)</a:t>
            </a:r>
          </a:p>
          <a:p>
            <a:pPr lvl="1"/>
            <a:r>
              <a:rPr lang="en-GB" sz="1600" dirty="0" smtClean="0">
                <a:solidFill>
                  <a:schemeClr val="accent1">
                    <a:lumMod val="75000"/>
                  </a:schemeClr>
                </a:solidFill>
                <a:hlinkClick r:id="rId3"/>
              </a:rPr>
              <a:t>Link to Document</a:t>
            </a:r>
            <a:endParaRPr lang="en-GB" sz="1600" dirty="0">
              <a:solidFill>
                <a:schemeClr val="accent1">
                  <a:lumMod val="75000"/>
                </a:schemeClr>
              </a:solidFill>
            </a:endParaRPr>
          </a:p>
          <a:p>
            <a:r>
              <a:rPr lang="en-GB" sz="1600" dirty="0">
                <a:solidFill>
                  <a:schemeClr val="accent1">
                    <a:lumMod val="75000"/>
                  </a:schemeClr>
                </a:solidFill>
              </a:rPr>
              <a:t>Change Pack process on Xoserve.com (verbal)</a:t>
            </a:r>
          </a:p>
          <a:p>
            <a:r>
              <a:rPr lang="en-GB" sz="1600" dirty="0">
                <a:solidFill>
                  <a:schemeClr val="accent1">
                    <a:lumMod val="75000"/>
                  </a:schemeClr>
                </a:solidFill>
              </a:rPr>
              <a:t>Strategy on the future of MIS</a:t>
            </a:r>
          </a:p>
          <a:p>
            <a:pPr lvl="1"/>
            <a:r>
              <a:rPr lang="en-GB" sz="1600" dirty="0" smtClean="0">
                <a:hlinkClick r:id="rId4"/>
              </a:rPr>
              <a:t>Link to Document</a:t>
            </a:r>
            <a:endParaRPr lang="en-GB" sz="1600" dirty="0"/>
          </a:p>
        </p:txBody>
      </p:sp>
    </p:spTree>
    <p:extLst>
      <p:ext uri="{BB962C8B-B14F-4D97-AF65-F5344CB8AC3E}">
        <p14:creationId xmlns:p14="http://schemas.microsoft.com/office/powerpoint/2010/main" val="1276975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12. UIG </a:t>
            </a:r>
            <a:r>
              <a:rPr lang="en-GB" dirty="0"/>
              <a:t>Task Force Progress Report</a:t>
            </a:r>
          </a:p>
        </p:txBody>
      </p:sp>
      <p:sp>
        <p:nvSpPr>
          <p:cNvPr id="3" name="Subtitle 2"/>
          <p:cNvSpPr>
            <a:spLocks noGrp="1"/>
          </p:cNvSpPr>
          <p:nvPr>
            <p:ph type="subTitle" idx="1"/>
          </p:nvPr>
        </p:nvSpPr>
        <p:spPr/>
        <p:txBody>
          <a:bodyPr/>
          <a:lstStyle/>
          <a:p>
            <a:r>
              <a:rPr lang="en-GB" dirty="0"/>
              <a:t> Change Management Committee </a:t>
            </a:r>
            <a:r>
              <a:rPr lang="en-GB" dirty="0" smtClean="0"/>
              <a:t>13/03/19</a:t>
            </a:r>
            <a:endParaRPr lang="en-GB" dirty="0"/>
          </a:p>
        </p:txBody>
      </p:sp>
    </p:spTree>
    <p:extLst>
      <p:ext uri="{BB962C8B-B14F-4D97-AF65-F5344CB8AC3E}">
        <p14:creationId xmlns:p14="http://schemas.microsoft.com/office/powerpoint/2010/main" val="7272269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457200" y="843558"/>
            <a:ext cx="8229600" cy="3888432"/>
          </a:xfrm>
        </p:spPr>
        <p:txBody>
          <a:bodyPr vert="horz" lIns="91440" tIns="45720" rIns="91440" bIns="45720" rtlCol="0" anchor="t">
            <a:normAutofit fontScale="92500" lnSpcReduction="20000"/>
          </a:bodyPr>
          <a:lstStyle/>
          <a:p>
            <a:r>
              <a:rPr lang="en-GB" sz="1500" dirty="0"/>
              <a:t>Modification 0658: ‘CDSP to identify and develop improvements to LDZ settlement processes’ approved by Ofgem on 6th July 2018</a:t>
            </a:r>
          </a:p>
          <a:p>
            <a:pPr lvl="1"/>
            <a:r>
              <a:rPr lang="en-GB" sz="1500" dirty="0"/>
              <a:t>Modification raised to authorise the CDSP to assign resources and incur costs related to a task force to investigate the causes and influencers of Unidentified Gas (UIG), with a target of reducing the volatility and scale of UIG and developing a robust predictive model for daily UIG for use by all parties.</a:t>
            </a:r>
          </a:p>
          <a:p>
            <a:r>
              <a:rPr lang="en-GB" sz="1500" dirty="0"/>
              <a:t>BER for Change Reference Number XRN4695: ‘Investigating causes and contributors to levels and volatility of Unidentified Gas’ approved at ChMC on 11th July 2018</a:t>
            </a:r>
          </a:p>
          <a:p>
            <a:pPr lvl="1"/>
            <a:r>
              <a:rPr lang="en-GB" sz="1500" dirty="0"/>
              <a:t>This Change Proposal added an additional service line into the DSC to enable Xoserve access to investigate, using resources and technology, causes and contributors to levels and volatility of Unidentified Gas. Xoserve is to provide monthly update reports and recommend proposals and subsequent changes or modifications for the industry.</a:t>
            </a:r>
          </a:p>
          <a:p>
            <a:r>
              <a:rPr lang="en-GB" sz="1500" dirty="0"/>
              <a:t>The following slides provide: </a:t>
            </a:r>
          </a:p>
          <a:p>
            <a:pPr lvl="1"/>
            <a:r>
              <a:rPr lang="en-GB" sz="1500" dirty="0"/>
              <a:t>Task force dashboard </a:t>
            </a:r>
          </a:p>
          <a:p>
            <a:pPr lvl="1"/>
            <a:r>
              <a:rPr lang="en-GB" sz="1500" dirty="0"/>
              <a:t>POAP</a:t>
            </a:r>
          </a:p>
          <a:p>
            <a:pPr lvl="1"/>
            <a:r>
              <a:rPr lang="en-GB" sz="1500" dirty="0">
                <a:latin typeface="Arial"/>
                <a:cs typeface="Arial"/>
              </a:rPr>
              <a:t>Recommendation stats</a:t>
            </a:r>
          </a:p>
          <a:p>
            <a:pPr lvl="1"/>
            <a:r>
              <a:rPr lang="en-GB" sz="1500" dirty="0"/>
              <a:t>Reporting on budget</a:t>
            </a:r>
          </a:p>
          <a:p>
            <a:pPr lvl="1"/>
            <a:r>
              <a:rPr lang="en-GB" sz="1500" dirty="0"/>
              <a:t>Task force next steps</a:t>
            </a:r>
          </a:p>
          <a:p>
            <a:endParaRPr lang="en-GB" dirty="0"/>
          </a:p>
        </p:txBody>
      </p:sp>
    </p:spTree>
    <p:extLst>
      <p:ext uri="{BB962C8B-B14F-4D97-AF65-F5344CB8AC3E}">
        <p14:creationId xmlns:p14="http://schemas.microsoft.com/office/powerpoint/2010/main" val="26288590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UIG Task Force: Dashboard</a:t>
            </a:r>
          </a:p>
        </p:txBody>
      </p:sp>
      <p:sp>
        <p:nvSpPr>
          <p:cNvPr id="5" name="Oval 9">
            <a:extLst>
              <a:ext uri="{FF2B5EF4-FFF2-40B4-BE49-F238E27FC236}">
                <a16:creationId xmlns="" xmlns:a16="http://schemas.microsoft.com/office/drawing/2014/main" id="{02D4E185-FBF5-3446-B3E1-6F3AB6C27A45}"/>
              </a:ext>
            </a:extLst>
          </p:cNvPr>
          <p:cNvSpPr>
            <a:spLocks noChangeAspect="1" noChangeArrowheads="1"/>
          </p:cNvSpPr>
          <p:nvPr/>
        </p:nvSpPr>
        <p:spPr bwMode="gray">
          <a:xfrm>
            <a:off x="1979712" y="1131912"/>
            <a:ext cx="431728" cy="431728"/>
          </a:xfrm>
          <a:prstGeom prst="ellipse">
            <a:avLst/>
          </a:prstGeom>
          <a:solidFill>
            <a:srgbClr val="00B050"/>
          </a:solidFill>
          <a:ln w="9525" algn="ctr">
            <a:solidFill>
              <a:srgbClr val="000000"/>
            </a:solidFill>
            <a:round/>
            <a:headEnd/>
            <a:tailEnd/>
          </a:ln>
        </p:spPr>
        <p:txBody>
          <a:bodyPr wrap="none" lIns="226314" tIns="0" rIns="226314" bIns="0" anchor="ctr"/>
          <a:lstStyle/>
          <a:p>
            <a:pPr algn="ctr" fontAlgn="base">
              <a:spcBef>
                <a:spcPct val="0"/>
              </a:spcBef>
              <a:spcAft>
                <a:spcPct val="0"/>
              </a:spcAft>
            </a:pPr>
            <a:r>
              <a:rPr lang="en-US" sz="2000" b="1" dirty="0">
                <a:solidFill>
                  <a:sysClr val="windowText" lastClr="000000"/>
                </a:solidFill>
              </a:rPr>
              <a:t>G</a:t>
            </a:r>
          </a:p>
        </p:txBody>
      </p:sp>
      <p:graphicFrame>
        <p:nvGraphicFramePr>
          <p:cNvPr id="6" name="Table 5">
            <a:extLst>
              <a:ext uri="{FF2B5EF4-FFF2-40B4-BE49-F238E27FC236}">
                <a16:creationId xmlns="" xmlns:a16="http://schemas.microsoft.com/office/drawing/2014/main" id="{AB117C66-3576-B549-9507-6BE43690B321}"/>
              </a:ext>
            </a:extLst>
          </p:cNvPr>
          <p:cNvGraphicFramePr>
            <a:graphicFrameLocks noGrp="1"/>
          </p:cNvGraphicFramePr>
          <p:nvPr>
            <p:extLst>
              <p:ext uri="{D42A27DB-BD31-4B8C-83A1-F6EECF244321}">
                <p14:modId xmlns:p14="http://schemas.microsoft.com/office/powerpoint/2010/main" val="1164849248"/>
              </p:ext>
            </p:extLst>
          </p:nvPr>
        </p:nvGraphicFramePr>
        <p:xfrm>
          <a:off x="247134" y="638207"/>
          <a:ext cx="1240410" cy="1641330"/>
        </p:xfrm>
        <a:graphic>
          <a:graphicData uri="http://schemas.openxmlformats.org/drawingml/2006/table">
            <a:tbl>
              <a:tblPr firstRow="1" bandRow="1">
                <a:tableStyleId>{5C22544A-7EE6-4342-B048-85BDC9FD1C3A}</a:tableStyleId>
              </a:tblPr>
              <a:tblGrid>
                <a:gridCol w="620205">
                  <a:extLst>
                    <a:ext uri="{9D8B030D-6E8A-4147-A177-3AD203B41FA5}">
                      <a16:colId xmlns="" xmlns:a16="http://schemas.microsoft.com/office/drawing/2014/main" val="20001"/>
                    </a:ext>
                  </a:extLst>
                </a:gridCol>
                <a:gridCol w="620205">
                  <a:extLst>
                    <a:ext uri="{9D8B030D-6E8A-4147-A177-3AD203B41FA5}">
                      <a16:colId xmlns="" xmlns:a16="http://schemas.microsoft.com/office/drawing/2014/main" val="3698224449"/>
                    </a:ext>
                  </a:extLst>
                </a:gridCol>
              </a:tblGrid>
              <a:tr h="197730">
                <a:tc gridSpan="2">
                  <a:txBody>
                    <a:bodyPr/>
                    <a:lstStyle/>
                    <a:p>
                      <a:pPr marL="0" algn="ctr" defTabSz="914400" rtl="0" eaLnBrk="1" latinLnBrk="0" hangingPunct="1"/>
                      <a:r>
                        <a:rPr lang="en-US" sz="800" b="1" kern="1200" dirty="0">
                          <a:solidFill>
                            <a:schemeClr val="tx2"/>
                          </a:solidFill>
                          <a:latin typeface="+mn-lt"/>
                          <a:ea typeface="+mn-ea"/>
                          <a:cs typeface="+mn-cs"/>
                        </a:rPr>
                        <a:t>RAG</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914400" rtl="0" eaLnBrk="1" latinLnBrk="0" hangingPunct="1"/>
                      <a:endParaRPr lang="en-US" sz="800" b="1" kern="1200" dirty="0">
                        <a:solidFill>
                          <a:schemeClr val="tx2"/>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0"/>
                  </a:ext>
                </a:extLst>
              </a:tr>
              <a:tr h="48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2"/>
                          </a:solidFill>
                          <a:latin typeface="+mn-lt"/>
                          <a:ea typeface="+mn-ea"/>
                          <a:cs typeface="+mn-cs"/>
                        </a:rPr>
                        <a:t>Time</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8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2"/>
                          </a:solidFill>
                          <a:latin typeface="+mn-lt"/>
                          <a:ea typeface="+mn-ea"/>
                          <a:cs typeface="+mn-cs"/>
                        </a:rPr>
                        <a:t>Cost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8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2"/>
                          </a:solidFill>
                          <a:latin typeface="+mn-lt"/>
                          <a:ea typeface="+mn-ea"/>
                          <a:cs typeface="+mn-cs"/>
                        </a:rPr>
                        <a:t>Benefit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a:solidFill>
                            <a:schemeClr val="tx1"/>
                          </a:solidFill>
                          <a:effectLst/>
                          <a:latin typeface="+mn-lt"/>
                          <a:ea typeface="+mn-ea"/>
                          <a:cs typeface="+mn-cs"/>
                        </a:rPr>
                        <a:t>N/A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graphicFrame>
        <p:nvGraphicFramePr>
          <p:cNvPr id="7" name="Table 6">
            <a:extLst>
              <a:ext uri="{FF2B5EF4-FFF2-40B4-BE49-F238E27FC236}">
                <a16:creationId xmlns="" xmlns:a16="http://schemas.microsoft.com/office/drawing/2014/main" id="{5466ECAB-8D53-6E47-AA0D-FA9A14E823BF}"/>
              </a:ext>
            </a:extLst>
          </p:cNvPr>
          <p:cNvGraphicFramePr>
            <a:graphicFrameLocks noGrp="1"/>
          </p:cNvGraphicFramePr>
          <p:nvPr>
            <p:extLst>
              <p:ext uri="{D42A27DB-BD31-4B8C-83A1-F6EECF244321}">
                <p14:modId xmlns:p14="http://schemas.microsoft.com/office/powerpoint/2010/main" val="3709220297"/>
              </p:ext>
            </p:extLst>
          </p:nvPr>
        </p:nvGraphicFramePr>
        <p:xfrm>
          <a:off x="247134" y="2355726"/>
          <a:ext cx="4202558" cy="2404105"/>
        </p:xfrm>
        <a:graphic>
          <a:graphicData uri="http://schemas.openxmlformats.org/drawingml/2006/table">
            <a:tbl>
              <a:tblPr firstRow="1" bandRow="1">
                <a:tableStyleId>{5C22544A-7EE6-4342-B048-85BDC9FD1C3A}</a:tableStyleId>
              </a:tblPr>
              <a:tblGrid>
                <a:gridCol w="2330976">
                  <a:extLst>
                    <a:ext uri="{9D8B030D-6E8A-4147-A177-3AD203B41FA5}">
                      <a16:colId xmlns="" xmlns:a16="http://schemas.microsoft.com/office/drawing/2014/main" val="20000"/>
                    </a:ext>
                  </a:extLst>
                </a:gridCol>
                <a:gridCol w="719455">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504055">
                  <a:extLst>
                    <a:ext uri="{9D8B030D-6E8A-4147-A177-3AD203B41FA5}">
                      <a16:colId xmlns="" xmlns:a16="http://schemas.microsoft.com/office/drawing/2014/main" val="20003"/>
                    </a:ext>
                  </a:extLst>
                </a:gridCol>
              </a:tblGrid>
              <a:tr h="260985">
                <a:tc>
                  <a:txBody>
                    <a:bodyPr/>
                    <a:lstStyle/>
                    <a:p>
                      <a:pPr algn="ctr" rtl="0" fontAlgn="ctr"/>
                      <a:r>
                        <a:rPr lang="en-GB" sz="800" b="1" i="0" u="none" strike="noStrike" dirty="0">
                          <a:solidFill>
                            <a:schemeClr val="tx2"/>
                          </a:solidFill>
                          <a:effectLst/>
                          <a:latin typeface="+mj-lt"/>
                        </a:rPr>
                        <a:t>Progress</a:t>
                      </a:r>
                      <a:r>
                        <a:rPr lang="en-GB" sz="800" b="1" i="0" u="none" strike="noStrike" baseline="0" dirty="0">
                          <a:solidFill>
                            <a:schemeClr val="tx2"/>
                          </a:solidFill>
                          <a:effectLst/>
                          <a:latin typeface="+mj-lt"/>
                        </a:rPr>
                        <a:t> since last month - k</a:t>
                      </a:r>
                      <a:r>
                        <a:rPr lang="en-GB" sz="800" b="1" i="0" u="none" strike="noStrike" dirty="0">
                          <a:solidFill>
                            <a:schemeClr val="tx2"/>
                          </a:solidFill>
                          <a:effectLst/>
                          <a:latin typeface="+mj-lt"/>
                        </a:rPr>
                        <a:t>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dirty="0">
                          <a:solidFill>
                            <a:schemeClr val="tx2"/>
                          </a:solidFill>
                          <a:effectLst/>
                          <a:latin typeface="+mj-lt"/>
                        </a:rPr>
                        <a:t>Workstream</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dirty="0">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dirty="0">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0"/>
                  </a:ext>
                </a:extLst>
              </a:tr>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UIG working group</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IA &amp; AA</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22/01/19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2004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Run</a:t>
                      </a:r>
                      <a:r>
                        <a:rPr lang="en-GB" sz="800" kern="1200" baseline="0" dirty="0">
                          <a:solidFill>
                            <a:schemeClr val="tx2"/>
                          </a:solidFill>
                          <a:latin typeface="+mj-lt"/>
                          <a:ea typeface="Calibri" panose="020F0502020204030204" pitchFamily="34" charset="0"/>
                          <a:cs typeface="Times New Roman" panose="02020603050405020304" pitchFamily="18" charset="0"/>
                        </a:rPr>
                        <a:t> UIG Recommendation day under UIG work group banner</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IA &amp; AA</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28/01/19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C</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2004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err="1">
                          <a:solidFill>
                            <a:schemeClr val="tx2"/>
                          </a:solidFill>
                          <a:latin typeface="+mj-lt"/>
                          <a:ea typeface="Calibri" panose="020F0502020204030204" pitchFamily="34" charset="0"/>
                          <a:cs typeface="Times New Roman" panose="02020603050405020304" pitchFamily="18" charset="0"/>
                        </a:rPr>
                        <a:t>CoMC</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Task force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20/02/19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r h="32004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UIG working group </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Task force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26/02/19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r h="35547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Raise CRs &amp; CPs to support recommendations</a:t>
                      </a:r>
                      <a:r>
                        <a:rPr lang="en-GB" sz="800" kern="1200" baseline="0" dirty="0">
                          <a:solidFill>
                            <a:schemeClr val="tx2"/>
                          </a:solidFill>
                          <a:latin typeface="+mj-lt"/>
                          <a:ea typeface="Calibri" panose="020F0502020204030204" pitchFamily="34" charset="0"/>
                          <a:cs typeface="Times New Roman" panose="02020603050405020304" pitchFamily="18" charset="0"/>
                        </a:rPr>
                        <a:t> allocated to Xoserve</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Task force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29/01/19 - </a:t>
                      </a:r>
                      <a:r>
                        <a:rPr lang="en-GB" sz="800" kern="1200" baseline="0" dirty="0" smtClean="0">
                          <a:solidFill>
                            <a:schemeClr val="tx2"/>
                          </a:solidFill>
                          <a:latin typeface="+mj-lt"/>
                          <a:ea typeface="Calibri" charset="0"/>
                          <a:cs typeface="Times New Roman" panose="02020603050405020304" pitchFamily="18" charset="0"/>
                        </a:rPr>
                        <a:t>completed</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r h="26974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Create and </a:t>
                      </a:r>
                      <a:r>
                        <a:rPr lang="en-GB" sz="800" kern="1200" baseline="0" dirty="0" smtClean="0">
                          <a:solidFill>
                            <a:schemeClr val="tx2"/>
                          </a:solidFill>
                          <a:latin typeface="+mj-lt"/>
                          <a:ea typeface="Calibri" panose="020F0502020204030204" pitchFamily="34" charset="0"/>
                          <a:cs typeface="Times New Roman" panose="02020603050405020304" pitchFamily="18" charset="0"/>
                        </a:rPr>
                        <a:t> publish UIG Investigation Guide</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Taskforce </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15/02/19</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C</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r h="288032">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Publish post sprint executive summary</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Taskforce</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15/02/19</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C</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bl>
          </a:graphicData>
        </a:graphic>
      </p:graphicFrame>
      <p:graphicFrame>
        <p:nvGraphicFramePr>
          <p:cNvPr id="8" name="Table 7">
            <a:extLst>
              <a:ext uri="{FF2B5EF4-FFF2-40B4-BE49-F238E27FC236}">
                <a16:creationId xmlns="" xmlns:a16="http://schemas.microsoft.com/office/drawing/2014/main" id="{5466ECAB-8D53-6E47-AA0D-FA9A14E823BF}"/>
              </a:ext>
            </a:extLst>
          </p:cNvPr>
          <p:cNvGraphicFramePr>
            <a:graphicFrameLocks noGrp="1"/>
          </p:cNvGraphicFramePr>
          <p:nvPr>
            <p:extLst>
              <p:ext uri="{D42A27DB-BD31-4B8C-83A1-F6EECF244321}">
                <p14:modId xmlns:p14="http://schemas.microsoft.com/office/powerpoint/2010/main" val="2128641406"/>
              </p:ext>
            </p:extLst>
          </p:nvPr>
        </p:nvGraphicFramePr>
        <p:xfrm>
          <a:off x="4716016" y="2355726"/>
          <a:ext cx="4104455" cy="2664296"/>
        </p:xfrm>
        <a:graphic>
          <a:graphicData uri="http://schemas.openxmlformats.org/drawingml/2006/table">
            <a:tbl>
              <a:tblPr firstRow="1" bandRow="1">
                <a:tableStyleId>{5C22544A-7EE6-4342-B048-85BDC9FD1C3A}</a:tableStyleId>
              </a:tblPr>
              <a:tblGrid>
                <a:gridCol w="2241507">
                  <a:extLst>
                    <a:ext uri="{9D8B030D-6E8A-4147-A177-3AD203B41FA5}">
                      <a16:colId xmlns="" xmlns:a16="http://schemas.microsoft.com/office/drawing/2014/main" val="20000"/>
                    </a:ext>
                  </a:extLst>
                </a:gridCol>
                <a:gridCol w="710820">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504056">
                  <a:extLst>
                    <a:ext uri="{9D8B030D-6E8A-4147-A177-3AD203B41FA5}">
                      <a16:colId xmlns="" xmlns:a16="http://schemas.microsoft.com/office/drawing/2014/main" val="20003"/>
                    </a:ext>
                  </a:extLst>
                </a:gridCol>
              </a:tblGrid>
              <a:tr h="260985">
                <a:tc>
                  <a:txBody>
                    <a:bodyPr/>
                    <a:lstStyle/>
                    <a:p>
                      <a:pPr algn="ctr" rtl="0" fontAlgn="ctr"/>
                      <a:r>
                        <a:rPr lang="en-GB" sz="800" b="1" i="0" u="none" strike="noStrike" dirty="0">
                          <a:solidFill>
                            <a:schemeClr val="tx2"/>
                          </a:solidFill>
                          <a:effectLst/>
                          <a:latin typeface="+mj-lt"/>
                        </a:rPr>
                        <a:t>Priorities for next month – key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dirty="0">
                          <a:solidFill>
                            <a:schemeClr val="tx2"/>
                          </a:solidFill>
                          <a:effectLst/>
                          <a:latin typeface="+mj-lt"/>
                        </a:rPr>
                        <a:t>Workstream</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dirty="0">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dirty="0">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0"/>
                  </a:ext>
                </a:extLst>
              </a:tr>
              <a:tr h="38708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Draft Mod/support Eon –  </a:t>
                      </a:r>
                      <a:r>
                        <a:rPr lang="en-GB" sz="800" kern="1200" dirty="0" smtClean="0">
                          <a:solidFill>
                            <a:schemeClr val="tx2"/>
                          </a:solidFill>
                          <a:latin typeface="+mn-lt"/>
                          <a:ea typeface="Calibri" panose="020F0502020204030204" pitchFamily="34" charset="0"/>
                          <a:cs typeface="Times New Roman" panose="02020603050405020304" pitchFamily="18" charset="0"/>
                        </a:rPr>
                        <a:t>12.1 &amp; 12.3 -</a:t>
                      </a:r>
                    </a:p>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Site</a:t>
                      </a:r>
                      <a:r>
                        <a:rPr lang="en-GB" sz="800" kern="1200" baseline="0" dirty="0" smtClean="0">
                          <a:solidFill>
                            <a:schemeClr val="tx2"/>
                          </a:solidFill>
                          <a:latin typeface="+mj-lt"/>
                          <a:ea typeface="Calibri" panose="020F0502020204030204" pitchFamily="34" charset="0"/>
                          <a:cs typeface="Times New Roman" panose="02020603050405020304" pitchFamily="18" charset="0"/>
                        </a:rPr>
                        <a:t> specific</a:t>
                      </a:r>
                      <a:r>
                        <a:rPr lang="en-GB" sz="800" kern="1200" dirty="0" smtClean="0">
                          <a:solidFill>
                            <a:schemeClr val="tx2"/>
                          </a:solidFill>
                          <a:latin typeface="+mj-lt"/>
                          <a:ea typeface="Calibri" panose="020F0502020204030204" pitchFamily="34" charset="0"/>
                          <a:cs typeface="Times New Roman" panose="02020603050405020304" pitchFamily="18" charset="0"/>
                        </a:rPr>
                        <a:t> Conversion factors</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W/c 4/03/19</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G</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2934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Draft Mod – </a:t>
                      </a:r>
                      <a:r>
                        <a:rPr lang="en-GB" sz="800" kern="1200" baseline="0" dirty="0" smtClean="0">
                          <a:solidFill>
                            <a:schemeClr val="tx2"/>
                          </a:solidFill>
                          <a:latin typeface="+mn-lt"/>
                          <a:ea typeface="Calibri" panose="020F0502020204030204" pitchFamily="34" charset="0"/>
                          <a:cs typeface="Times New Roman" panose="02020603050405020304" pitchFamily="18" charset="0"/>
                        </a:rPr>
                        <a:t>12.2 - </a:t>
                      </a:r>
                      <a:r>
                        <a:rPr lang="en-GB" sz="800" kern="1200" dirty="0" smtClean="0">
                          <a:solidFill>
                            <a:schemeClr val="tx2"/>
                          </a:solidFill>
                          <a:latin typeface="+mj-lt"/>
                          <a:ea typeface="Calibri" panose="020F0502020204030204" pitchFamily="34" charset="0"/>
                          <a:cs typeface="Times New Roman" panose="02020603050405020304" pitchFamily="18" charset="0"/>
                        </a:rPr>
                        <a:t>Standard conversion factors</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n-lt"/>
                          <a:ea typeface="Calibri" charset="0"/>
                          <a:cs typeface="Times New Roman" panose="02020603050405020304" pitchFamily="18" charset="0"/>
                        </a:rPr>
                        <a:t>W/c 4/03/19</a:t>
                      </a:r>
                      <a:endParaRPr lang="en-GB" sz="800" kern="1200" baseline="0" dirty="0">
                        <a:solidFill>
                          <a:schemeClr val="tx2"/>
                        </a:solidFill>
                        <a:latin typeface="+mn-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G</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90731">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Draft Mod – </a:t>
                      </a:r>
                      <a:r>
                        <a:rPr lang="en-GB" sz="800" kern="1200" baseline="0" dirty="0" smtClean="0">
                          <a:solidFill>
                            <a:schemeClr val="tx2"/>
                          </a:solidFill>
                          <a:latin typeface="+mn-lt"/>
                          <a:ea typeface="Calibri" panose="020F0502020204030204" pitchFamily="34" charset="0"/>
                          <a:cs typeface="Times New Roman" panose="02020603050405020304" pitchFamily="18" charset="0"/>
                        </a:rPr>
                        <a:t>3.2.1 - </a:t>
                      </a:r>
                      <a:r>
                        <a:rPr lang="en-GB" sz="800" kern="1200" dirty="0" smtClean="0">
                          <a:solidFill>
                            <a:schemeClr val="tx2"/>
                          </a:solidFill>
                          <a:latin typeface="+mj-lt"/>
                          <a:ea typeface="Calibri" panose="020F0502020204030204" pitchFamily="34" charset="0"/>
                          <a:cs typeface="Times New Roman" panose="02020603050405020304" pitchFamily="18" charset="0"/>
                        </a:rPr>
                        <a:t>Automatically change meter read frequency</a:t>
                      </a:r>
                      <a:r>
                        <a:rPr lang="en-GB" sz="800" kern="1200" baseline="0" dirty="0" smtClean="0">
                          <a:solidFill>
                            <a:schemeClr val="tx2"/>
                          </a:solidFill>
                          <a:latin typeface="+mj-lt"/>
                          <a:ea typeface="Calibri" panose="020F0502020204030204" pitchFamily="34" charset="0"/>
                          <a:cs typeface="Times New Roman" panose="02020603050405020304" pitchFamily="18" charset="0"/>
                        </a:rPr>
                        <a:t> to monthly where AQ increases above 293,000</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n-lt"/>
                          <a:ea typeface="Calibri" charset="0"/>
                          <a:cs typeface="Times New Roman" panose="02020603050405020304" pitchFamily="18" charset="0"/>
                        </a:rPr>
                        <a:t>W/c 4/03/19</a:t>
                      </a:r>
                    </a:p>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G</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6004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Draft Mod – 3.2.1 – Reduce qualifying period</a:t>
                      </a:r>
                      <a:r>
                        <a:rPr lang="en-GB" sz="800" kern="1200" baseline="0" dirty="0" smtClean="0">
                          <a:solidFill>
                            <a:schemeClr val="tx2"/>
                          </a:solidFill>
                          <a:latin typeface="+mj-lt"/>
                          <a:ea typeface="Calibri" panose="020F0502020204030204" pitchFamily="34" charset="0"/>
                          <a:cs typeface="Times New Roman" panose="02020603050405020304" pitchFamily="18" charset="0"/>
                        </a:rPr>
                        <a:t> for Class 1</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n-lt"/>
                          <a:ea typeface="Calibri" charset="0"/>
                          <a:cs typeface="Times New Roman" panose="02020603050405020304" pitchFamily="18" charset="0"/>
                        </a:rPr>
                        <a:t>W/c 4/03/19</a:t>
                      </a:r>
                    </a:p>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G</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88032">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Draft Mod – 3.2.1 – Automatically convert site to Class 1 and install DM equipment.</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W/c 4/03/19</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G</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r h="191636">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Attend</a:t>
                      </a:r>
                      <a:r>
                        <a:rPr lang="en-GB" sz="800" kern="1200" baseline="0" dirty="0" smtClean="0">
                          <a:solidFill>
                            <a:schemeClr val="tx2"/>
                          </a:solidFill>
                          <a:latin typeface="+mj-lt"/>
                          <a:ea typeface="Calibri" panose="020F0502020204030204" pitchFamily="34" charset="0"/>
                          <a:cs typeface="Times New Roman" panose="02020603050405020304" pitchFamily="18" charset="0"/>
                        </a:rPr>
                        <a:t> UIG working group</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25/03/19</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G</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r h="216024">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Attend March Change Management Committee</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13/03/19</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G</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r h="216024">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smtClean="0">
                          <a:solidFill>
                            <a:schemeClr val="tx2"/>
                          </a:solidFill>
                          <a:latin typeface="+mj-lt"/>
                          <a:ea typeface="Calibri" panose="020F0502020204030204" pitchFamily="34" charset="0"/>
                          <a:cs typeface="Times New Roman" panose="02020603050405020304" pitchFamily="18" charset="0"/>
                        </a:rPr>
                        <a:t>Attend March Contract</a:t>
                      </a:r>
                      <a:r>
                        <a:rPr lang="en-GB" sz="800" kern="1200" baseline="0" dirty="0" smtClean="0">
                          <a:solidFill>
                            <a:schemeClr val="tx2"/>
                          </a:solidFill>
                          <a:latin typeface="+mj-lt"/>
                          <a:ea typeface="Calibri" panose="020F0502020204030204" pitchFamily="34" charset="0"/>
                          <a:cs typeface="Times New Roman" panose="02020603050405020304" pitchFamily="18" charset="0"/>
                        </a:rPr>
                        <a:t> Management Committee</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smtClean="0">
                          <a:solidFill>
                            <a:schemeClr val="tx2"/>
                          </a:solidFill>
                          <a:latin typeface="+mj-lt"/>
                          <a:ea typeface="Calibri" charset="0"/>
                          <a:cs typeface="Times New Roman" panose="02020603050405020304" pitchFamily="18" charset="0"/>
                        </a:rPr>
                        <a:t>20/03/19</a:t>
                      </a:r>
                      <a:endParaRPr lang="en-GB" sz="800" kern="1200" baseline="0" dirty="0">
                        <a:solidFill>
                          <a:schemeClr val="tx2"/>
                        </a:solidFill>
                        <a:latin typeface="+mj-lt"/>
                        <a:ea typeface="Calibri"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smtClean="0">
                          <a:solidFill>
                            <a:srgbClr val="00B050"/>
                          </a:solidFill>
                          <a:effectLst/>
                          <a:latin typeface="+mn-lt"/>
                          <a:ea typeface="+mn-ea"/>
                          <a:cs typeface="+mn-cs"/>
                        </a:rPr>
                        <a:t>G</a:t>
                      </a:r>
                      <a:endParaRPr lang="en-GB" sz="800" b="1" i="0" u="none" strike="noStrike" kern="1200" dirty="0">
                        <a:solidFill>
                          <a:srgbClr val="00B050"/>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bl>
          </a:graphicData>
        </a:graphic>
      </p:graphicFrame>
      <p:sp>
        <p:nvSpPr>
          <p:cNvPr id="9" name="TextBox 8">
            <a:extLst>
              <a:ext uri="{FF2B5EF4-FFF2-40B4-BE49-F238E27FC236}">
                <a16:creationId xmlns="" xmlns:a16="http://schemas.microsoft.com/office/drawing/2014/main" id="{CB52235E-B02C-D446-8E73-FC4656F5C1A2}"/>
              </a:ext>
            </a:extLst>
          </p:cNvPr>
          <p:cNvSpPr txBox="1"/>
          <p:nvPr/>
        </p:nvSpPr>
        <p:spPr>
          <a:xfrm>
            <a:off x="1835696" y="752388"/>
            <a:ext cx="2304256" cy="307777"/>
          </a:xfrm>
          <a:prstGeom prst="rect">
            <a:avLst/>
          </a:prstGeom>
          <a:noFill/>
        </p:spPr>
        <p:txBody>
          <a:bodyPr wrap="square" rtlCol="0">
            <a:spAutoFit/>
          </a:bodyPr>
          <a:lstStyle/>
          <a:p>
            <a:r>
              <a:rPr lang="en-GB" sz="1400" dirty="0">
                <a:solidFill>
                  <a:schemeClr val="tx1">
                    <a:lumMod val="65000"/>
                    <a:lumOff val="35000"/>
                  </a:schemeClr>
                </a:solidFill>
              </a:rPr>
              <a:t>Overall RAG status:*</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62279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2247993"/>
            <a:ext cx="91440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000" b="1">
                <a:solidFill>
                  <a:schemeClr val="accent2"/>
                </a:solidFill>
                <a:effectLst/>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r>
              <a:rPr lang="en-GB" sz="2800" kern="0" dirty="0" smtClean="0">
                <a:solidFill>
                  <a:srgbClr val="3E5AA8"/>
                </a:solidFill>
              </a:rPr>
              <a:t>3b. </a:t>
            </a:r>
            <a:r>
              <a:rPr lang="en-GB" sz="2800" kern="0" dirty="0">
                <a:solidFill>
                  <a:srgbClr val="3E5AA8"/>
                </a:solidFill>
              </a:rPr>
              <a:t>DSG Defect Summary</a:t>
            </a:r>
          </a:p>
          <a:p>
            <a:pPr defTabSz="914400"/>
            <a:endParaRPr lang="en-GB" kern="0" dirty="0" smtClean="0">
              <a:solidFill>
                <a:srgbClr val="3E5AA8"/>
              </a:solidFill>
            </a:endParaRPr>
          </a:p>
        </p:txBody>
      </p:sp>
    </p:spTree>
    <p:extLst>
      <p:ext uri="{BB962C8B-B14F-4D97-AF65-F5344CB8AC3E}">
        <p14:creationId xmlns:p14="http://schemas.microsoft.com/office/powerpoint/2010/main" val="35973582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Plan on Page</a:t>
            </a:r>
          </a:p>
        </p:txBody>
      </p:sp>
      <p:sp>
        <p:nvSpPr>
          <p:cNvPr id="15" name="Rectangle 14">
            <a:extLst>
              <a:ext uri="{FF2B5EF4-FFF2-40B4-BE49-F238E27FC236}">
                <a16:creationId xmlns="" xmlns:a16="http://schemas.microsoft.com/office/drawing/2014/main" id="{B64306B3-3585-5E46-BA3A-D8B3C1223180}"/>
              </a:ext>
            </a:extLst>
          </p:cNvPr>
          <p:cNvSpPr/>
          <p:nvPr/>
        </p:nvSpPr>
        <p:spPr bwMode="auto">
          <a:xfrm>
            <a:off x="5508104" y="195488"/>
            <a:ext cx="3456384" cy="387845"/>
          </a:xfrm>
          <a:prstGeom prst="rect">
            <a:avLst/>
          </a:prstGeom>
          <a:solidFill>
            <a:schemeClr val="bg1">
              <a:alpha val="50000"/>
            </a:schemeClr>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6" name="Diamond 15">
            <a:extLst>
              <a:ext uri="{FF2B5EF4-FFF2-40B4-BE49-F238E27FC236}">
                <a16:creationId xmlns="" xmlns:a16="http://schemas.microsoft.com/office/drawing/2014/main" id="{386EECE8-E9BF-8E4C-B2B2-6087159F6123}"/>
              </a:ext>
            </a:extLst>
          </p:cNvPr>
          <p:cNvSpPr/>
          <p:nvPr/>
        </p:nvSpPr>
        <p:spPr>
          <a:xfrm>
            <a:off x="6300192" y="26250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dirty="0">
                <a:solidFill>
                  <a:schemeClr val="tx1"/>
                </a:solidFill>
              </a:rPr>
              <a:t> </a:t>
            </a:r>
          </a:p>
        </p:txBody>
      </p:sp>
      <p:sp>
        <p:nvSpPr>
          <p:cNvPr id="17" name="TextBox 16">
            <a:extLst>
              <a:ext uri="{FF2B5EF4-FFF2-40B4-BE49-F238E27FC236}">
                <a16:creationId xmlns="" xmlns:a16="http://schemas.microsoft.com/office/drawing/2014/main" id="{F6B8063B-A63C-804E-BE6B-8BA555583BC4}"/>
              </a:ext>
            </a:extLst>
          </p:cNvPr>
          <p:cNvSpPr txBox="1"/>
          <p:nvPr/>
        </p:nvSpPr>
        <p:spPr>
          <a:xfrm>
            <a:off x="6479195" y="262500"/>
            <a:ext cx="613087" cy="221018"/>
          </a:xfrm>
          <a:prstGeom prst="rect">
            <a:avLst/>
          </a:prstGeom>
          <a:noFill/>
        </p:spPr>
        <p:txBody>
          <a:bodyPr wrap="square" lIns="18000" tIns="18000" rIns="18000" bIns="18000" rtlCol="0">
            <a:spAutoFit/>
          </a:bodyPr>
          <a:lstStyle/>
          <a:p>
            <a:r>
              <a:rPr lang="en-US" sz="600" dirty="0"/>
              <a:t>Delivery team milestone</a:t>
            </a:r>
          </a:p>
        </p:txBody>
      </p:sp>
      <p:sp>
        <p:nvSpPr>
          <p:cNvPr id="18" name="Diamond 17">
            <a:extLst>
              <a:ext uri="{FF2B5EF4-FFF2-40B4-BE49-F238E27FC236}">
                <a16:creationId xmlns="" xmlns:a16="http://schemas.microsoft.com/office/drawing/2014/main" id="{5F6F08A8-4516-2149-B434-0B4218F20DA7}"/>
              </a:ext>
            </a:extLst>
          </p:cNvPr>
          <p:cNvSpPr/>
          <p:nvPr/>
        </p:nvSpPr>
        <p:spPr>
          <a:xfrm>
            <a:off x="7236296" y="254952"/>
            <a:ext cx="180008"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kern="0" dirty="0">
                <a:solidFill>
                  <a:schemeClr val="tx1"/>
                </a:solidFill>
                <a:latin typeface="Arial"/>
                <a:ea typeface="ＭＳ Ｐゴシック" pitchFamily="34" charset="-128"/>
              </a:rPr>
              <a:t> </a:t>
            </a:r>
          </a:p>
        </p:txBody>
      </p:sp>
      <p:sp>
        <p:nvSpPr>
          <p:cNvPr id="19" name="TextBox 18">
            <a:extLst>
              <a:ext uri="{FF2B5EF4-FFF2-40B4-BE49-F238E27FC236}">
                <a16:creationId xmlns="" xmlns:a16="http://schemas.microsoft.com/office/drawing/2014/main" id="{B28A795C-A89F-7E4F-AFD7-DF1859237223}"/>
              </a:ext>
            </a:extLst>
          </p:cNvPr>
          <p:cNvSpPr txBox="1"/>
          <p:nvPr/>
        </p:nvSpPr>
        <p:spPr>
          <a:xfrm>
            <a:off x="7415298" y="254951"/>
            <a:ext cx="613087" cy="221018"/>
          </a:xfrm>
          <a:prstGeom prst="rect">
            <a:avLst/>
          </a:prstGeom>
          <a:noFill/>
        </p:spPr>
        <p:txBody>
          <a:bodyPr wrap="square" lIns="18000" tIns="18000" rIns="18000" bIns="18000" rtlCol="0">
            <a:spAutoFit/>
          </a:bodyPr>
          <a:lstStyle/>
          <a:p>
            <a:r>
              <a:rPr lang="en-US" sz="600" dirty="0"/>
              <a:t>Advanced Analytics</a:t>
            </a:r>
          </a:p>
        </p:txBody>
      </p:sp>
      <p:sp>
        <p:nvSpPr>
          <p:cNvPr id="20" name="Triangle 152">
            <a:extLst>
              <a:ext uri="{FF2B5EF4-FFF2-40B4-BE49-F238E27FC236}">
                <a16:creationId xmlns="" xmlns:a16="http://schemas.microsoft.com/office/drawing/2014/main" id="{AC124C8C-4F66-FD40-BCE9-4399FC098415}"/>
              </a:ext>
            </a:extLst>
          </p:cNvPr>
          <p:cNvSpPr/>
          <p:nvPr/>
        </p:nvSpPr>
        <p:spPr>
          <a:xfrm>
            <a:off x="8188370" y="298801"/>
            <a:ext cx="108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bg1"/>
                </a:solidFill>
              </a:rPr>
              <a:t>I  </a:t>
            </a:r>
          </a:p>
        </p:txBody>
      </p:sp>
      <p:sp>
        <p:nvSpPr>
          <p:cNvPr id="21" name="TextBox 20">
            <a:extLst>
              <a:ext uri="{FF2B5EF4-FFF2-40B4-BE49-F238E27FC236}">
                <a16:creationId xmlns="" xmlns:a16="http://schemas.microsoft.com/office/drawing/2014/main" id="{AD6031FF-D932-4F45-9D83-CFA5F6CB41C5}"/>
              </a:ext>
            </a:extLst>
          </p:cNvPr>
          <p:cNvSpPr txBox="1"/>
          <p:nvPr/>
        </p:nvSpPr>
        <p:spPr>
          <a:xfrm>
            <a:off x="8207389" y="265606"/>
            <a:ext cx="613087" cy="221018"/>
          </a:xfrm>
          <a:prstGeom prst="rect">
            <a:avLst/>
          </a:prstGeom>
          <a:noFill/>
        </p:spPr>
        <p:txBody>
          <a:bodyPr wrap="square" lIns="18000" tIns="18000" rIns="18000" bIns="18000" rtlCol="0">
            <a:spAutoFit/>
          </a:bodyPr>
          <a:lstStyle/>
          <a:p>
            <a:pPr algn="r"/>
            <a:r>
              <a:rPr lang="en-US" sz="600" dirty="0"/>
              <a:t>DSC ChMC governance</a:t>
            </a:r>
          </a:p>
        </p:txBody>
      </p:sp>
      <p:sp>
        <p:nvSpPr>
          <p:cNvPr id="22" name="Oval 21"/>
          <p:cNvSpPr>
            <a:spLocks noChangeAspect="1"/>
          </p:cNvSpPr>
          <p:nvPr/>
        </p:nvSpPr>
        <p:spPr bwMode="auto">
          <a:xfrm>
            <a:off x="5580112" y="284746"/>
            <a:ext cx="144000" cy="144000"/>
          </a:xfrm>
          <a:prstGeom prst="ellipse">
            <a:avLst/>
          </a:prstGeom>
          <a:solidFill>
            <a:srgbClr val="00B05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dirty="0">
                <a:solidFill>
                  <a:schemeClr val="tx1"/>
                </a:solidFill>
                <a:latin typeface="+mn-lt"/>
                <a:ea typeface="+mn-ea"/>
              </a:rPr>
              <a:t>C</a:t>
            </a:r>
          </a:p>
        </p:txBody>
      </p:sp>
      <p:sp>
        <p:nvSpPr>
          <p:cNvPr id="23" name="TextBox 22">
            <a:extLst>
              <a:ext uri="{FF2B5EF4-FFF2-40B4-BE49-F238E27FC236}">
                <a16:creationId xmlns="" xmlns:a16="http://schemas.microsoft.com/office/drawing/2014/main" id="{F6B8063B-A63C-804E-BE6B-8BA555583BC4}"/>
              </a:ext>
            </a:extLst>
          </p:cNvPr>
          <p:cNvSpPr txBox="1"/>
          <p:nvPr/>
        </p:nvSpPr>
        <p:spPr>
          <a:xfrm>
            <a:off x="5724132" y="262500"/>
            <a:ext cx="613087" cy="221018"/>
          </a:xfrm>
          <a:prstGeom prst="rect">
            <a:avLst/>
          </a:prstGeom>
          <a:noFill/>
        </p:spPr>
        <p:txBody>
          <a:bodyPr wrap="square" lIns="18000" tIns="18000" rIns="18000" bIns="18000" rtlCol="0">
            <a:spAutoFit/>
          </a:bodyPr>
          <a:lstStyle/>
          <a:p>
            <a:r>
              <a:rPr lang="en-US" sz="600" dirty="0"/>
              <a:t>Completed activity </a:t>
            </a:r>
          </a:p>
        </p:txBody>
      </p:sp>
      <p:graphicFrame>
        <p:nvGraphicFramePr>
          <p:cNvPr id="25" name="Table 24">
            <a:extLst>
              <a:ext uri="{FF2B5EF4-FFF2-40B4-BE49-F238E27FC236}">
                <a16:creationId xmlns="" xmlns:a16="http://schemas.microsoft.com/office/drawing/2014/main" id="{67DD9588-713D-6541-B74F-36D3C98AF17D}"/>
              </a:ext>
            </a:extLst>
          </p:cNvPr>
          <p:cNvGraphicFramePr>
            <a:graphicFrameLocks noGrp="1"/>
          </p:cNvGraphicFramePr>
          <p:nvPr>
            <p:extLst>
              <p:ext uri="{D42A27DB-BD31-4B8C-83A1-F6EECF244321}">
                <p14:modId xmlns:p14="http://schemas.microsoft.com/office/powerpoint/2010/main" val="3632418137"/>
              </p:ext>
            </p:extLst>
          </p:nvPr>
        </p:nvGraphicFramePr>
        <p:xfrm>
          <a:off x="162139" y="722977"/>
          <a:ext cx="7603333" cy="4010600"/>
        </p:xfrm>
        <a:graphic>
          <a:graphicData uri="http://schemas.openxmlformats.org/drawingml/2006/table">
            <a:tbl>
              <a:tblPr firstRow="1" bandRow="1">
                <a:tableStyleId>{69CF1AB2-1976-4502-BF36-3FF5EA218861}</a:tableStyleId>
              </a:tblPr>
              <a:tblGrid>
                <a:gridCol w="235137">
                  <a:extLst>
                    <a:ext uri="{9D8B030D-6E8A-4147-A177-3AD203B41FA5}">
                      <a16:colId xmlns="" xmlns:a16="http://schemas.microsoft.com/office/drawing/2014/main" val="4177888447"/>
                    </a:ext>
                  </a:extLst>
                </a:gridCol>
                <a:gridCol w="334918">
                  <a:extLst>
                    <a:ext uri="{9D8B030D-6E8A-4147-A177-3AD203B41FA5}">
                      <a16:colId xmlns="" xmlns:a16="http://schemas.microsoft.com/office/drawing/2014/main" val="3013069579"/>
                    </a:ext>
                  </a:extLst>
                </a:gridCol>
                <a:gridCol w="334918">
                  <a:extLst>
                    <a:ext uri="{9D8B030D-6E8A-4147-A177-3AD203B41FA5}">
                      <a16:colId xmlns="" xmlns:a16="http://schemas.microsoft.com/office/drawing/2014/main" val="1475387405"/>
                    </a:ext>
                  </a:extLst>
                </a:gridCol>
                <a:gridCol w="334918">
                  <a:extLst>
                    <a:ext uri="{9D8B030D-6E8A-4147-A177-3AD203B41FA5}">
                      <a16:colId xmlns="" xmlns:a16="http://schemas.microsoft.com/office/drawing/2014/main" val="4167404248"/>
                    </a:ext>
                  </a:extLst>
                </a:gridCol>
                <a:gridCol w="334918">
                  <a:extLst>
                    <a:ext uri="{9D8B030D-6E8A-4147-A177-3AD203B41FA5}">
                      <a16:colId xmlns="" xmlns:a16="http://schemas.microsoft.com/office/drawing/2014/main" val="1882720330"/>
                    </a:ext>
                  </a:extLst>
                </a:gridCol>
                <a:gridCol w="334918">
                  <a:extLst>
                    <a:ext uri="{9D8B030D-6E8A-4147-A177-3AD203B41FA5}">
                      <a16:colId xmlns="" xmlns:a16="http://schemas.microsoft.com/office/drawing/2014/main" val="20005"/>
                    </a:ext>
                  </a:extLst>
                </a:gridCol>
                <a:gridCol w="334918">
                  <a:extLst>
                    <a:ext uri="{9D8B030D-6E8A-4147-A177-3AD203B41FA5}">
                      <a16:colId xmlns="" xmlns:a16="http://schemas.microsoft.com/office/drawing/2014/main" val="20006"/>
                    </a:ext>
                  </a:extLst>
                </a:gridCol>
                <a:gridCol w="334918">
                  <a:extLst>
                    <a:ext uri="{9D8B030D-6E8A-4147-A177-3AD203B41FA5}">
                      <a16:colId xmlns="" xmlns:a16="http://schemas.microsoft.com/office/drawing/2014/main" val="20007"/>
                    </a:ext>
                  </a:extLst>
                </a:gridCol>
                <a:gridCol w="334918">
                  <a:extLst>
                    <a:ext uri="{9D8B030D-6E8A-4147-A177-3AD203B41FA5}">
                      <a16:colId xmlns="" xmlns:a16="http://schemas.microsoft.com/office/drawing/2014/main" val="20008"/>
                    </a:ext>
                  </a:extLst>
                </a:gridCol>
                <a:gridCol w="334918"/>
                <a:gridCol w="334918">
                  <a:extLst>
                    <a:ext uri="{9D8B030D-6E8A-4147-A177-3AD203B41FA5}">
                      <a16:colId xmlns="" xmlns:a16="http://schemas.microsoft.com/office/drawing/2014/main" val="20009"/>
                    </a:ext>
                  </a:extLst>
                </a:gridCol>
                <a:gridCol w="334918">
                  <a:extLst>
                    <a:ext uri="{9D8B030D-6E8A-4147-A177-3AD203B41FA5}">
                      <a16:colId xmlns="" xmlns:a16="http://schemas.microsoft.com/office/drawing/2014/main" val="20010"/>
                    </a:ext>
                  </a:extLst>
                </a:gridCol>
                <a:gridCol w="334918">
                  <a:extLst>
                    <a:ext uri="{9D8B030D-6E8A-4147-A177-3AD203B41FA5}">
                      <a16:colId xmlns="" xmlns:a16="http://schemas.microsoft.com/office/drawing/2014/main" val="20011"/>
                    </a:ext>
                  </a:extLst>
                </a:gridCol>
                <a:gridCol w="334918">
                  <a:extLst>
                    <a:ext uri="{9D8B030D-6E8A-4147-A177-3AD203B41FA5}">
                      <a16:colId xmlns="" xmlns:a16="http://schemas.microsoft.com/office/drawing/2014/main" val="20012"/>
                    </a:ext>
                  </a:extLst>
                </a:gridCol>
                <a:gridCol w="334918">
                  <a:extLst>
                    <a:ext uri="{9D8B030D-6E8A-4147-A177-3AD203B41FA5}">
                      <a16:colId xmlns="" xmlns:a16="http://schemas.microsoft.com/office/drawing/2014/main" val="20014"/>
                    </a:ext>
                  </a:extLst>
                </a:gridCol>
                <a:gridCol w="334918">
                  <a:extLst>
                    <a:ext uri="{9D8B030D-6E8A-4147-A177-3AD203B41FA5}">
                      <a16:colId xmlns="" xmlns:a16="http://schemas.microsoft.com/office/drawing/2014/main" val="20015"/>
                    </a:ext>
                  </a:extLst>
                </a:gridCol>
                <a:gridCol w="334918">
                  <a:extLst>
                    <a:ext uri="{9D8B030D-6E8A-4147-A177-3AD203B41FA5}">
                      <a16:colId xmlns="" xmlns:a16="http://schemas.microsoft.com/office/drawing/2014/main" val="20016"/>
                    </a:ext>
                  </a:extLst>
                </a:gridCol>
                <a:gridCol w="334918">
                  <a:extLst>
                    <a:ext uri="{9D8B030D-6E8A-4147-A177-3AD203B41FA5}">
                      <a16:colId xmlns="" xmlns:a16="http://schemas.microsoft.com/office/drawing/2014/main" val="20017"/>
                    </a:ext>
                  </a:extLst>
                </a:gridCol>
                <a:gridCol w="334918">
                  <a:extLst>
                    <a:ext uri="{9D8B030D-6E8A-4147-A177-3AD203B41FA5}">
                      <a16:colId xmlns="" xmlns:a16="http://schemas.microsoft.com/office/drawing/2014/main" val="20018"/>
                    </a:ext>
                  </a:extLst>
                </a:gridCol>
                <a:gridCol w="334918">
                  <a:extLst>
                    <a:ext uri="{9D8B030D-6E8A-4147-A177-3AD203B41FA5}">
                      <a16:colId xmlns="" xmlns:a16="http://schemas.microsoft.com/office/drawing/2014/main" val="20019"/>
                    </a:ext>
                  </a:extLst>
                </a:gridCol>
                <a:gridCol w="334918">
                  <a:extLst>
                    <a:ext uri="{9D8B030D-6E8A-4147-A177-3AD203B41FA5}">
                      <a16:colId xmlns="" xmlns:a16="http://schemas.microsoft.com/office/drawing/2014/main" val="20020"/>
                    </a:ext>
                  </a:extLst>
                </a:gridCol>
                <a:gridCol w="334918">
                  <a:extLst>
                    <a:ext uri="{9D8B030D-6E8A-4147-A177-3AD203B41FA5}">
                      <a16:colId xmlns="" xmlns:a16="http://schemas.microsoft.com/office/drawing/2014/main" val="20021"/>
                    </a:ext>
                  </a:extLst>
                </a:gridCol>
                <a:gridCol w="334918">
                  <a:extLst>
                    <a:ext uri="{9D8B030D-6E8A-4147-A177-3AD203B41FA5}">
                      <a16:colId xmlns="" xmlns:a16="http://schemas.microsoft.com/office/drawing/2014/main" val="20022"/>
                    </a:ext>
                  </a:extLst>
                </a:gridCol>
              </a:tblGrid>
              <a:tr h="187300">
                <a:tc>
                  <a:txBody>
                    <a:bodyPr/>
                    <a:lstStyle/>
                    <a:p>
                      <a:pPr algn="ctr"/>
                      <a:endParaRPr lang="en-US" sz="600" b="0" dirty="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smtClean="0">
                          <a:solidFill>
                            <a:schemeClr val="bg1"/>
                          </a:solidFill>
                        </a:rPr>
                        <a:t>November</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pPr algn="ctr"/>
                      <a:endParaRPr lang="en-US" sz="600" b="1" dirty="0">
                        <a:solidFill>
                          <a:schemeClr val="bg1"/>
                        </a:solidFill>
                      </a:endParaRPr>
                    </a:p>
                  </a:txBody>
                  <a:tcPr marL="45720" marR="45720" vert="vert270" anchor="ctr">
                    <a:lnL w="9525" cap="flat" cmpd="sng" algn="ctr">
                      <a:solidFill>
                        <a:schemeClr val="tx1">
                          <a:lumMod val="50000"/>
                        </a:schemeClr>
                      </a:solidFill>
                      <a:prstDash val="solid"/>
                      <a:round/>
                      <a:headEnd type="none" w="med" len="med"/>
                      <a:tailEnd type="none" w="med" len="med"/>
                    </a:lnL>
                    <a:lnR w="317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vert="vert270" anchor="ctr">
                    <a:lnL w="9525" cap="flat" cmpd="sng" algn="ctr">
                      <a:solidFill>
                        <a:schemeClr val="tx1">
                          <a:lumMod val="50000"/>
                        </a:schemeClr>
                      </a:solidFill>
                      <a:prstDash val="solid"/>
                      <a:round/>
                      <a:headEnd type="none" w="med" len="med"/>
                      <a:tailEnd type="none" w="med" len="med"/>
                    </a:lnL>
                    <a:lnR w="317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vert="vert270" anchor="ctr">
                    <a:lnL w="9525" cap="flat" cmpd="sng" algn="ctr">
                      <a:solidFill>
                        <a:schemeClr val="tx1">
                          <a:lumMod val="50000"/>
                        </a:schemeClr>
                      </a:solidFill>
                      <a:prstDash val="solid"/>
                      <a:round/>
                      <a:headEnd type="none" w="med" len="med"/>
                      <a:tailEnd type="none" w="med" len="med"/>
                    </a:lnL>
                    <a:lnR w="317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5">
                  <a:txBody>
                    <a:bodyPr/>
                    <a:lstStyle/>
                    <a:p>
                      <a:pPr algn="ctr"/>
                      <a:r>
                        <a:rPr lang="en-US" sz="600" b="1" dirty="0" smtClean="0">
                          <a:solidFill>
                            <a:schemeClr val="bg1"/>
                          </a:solidFill>
                        </a:rPr>
                        <a:t>December</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smtClean="0">
                          <a:solidFill>
                            <a:schemeClr val="bg1"/>
                          </a:solidFill>
                        </a:rPr>
                        <a:t>January</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smtClean="0">
                          <a:solidFill>
                            <a:schemeClr val="bg1"/>
                          </a:solidFill>
                        </a:rPr>
                        <a:t>February</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smtClean="0">
                          <a:solidFill>
                            <a:schemeClr val="bg1"/>
                          </a:solidFill>
                        </a:rPr>
                        <a:t>March</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extLst>
                  <a:ext uri="{0D108BD9-81ED-4DB2-BD59-A6C34878D82A}">
                    <a16:rowId xmlns="" xmlns:a16="http://schemas.microsoft.com/office/drawing/2014/main" val="2645138973"/>
                  </a:ext>
                </a:extLst>
              </a:tr>
              <a:tr h="187300">
                <a:tc>
                  <a:txBody>
                    <a:bodyPr/>
                    <a:lstStyle/>
                    <a:p>
                      <a:pPr algn="ctr"/>
                      <a:endParaRPr lang="en-US" sz="600" b="0" dirty="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05/11</a:t>
                      </a:r>
                      <a:endParaRPr lang="en-US" sz="600" b="1" dirty="0">
                        <a:solidFill>
                          <a:schemeClr val="bg1"/>
                        </a:solidFill>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12/11</a:t>
                      </a:r>
                      <a:endParaRPr lang="en-US" sz="600" b="1" dirty="0">
                        <a:solidFill>
                          <a:schemeClr val="bg1"/>
                        </a:solidFill>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19/11</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26/11</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03/12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10/12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17/12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24/12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31/12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07/01</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14/01</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21/01</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28/01</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04/02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11/02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18/02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25/02</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04/03</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11/03</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18/03</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25/03</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smtClean="0">
                          <a:solidFill>
                            <a:schemeClr val="bg1"/>
                          </a:solidFill>
                        </a:rPr>
                        <a:t>01/04</a:t>
                      </a:r>
                      <a:endParaRPr lang="en-US" sz="600" b="1" dirty="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extLst>
                  <a:ext uri="{0D108BD9-81ED-4DB2-BD59-A6C34878D82A}">
                    <a16:rowId xmlns="" xmlns:a16="http://schemas.microsoft.com/office/drawing/2014/main" val="4105972714"/>
                  </a:ext>
                </a:extLst>
              </a:tr>
              <a:tr h="3636000">
                <a:tc>
                  <a:txBody>
                    <a:bodyPr/>
                    <a:lstStyle/>
                    <a:p>
                      <a:pPr algn="ctr"/>
                      <a:endParaRPr lang="en-US" sz="600" b="0" dirty="0">
                        <a:solidFill>
                          <a:schemeClr val="bg1"/>
                        </a:solidFill>
                      </a:endParaRPr>
                    </a:p>
                  </a:txBody>
                  <a:tcPr marL="36000" marR="36000" marT="36000" marB="36000" vert="vert270">
                    <a:lnL w="3175" cap="flat" cmpd="sng" algn="ctr">
                      <a:solidFill>
                        <a:schemeClr val="tx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endParaRPr lang="en-US" sz="600" b="0" dirty="0">
                        <a:solidFill>
                          <a:schemeClr val="bg1"/>
                        </a:solidFill>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dirty="0">
                        <a:solidFill>
                          <a:schemeClr val="bg1"/>
                        </a:solidFill>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dirty="0">
                        <a:solidFill>
                          <a:schemeClr val="bg1"/>
                        </a:solidFill>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dirty="0">
                        <a:solidFill>
                          <a:schemeClr val="bg1"/>
                        </a:solidFill>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1149007"/>
                  </a:ext>
                </a:extLst>
              </a:tr>
            </a:tbl>
          </a:graphicData>
        </a:graphic>
      </p:graphicFrame>
      <p:sp>
        <p:nvSpPr>
          <p:cNvPr id="29" name="Rectangle 28">
            <a:extLst>
              <a:ext uri="{FF2B5EF4-FFF2-40B4-BE49-F238E27FC236}">
                <a16:creationId xmlns="" xmlns:a16="http://schemas.microsoft.com/office/drawing/2014/main" id="{F3EB2757-1D02-F943-B54B-ECECCBAAC990}"/>
              </a:ext>
            </a:extLst>
          </p:cNvPr>
          <p:cNvSpPr/>
          <p:nvPr/>
        </p:nvSpPr>
        <p:spPr>
          <a:xfrm>
            <a:off x="440326" y="4417593"/>
            <a:ext cx="7372034" cy="2160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a:solidFill>
                  <a:srgbClr val="000000"/>
                </a:solidFill>
              </a:rPr>
              <a:t>Issue analysis and tracking (Investigation Tracker updated and published bi-weekly)</a:t>
            </a:r>
          </a:p>
        </p:txBody>
      </p:sp>
      <p:cxnSp>
        <p:nvCxnSpPr>
          <p:cNvPr id="26" name="Straight Connector 25">
            <a:extLst>
              <a:ext uri="{FF2B5EF4-FFF2-40B4-BE49-F238E27FC236}">
                <a16:creationId xmlns="" xmlns:a16="http://schemas.microsoft.com/office/drawing/2014/main" id="{9E42E2F7-1B55-0246-A79F-66DE70F6DB26}"/>
              </a:ext>
            </a:extLst>
          </p:cNvPr>
          <p:cNvCxnSpPr>
            <a:cxnSpLocks/>
          </p:cNvCxnSpPr>
          <p:nvPr/>
        </p:nvCxnSpPr>
        <p:spPr>
          <a:xfrm>
            <a:off x="6228184" y="915566"/>
            <a:ext cx="0" cy="37440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 xmlns:a16="http://schemas.microsoft.com/office/drawing/2014/main" id="{8B803917-08C4-B347-AB2A-57446C6406BD}"/>
              </a:ext>
            </a:extLst>
          </p:cNvPr>
          <p:cNvSpPr/>
          <p:nvPr/>
        </p:nvSpPr>
        <p:spPr>
          <a:xfrm>
            <a:off x="395536" y="3580739"/>
            <a:ext cx="2407710" cy="14314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a:solidFill>
                  <a:srgbClr val="000000"/>
                </a:solidFill>
              </a:rPr>
              <a:t>Develop and manage shipper action plans (linked to Investigation Log) </a:t>
            </a:r>
          </a:p>
        </p:txBody>
      </p:sp>
      <p:sp>
        <p:nvSpPr>
          <p:cNvPr id="56" name="Diamond 55">
            <a:extLst>
              <a:ext uri="{FF2B5EF4-FFF2-40B4-BE49-F238E27FC236}">
                <a16:creationId xmlns="" xmlns:a16="http://schemas.microsoft.com/office/drawing/2014/main" id="{650F2950-62D4-654B-A968-D32695357EDC}"/>
              </a:ext>
            </a:extLst>
          </p:cNvPr>
          <p:cNvSpPr/>
          <p:nvPr/>
        </p:nvSpPr>
        <p:spPr>
          <a:xfrm>
            <a:off x="395536" y="3795886"/>
            <a:ext cx="153175"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a:solidFill>
                  <a:srgbClr val="000000"/>
                </a:solidFill>
              </a:rPr>
              <a:t> </a:t>
            </a:r>
          </a:p>
        </p:txBody>
      </p:sp>
      <p:sp>
        <p:nvSpPr>
          <p:cNvPr id="57" name="TextBox 56">
            <a:extLst>
              <a:ext uri="{FF2B5EF4-FFF2-40B4-BE49-F238E27FC236}">
                <a16:creationId xmlns="" xmlns:a16="http://schemas.microsoft.com/office/drawing/2014/main" id="{8DE52843-4138-1442-9B64-C4E1D836BDAC}"/>
              </a:ext>
            </a:extLst>
          </p:cNvPr>
          <p:cNvSpPr txBox="1"/>
          <p:nvPr/>
        </p:nvSpPr>
        <p:spPr>
          <a:xfrm>
            <a:off x="539552" y="3790892"/>
            <a:ext cx="796564"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dirty="0">
                <a:solidFill>
                  <a:srgbClr val="000000"/>
                </a:solidFill>
                <a:ea typeface="ＭＳ Ｐゴシック" pitchFamily="34" charset="-128"/>
              </a:rPr>
              <a:t>22/10 Action plan template developed</a:t>
            </a:r>
          </a:p>
        </p:txBody>
      </p:sp>
      <p:sp>
        <p:nvSpPr>
          <p:cNvPr id="71" name="Rectangle 70">
            <a:extLst>
              <a:ext uri="{FF2B5EF4-FFF2-40B4-BE49-F238E27FC236}">
                <a16:creationId xmlns="" xmlns:a16="http://schemas.microsoft.com/office/drawing/2014/main" id="{72FAFA24-C1FC-B24F-9807-690D8DF306C9}"/>
              </a:ext>
            </a:extLst>
          </p:cNvPr>
          <p:cNvSpPr/>
          <p:nvPr/>
        </p:nvSpPr>
        <p:spPr>
          <a:xfrm>
            <a:off x="395536" y="2549605"/>
            <a:ext cx="674084" cy="192590"/>
          </a:xfrm>
          <a:prstGeom prst="rect">
            <a:avLst/>
          </a:prstGeom>
          <a:solidFill>
            <a:schemeClr val="accent2">
              <a:lumMod val="60000"/>
              <a:lumOff val="40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Sprint 5 </a:t>
            </a:r>
            <a:endParaRPr lang="en-US" sz="600" i="1" kern="0" dirty="0">
              <a:solidFill>
                <a:srgbClr val="000000"/>
              </a:solidFill>
              <a:ea typeface="ＭＳ Ｐゴシック" pitchFamily="34" charset="-128"/>
            </a:endParaRPr>
          </a:p>
        </p:txBody>
      </p:sp>
      <p:sp>
        <p:nvSpPr>
          <p:cNvPr id="72" name="Rectangle 71">
            <a:extLst>
              <a:ext uri="{FF2B5EF4-FFF2-40B4-BE49-F238E27FC236}">
                <a16:creationId xmlns="" xmlns:a16="http://schemas.microsoft.com/office/drawing/2014/main" id="{72FAFA24-C1FC-B24F-9807-690D8DF306C9}"/>
              </a:ext>
            </a:extLst>
          </p:cNvPr>
          <p:cNvSpPr/>
          <p:nvPr/>
        </p:nvSpPr>
        <p:spPr>
          <a:xfrm>
            <a:off x="1069620" y="2722273"/>
            <a:ext cx="674084" cy="192590"/>
          </a:xfrm>
          <a:prstGeom prst="rect">
            <a:avLst/>
          </a:prstGeom>
          <a:solidFill>
            <a:schemeClr val="accent2">
              <a:lumMod val="60000"/>
              <a:lumOff val="40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Sprint 6 </a:t>
            </a:r>
            <a:endParaRPr lang="en-US" sz="600" i="1" kern="0" dirty="0">
              <a:solidFill>
                <a:srgbClr val="000000"/>
              </a:solidFill>
              <a:ea typeface="ＭＳ Ｐゴシック" pitchFamily="34" charset="-128"/>
            </a:endParaRPr>
          </a:p>
        </p:txBody>
      </p:sp>
      <p:sp>
        <p:nvSpPr>
          <p:cNvPr id="77" name="Triangle 123">
            <a:extLst>
              <a:ext uri="{FF2B5EF4-FFF2-40B4-BE49-F238E27FC236}">
                <a16:creationId xmlns="" xmlns:a16="http://schemas.microsoft.com/office/drawing/2014/main" id="{6F9210BC-760F-B640-8FBC-6D5BC3A96AFB}"/>
              </a:ext>
            </a:extLst>
          </p:cNvPr>
          <p:cNvSpPr/>
          <p:nvPr/>
        </p:nvSpPr>
        <p:spPr>
          <a:xfrm>
            <a:off x="465297" y="1184539"/>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dirty="0">
                <a:solidFill>
                  <a:srgbClr val="FFFFFF"/>
                </a:solidFill>
              </a:rPr>
              <a:t>I  </a:t>
            </a:r>
          </a:p>
        </p:txBody>
      </p:sp>
      <p:sp>
        <p:nvSpPr>
          <p:cNvPr id="78" name="TextBox 77">
            <a:extLst>
              <a:ext uri="{FF2B5EF4-FFF2-40B4-BE49-F238E27FC236}">
                <a16:creationId xmlns="" xmlns:a16="http://schemas.microsoft.com/office/drawing/2014/main" id="{6ECF800B-C755-FD4C-8704-BB42D910CD1F}"/>
              </a:ext>
            </a:extLst>
          </p:cNvPr>
          <p:cNvSpPr txBox="1"/>
          <p:nvPr/>
        </p:nvSpPr>
        <p:spPr>
          <a:xfrm>
            <a:off x="395536" y="134262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07/11 DCS ChMC</a:t>
            </a:r>
          </a:p>
        </p:txBody>
      </p:sp>
      <p:sp>
        <p:nvSpPr>
          <p:cNvPr id="79" name="Triangle 123">
            <a:extLst>
              <a:ext uri="{FF2B5EF4-FFF2-40B4-BE49-F238E27FC236}">
                <a16:creationId xmlns="" xmlns:a16="http://schemas.microsoft.com/office/drawing/2014/main" id="{6F9210BC-760F-B640-8FBC-6D5BC3A96AFB}"/>
              </a:ext>
            </a:extLst>
          </p:cNvPr>
          <p:cNvSpPr/>
          <p:nvPr/>
        </p:nvSpPr>
        <p:spPr>
          <a:xfrm>
            <a:off x="2202648" y="1189185"/>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dirty="0">
                <a:solidFill>
                  <a:srgbClr val="FFFFFF"/>
                </a:solidFill>
              </a:rPr>
              <a:t>I  </a:t>
            </a:r>
          </a:p>
        </p:txBody>
      </p:sp>
      <p:sp>
        <p:nvSpPr>
          <p:cNvPr id="80" name="TextBox 79">
            <a:extLst>
              <a:ext uri="{FF2B5EF4-FFF2-40B4-BE49-F238E27FC236}">
                <a16:creationId xmlns="" xmlns:a16="http://schemas.microsoft.com/office/drawing/2014/main" id="{6ECF800B-C755-FD4C-8704-BB42D910CD1F}"/>
              </a:ext>
            </a:extLst>
          </p:cNvPr>
          <p:cNvSpPr txBox="1"/>
          <p:nvPr/>
        </p:nvSpPr>
        <p:spPr>
          <a:xfrm>
            <a:off x="1619672" y="1148175"/>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12/12 DSC ChMC</a:t>
            </a:r>
          </a:p>
        </p:txBody>
      </p:sp>
      <p:sp>
        <p:nvSpPr>
          <p:cNvPr id="81" name="Diamond 80">
            <a:extLst>
              <a:ext uri="{FF2B5EF4-FFF2-40B4-BE49-F238E27FC236}">
                <a16:creationId xmlns="" xmlns:a16="http://schemas.microsoft.com/office/drawing/2014/main" id="{650F2950-62D4-654B-A968-D32695357EDC}"/>
              </a:ext>
            </a:extLst>
          </p:cNvPr>
          <p:cNvSpPr/>
          <p:nvPr/>
        </p:nvSpPr>
        <p:spPr>
          <a:xfrm>
            <a:off x="561835" y="2127756"/>
            <a:ext cx="153175"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C</a:t>
            </a:r>
          </a:p>
        </p:txBody>
      </p:sp>
      <p:sp>
        <p:nvSpPr>
          <p:cNvPr id="96" name="Rounded Rectangle 95">
            <a:extLst>
              <a:ext uri="{FF2B5EF4-FFF2-40B4-BE49-F238E27FC236}">
                <a16:creationId xmlns="" xmlns:a16="http://schemas.microsoft.com/office/drawing/2014/main" id="{C75301D9-18D7-9847-AF33-4CF442A312DB}"/>
              </a:ext>
            </a:extLst>
          </p:cNvPr>
          <p:cNvSpPr/>
          <p:nvPr/>
        </p:nvSpPr>
        <p:spPr bwMode="auto">
          <a:xfrm>
            <a:off x="395536" y="2979455"/>
            <a:ext cx="1640488" cy="564055"/>
          </a:xfrm>
          <a:prstGeom prst="round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2075" tIns="46038" rIns="92075" bIns="46038" numCol="1" rtlCol="0" anchor="ctr" anchorCtr="0" compatLnSpc="1">
            <a:prstTxWarp prst="textNoShape">
              <a:avLst/>
            </a:prstTxWarp>
          </a:bodyPr>
          <a:lstStyle/>
          <a:p>
            <a:pPr algn="ctr" fontAlgn="base">
              <a:spcBef>
                <a:spcPct val="0"/>
              </a:spcBef>
              <a:spcAft>
                <a:spcPct val="0"/>
              </a:spcAft>
            </a:pPr>
            <a:r>
              <a:rPr lang="en-US" sz="600" dirty="0">
                <a:solidFill>
                  <a:srgbClr val="000000"/>
                </a:solidFill>
              </a:rPr>
              <a:t>Sprints 4-6 to continue at the same pace and follow directly after the initial sprints to maintain momentum and ensure existing team resources are fully utilised. A 14-day stand-down period applies at any time. </a:t>
            </a:r>
          </a:p>
        </p:txBody>
      </p:sp>
      <p:sp>
        <p:nvSpPr>
          <p:cNvPr id="108" name="TextBox 107">
            <a:extLst>
              <a:ext uri="{FF2B5EF4-FFF2-40B4-BE49-F238E27FC236}">
                <a16:creationId xmlns="" xmlns:a16="http://schemas.microsoft.com/office/drawing/2014/main" id="{8DE52843-4138-1442-9B64-C4E1D836BDAC}"/>
              </a:ext>
            </a:extLst>
          </p:cNvPr>
          <p:cNvSpPr txBox="1"/>
          <p:nvPr/>
        </p:nvSpPr>
        <p:spPr>
          <a:xfrm>
            <a:off x="395536" y="1923678"/>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dirty="0">
                <a:solidFill>
                  <a:srgbClr val="000000"/>
                </a:solidFill>
                <a:ea typeface="ＭＳ Ｐゴシック" pitchFamily="34" charset="-128"/>
              </a:rPr>
              <a:t>08/11 Sprint 4 Exec Summary </a:t>
            </a:r>
          </a:p>
        </p:txBody>
      </p:sp>
      <p:sp>
        <p:nvSpPr>
          <p:cNvPr id="109" name="TextBox 108">
            <a:extLst>
              <a:ext uri="{FF2B5EF4-FFF2-40B4-BE49-F238E27FC236}">
                <a16:creationId xmlns="" xmlns:a16="http://schemas.microsoft.com/office/drawing/2014/main" id="{8DE52843-4138-1442-9B64-C4E1D836BDAC}"/>
              </a:ext>
            </a:extLst>
          </p:cNvPr>
          <p:cNvSpPr txBox="1"/>
          <p:nvPr/>
        </p:nvSpPr>
        <p:spPr>
          <a:xfrm>
            <a:off x="1204217" y="1918683"/>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dirty="0">
                <a:solidFill>
                  <a:srgbClr val="000000"/>
                </a:solidFill>
                <a:ea typeface="ＭＳ Ｐゴシック" pitchFamily="34" charset="-128"/>
              </a:rPr>
              <a:t>22/11 Sprint 5 Exec Summary </a:t>
            </a:r>
          </a:p>
        </p:txBody>
      </p:sp>
      <p:sp>
        <p:nvSpPr>
          <p:cNvPr id="110" name="TextBox 109">
            <a:extLst>
              <a:ext uri="{FF2B5EF4-FFF2-40B4-BE49-F238E27FC236}">
                <a16:creationId xmlns="" xmlns:a16="http://schemas.microsoft.com/office/drawing/2014/main" id="{8DE52843-4138-1442-9B64-C4E1D836BDAC}"/>
              </a:ext>
            </a:extLst>
          </p:cNvPr>
          <p:cNvSpPr txBox="1"/>
          <p:nvPr/>
        </p:nvSpPr>
        <p:spPr>
          <a:xfrm>
            <a:off x="1835696" y="1923678"/>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dirty="0">
                <a:solidFill>
                  <a:srgbClr val="000000"/>
                </a:solidFill>
                <a:ea typeface="ＭＳ Ｐゴシック" pitchFamily="34" charset="-128"/>
              </a:rPr>
              <a:t>05/12 Sprint 6 Exec Summary </a:t>
            </a:r>
          </a:p>
        </p:txBody>
      </p:sp>
      <p:sp>
        <p:nvSpPr>
          <p:cNvPr id="111" name="Diamond 110">
            <a:extLst>
              <a:ext uri="{FF2B5EF4-FFF2-40B4-BE49-F238E27FC236}">
                <a16:creationId xmlns="" xmlns:a16="http://schemas.microsoft.com/office/drawing/2014/main" id="{650F2950-62D4-654B-A968-D32695357EDC}"/>
              </a:ext>
            </a:extLst>
          </p:cNvPr>
          <p:cNvSpPr/>
          <p:nvPr/>
        </p:nvSpPr>
        <p:spPr>
          <a:xfrm>
            <a:off x="1223367" y="2139702"/>
            <a:ext cx="153175"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C</a:t>
            </a:r>
          </a:p>
        </p:txBody>
      </p:sp>
      <p:sp>
        <p:nvSpPr>
          <p:cNvPr id="112" name="Diamond 111">
            <a:extLst>
              <a:ext uri="{FF2B5EF4-FFF2-40B4-BE49-F238E27FC236}">
                <a16:creationId xmlns="" xmlns:a16="http://schemas.microsoft.com/office/drawing/2014/main" id="{650F2950-62D4-654B-A968-D32695357EDC}"/>
              </a:ext>
            </a:extLst>
          </p:cNvPr>
          <p:cNvSpPr/>
          <p:nvPr/>
        </p:nvSpPr>
        <p:spPr>
          <a:xfrm>
            <a:off x="1873992" y="2160027"/>
            <a:ext cx="153175"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C</a:t>
            </a:r>
          </a:p>
        </p:txBody>
      </p:sp>
      <p:sp>
        <p:nvSpPr>
          <p:cNvPr id="115" name="Rectangle 114">
            <a:extLst>
              <a:ext uri="{FF2B5EF4-FFF2-40B4-BE49-F238E27FC236}">
                <a16:creationId xmlns="" xmlns:a16="http://schemas.microsoft.com/office/drawing/2014/main" id="{8B803917-08C4-B347-AB2A-57446C6406BD}"/>
              </a:ext>
            </a:extLst>
          </p:cNvPr>
          <p:cNvSpPr/>
          <p:nvPr/>
        </p:nvSpPr>
        <p:spPr>
          <a:xfrm>
            <a:off x="1403648" y="2438754"/>
            <a:ext cx="6318193" cy="2404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a:solidFill>
                  <a:srgbClr val="000000"/>
                </a:solidFill>
              </a:rPr>
              <a:t>Develop Findings template and Recommendation Packs</a:t>
            </a:r>
          </a:p>
        </p:txBody>
      </p:sp>
      <p:sp>
        <p:nvSpPr>
          <p:cNvPr id="113" name="Triangle 123">
            <a:extLst>
              <a:ext uri="{FF2B5EF4-FFF2-40B4-BE49-F238E27FC236}">
                <a16:creationId xmlns="" xmlns:a16="http://schemas.microsoft.com/office/drawing/2014/main" id="{6F9210BC-760F-B640-8FBC-6D5BC3A96AFB}"/>
              </a:ext>
            </a:extLst>
          </p:cNvPr>
          <p:cNvSpPr/>
          <p:nvPr/>
        </p:nvSpPr>
        <p:spPr>
          <a:xfrm>
            <a:off x="3570800" y="1172600"/>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dirty="0">
                <a:solidFill>
                  <a:srgbClr val="FFFFFF"/>
                </a:solidFill>
              </a:rPr>
              <a:t>I  </a:t>
            </a:r>
          </a:p>
        </p:txBody>
      </p:sp>
      <p:sp>
        <p:nvSpPr>
          <p:cNvPr id="114" name="TextBox 113">
            <a:extLst>
              <a:ext uri="{FF2B5EF4-FFF2-40B4-BE49-F238E27FC236}">
                <a16:creationId xmlns="" xmlns:a16="http://schemas.microsoft.com/office/drawing/2014/main" id="{6ECF800B-C755-FD4C-8704-BB42D910CD1F}"/>
              </a:ext>
            </a:extLst>
          </p:cNvPr>
          <p:cNvSpPr txBox="1"/>
          <p:nvPr/>
        </p:nvSpPr>
        <p:spPr>
          <a:xfrm>
            <a:off x="2987824" y="1125336"/>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09/01 DSC ChMC</a:t>
            </a:r>
          </a:p>
        </p:txBody>
      </p:sp>
      <p:sp>
        <p:nvSpPr>
          <p:cNvPr id="118" name="TextBox 117">
            <a:extLst>
              <a:ext uri="{FF2B5EF4-FFF2-40B4-BE49-F238E27FC236}">
                <a16:creationId xmlns="" xmlns:a16="http://schemas.microsoft.com/office/drawing/2014/main" id="{6ECF800B-C755-FD4C-8704-BB42D910CD1F}"/>
              </a:ext>
            </a:extLst>
          </p:cNvPr>
          <p:cNvSpPr txBox="1"/>
          <p:nvPr/>
        </p:nvSpPr>
        <p:spPr>
          <a:xfrm>
            <a:off x="3851920" y="1131590"/>
            <a:ext cx="798996" cy="313350"/>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28/01 CUSTOMER RECOMMENDATION DAY</a:t>
            </a:r>
          </a:p>
        </p:txBody>
      </p:sp>
      <p:sp>
        <p:nvSpPr>
          <p:cNvPr id="119" name="Diamond 118">
            <a:extLst>
              <a:ext uri="{FF2B5EF4-FFF2-40B4-BE49-F238E27FC236}">
                <a16:creationId xmlns="" xmlns:a16="http://schemas.microsoft.com/office/drawing/2014/main" id="{650F2950-62D4-654B-A968-D32695357EDC}"/>
              </a:ext>
            </a:extLst>
          </p:cNvPr>
          <p:cNvSpPr/>
          <p:nvPr/>
        </p:nvSpPr>
        <p:spPr>
          <a:xfrm>
            <a:off x="4634853" y="1151916"/>
            <a:ext cx="153175"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C</a:t>
            </a:r>
          </a:p>
        </p:txBody>
      </p:sp>
      <p:sp>
        <p:nvSpPr>
          <p:cNvPr id="120" name="Rectangle 119">
            <a:extLst>
              <a:ext uri="{FF2B5EF4-FFF2-40B4-BE49-F238E27FC236}">
                <a16:creationId xmlns="" xmlns:a16="http://schemas.microsoft.com/office/drawing/2014/main" id="{72FAFA24-C1FC-B24F-9807-690D8DF306C9}"/>
              </a:ext>
            </a:extLst>
          </p:cNvPr>
          <p:cNvSpPr/>
          <p:nvPr/>
        </p:nvSpPr>
        <p:spPr>
          <a:xfrm>
            <a:off x="1809683" y="2715765"/>
            <a:ext cx="5912157" cy="263690"/>
          </a:xfrm>
          <a:prstGeom prst="rect">
            <a:avLst/>
          </a:prstGeom>
          <a:solidFill>
            <a:schemeClr val="accent2">
              <a:lumMod val="60000"/>
              <a:lumOff val="40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Investigation Analysis</a:t>
            </a:r>
            <a:endParaRPr lang="en-US" sz="600" i="1" kern="0" dirty="0">
              <a:solidFill>
                <a:srgbClr val="000000"/>
              </a:solidFill>
              <a:ea typeface="ＭＳ Ｐゴシック" pitchFamily="34" charset="-128"/>
            </a:endParaRPr>
          </a:p>
        </p:txBody>
      </p:sp>
      <p:sp>
        <p:nvSpPr>
          <p:cNvPr id="63" name="Rectangle 62">
            <a:extLst>
              <a:ext uri="{FF2B5EF4-FFF2-40B4-BE49-F238E27FC236}">
                <a16:creationId xmlns="" xmlns:a16="http://schemas.microsoft.com/office/drawing/2014/main" id="{8B803917-08C4-B347-AB2A-57446C6406BD}"/>
              </a:ext>
            </a:extLst>
          </p:cNvPr>
          <p:cNvSpPr/>
          <p:nvPr/>
        </p:nvSpPr>
        <p:spPr>
          <a:xfrm>
            <a:off x="4788024" y="2094954"/>
            <a:ext cx="2933816" cy="2404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a:solidFill>
                  <a:srgbClr val="000000"/>
                </a:solidFill>
              </a:rPr>
              <a:t>Develop Xoserve owned Recommendation options – update and publish recommendation tracker in line with UIG working group meetings</a:t>
            </a:r>
          </a:p>
        </p:txBody>
      </p:sp>
      <p:sp>
        <p:nvSpPr>
          <p:cNvPr id="64" name="Triangle 123">
            <a:extLst>
              <a:ext uri="{FF2B5EF4-FFF2-40B4-BE49-F238E27FC236}">
                <a16:creationId xmlns="" xmlns:a16="http://schemas.microsoft.com/office/drawing/2014/main" id="{6F9210BC-760F-B640-8FBC-6D5BC3A96AFB}"/>
              </a:ext>
            </a:extLst>
          </p:cNvPr>
          <p:cNvSpPr/>
          <p:nvPr/>
        </p:nvSpPr>
        <p:spPr>
          <a:xfrm>
            <a:off x="5344195" y="1178854"/>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dirty="0">
                <a:solidFill>
                  <a:srgbClr val="FFFFFF"/>
                </a:solidFill>
              </a:rPr>
              <a:t>I  </a:t>
            </a:r>
          </a:p>
        </p:txBody>
      </p:sp>
      <p:sp>
        <p:nvSpPr>
          <p:cNvPr id="65" name="TextBox 64">
            <a:extLst>
              <a:ext uri="{FF2B5EF4-FFF2-40B4-BE49-F238E27FC236}">
                <a16:creationId xmlns="" xmlns:a16="http://schemas.microsoft.com/office/drawing/2014/main" id="{6ECF800B-C755-FD4C-8704-BB42D910CD1F}"/>
              </a:ext>
            </a:extLst>
          </p:cNvPr>
          <p:cNvSpPr txBox="1"/>
          <p:nvPr/>
        </p:nvSpPr>
        <p:spPr>
          <a:xfrm>
            <a:off x="4761219" y="113159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13/02 DSC ChMC</a:t>
            </a:r>
          </a:p>
        </p:txBody>
      </p:sp>
      <p:sp>
        <p:nvSpPr>
          <p:cNvPr id="58" name="TextBox 57">
            <a:extLst>
              <a:ext uri="{FF2B5EF4-FFF2-40B4-BE49-F238E27FC236}">
                <a16:creationId xmlns="" xmlns:a16="http://schemas.microsoft.com/office/drawing/2014/main" id="{8DE52843-4138-1442-9B64-C4E1D836BDAC}"/>
              </a:ext>
            </a:extLst>
          </p:cNvPr>
          <p:cNvSpPr txBox="1"/>
          <p:nvPr/>
        </p:nvSpPr>
        <p:spPr>
          <a:xfrm>
            <a:off x="5292080" y="1635646"/>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dirty="0" smtClean="0">
                <a:solidFill>
                  <a:srgbClr val="000000"/>
                </a:solidFill>
                <a:ea typeface="ＭＳ Ｐゴシック" pitchFamily="34" charset="-128"/>
              </a:rPr>
              <a:t>15/2 Post Sprint </a:t>
            </a:r>
            <a:r>
              <a:rPr lang="en-US" sz="600" dirty="0">
                <a:solidFill>
                  <a:srgbClr val="000000"/>
                </a:solidFill>
                <a:ea typeface="ＭＳ Ｐゴシック" pitchFamily="34" charset="-128"/>
              </a:rPr>
              <a:t>Exec Summary </a:t>
            </a:r>
          </a:p>
        </p:txBody>
      </p:sp>
      <p:sp>
        <p:nvSpPr>
          <p:cNvPr id="59" name="Diamond 58">
            <a:extLst>
              <a:ext uri="{FF2B5EF4-FFF2-40B4-BE49-F238E27FC236}">
                <a16:creationId xmlns="" xmlns:a16="http://schemas.microsoft.com/office/drawing/2014/main" id="{650F2950-62D4-654B-A968-D32695357EDC}"/>
              </a:ext>
            </a:extLst>
          </p:cNvPr>
          <p:cNvSpPr/>
          <p:nvPr/>
        </p:nvSpPr>
        <p:spPr>
          <a:xfrm>
            <a:off x="5282921" y="1851670"/>
            <a:ext cx="153175"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C</a:t>
            </a:r>
          </a:p>
        </p:txBody>
      </p:sp>
      <p:sp>
        <p:nvSpPr>
          <p:cNvPr id="60" name="TextBox 59">
            <a:extLst>
              <a:ext uri="{FF2B5EF4-FFF2-40B4-BE49-F238E27FC236}">
                <a16:creationId xmlns="" xmlns:a16="http://schemas.microsoft.com/office/drawing/2014/main" id="{8DE52843-4138-1442-9B64-C4E1D836BDAC}"/>
              </a:ext>
            </a:extLst>
          </p:cNvPr>
          <p:cNvSpPr txBox="1"/>
          <p:nvPr/>
        </p:nvSpPr>
        <p:spPr>
          <a:xfrm>
            <a:off x="5301239" y="3096130"/>
            <a:ext cx="729436"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dirty="0" smtClean="0">
                <a:solidFill>
                  <a:srgbClr val="000000"/>
                </a:solidFill>
                <a:ea typeface="ＭＳ Ｐゴシック" pitchFamily="34" charset="-128"/>
              </a:rPr>
              <a:t>15/2 Published Investigation Guide</a:t>
            </a:r>
            <a:endParaRPr lang="en-US" sz="600" dirty="0">
              <a:solidFill>
                <a:srgbClr val="000000"/>
              </a:solidFill>
              <a:ea typeface="ＭＳ Ｐゴシック" pitchFamily="34" charset="-128"/>
            </a:endParaRPr>
          </a:p>
        </p:txBody>
      </p:sp>
      <p:sp>
        <p:nvSpPr>
          <p:cNvPr id="61" name="Diamond 60">
            <a:extLst>
              <a:ext uri="{FF2B5EF4-FFF2-40B4-BE49-F238E27FC236}">
                <a16:creationId xmlns="" xmlns:a16="http://schemas.microsoft.com/office/drawing/2014/main" id="{650F2950-62D4-654B-A968-D32695357EDC}"/>
              </a:ext>
            </a:extLst>
          </p:cNvPr>
          <p:cNvSpPr/>
          <p:nvPr/>
        </p:nvSpPr>
        <p:spPr>
          <a:xfrm>
            <a:off x="5292080" y="3312154"/>
            <a:ext cx="153175"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dirty="0">
                <a:solidFill>
                  <a:srgbClr val="000000"/>
                </a:solidFill>
                <a:ea typeface="ＭＳ Ｐゴシック" pitchFamily="34" charset="-128"/>
              </a:rPr>
              <a:t>C</a:t>
            </a:r>
          </a:p>
        </p:txBody>
      </p:sp>
      <p:sp>
        <p:nvSpPr>
          <p:cNvPr id="68" name="Triangle 123">
            <a:extLst>
              <a:ext uri="{FF2B5EF4-FFF2-40B4-BE49-F238E27FC236}">
                <a16:creationId xmlns="" xmlns:a16="http://schemas.microsoft.com/office/drawing/2014/main" id="{6F9210BC-760F-B640-8FBC-6D5BC3A96AFB}"/>
              </a:ext>
            </a:extLst>
          </p:cNvPr>
          <p:cNvSpPr/>
          <p:nvPr/>
        </p:nvSpPr>
        <p:spPr>
          <a:xfrm>
            <a:off x="6523128" y="1178854"/>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dirty="0">
                <a:solidFill>
                  <a:srgbClr val="FFFFFF"/>
                </a:solidFill>
              </a:rPr>
              <a:t>I  </a:t>
            </a:r>
          </a:p>
        </p:txBody>
      </p:sp>
      <p:sp>
        <p:nvSpPr>
          <p:cNvPr id="69" name="TextBox 68">
            <a:extLst>
              <a:ext uri="{FF2B5EF4-FFF2-40B4-BE49-F238E27FC236}">
                <a16:creationId xmlns="" xmlns:a16="http://schemas.microsoft.com/office/drawing/2014/main" id="{6ECF800B-C755-FD4C-8704-BB42D910CD1F}"/>
              </a:ext>
            </a:extLst>
          </p:cNvPr>
          <p:cNvSpPr txBox="1"/>
          <p:nvPr/>
        </p:nvSpPr>
        <p:spPr>
          <a:xfrm>
            <a:off x="5940152" y="113159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smtClean="0">
                <a:solidFill>
                  <a:srgbClr val="000000"/>
                </a:solidFill>
                <a:ea typeface="ＭＳ Ｐゴシック" pitchFamily="34" charset="-128"/>
              </a:rPr>
              <a:t>13/03 DSC </a:t>
            </a:r>
            <a:r>
              <a:rPr lang="en-US" sz="600" dirty="0">
                <a:solidFill>
                  <a:srgbClr val="000000"/>
                </a:solidFill>
                <a:ea typeface="ＭＳ Ｐゴシック" pitchFamily="34" charset="-128"/>
              </a:rPr>
              <a:t>ChMC</a:t>
            </a:r>
          </a:p>
        </p:txBody>
      </p:sp>
      <p:sp>
        <p:nvSpPr>
          <p:cNvPr id="75" name="Rectangle 74">
            <a:extLst>
              <a:ext uri="{FF2B5EF4-FFF2-40B4-BE49-F238E27FC236}">
                <a16:creationId xmlns="" xmlns:a16="http://schemas.microsoft.com/office/drawing/2014/main" id="{8B803917-08C4-B347-AB2A-57446C6406BD}"/>
              </a:ext>
            </a:extLst>
          </p:cNvPr>
          <p:cNvSpPr/>
          <p:nvPr/>
        </p:nvSpPr>
        <p:spPr>
          <a:xfrm>
            <a:off x="6102680" y="3555438"/>
            <a:ext cx="683058" cy="2404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smtClean="0">
                <a:solidFill>
                  <a:srgbClr val="000000"/>
                </a:solidFill>
              </a:rPr>
              <a:t>Draft Mods to support recommendations</a:t>
            </a:r>
            <a:endParaRPr lang="en-US" sz="600" dirty="0">
              <a:solidFill>
                <a:srgbClr val="000000"/>
              </a:solidFill>
            </a:endParaRPr>
          </a:p>
        </p:txBody>
      </p:sp>
      <p:sp>
        <p:nvSpPr>
          <p:cNvPr id="47" name="Rectangle 46">
            <a:extLst>
              <a:ext uri="{FF2B5EF4-FFF2-40B4-BE49-F238E27FC236}">
                <a16:creationId xmlns="" xmlns:a16="http://schemas.microsoft.com/office/drawing/2014/main" id="{8B803917-08C4-B347-AB2A-57446C6406BD}"/>
              </a:ext>
            </a:extLst>
          </p:cNvPr>
          <p:cNvSpPr/>
          <p:nvPr/>
        </p:nvSpPr>
        <p:spPr>
          <a:xfrm>
            <a:off x="6841270" y="3555438"/>
            <a:ext cx="683058" cy="2404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smtClean="0">
                <a:solidFill>
                  <a:srgbClr val="000000"/>
                </a:solidFill>
              </a:rPr>
              <a:t>Support Mod development</a:t>
            </a:r>
            <a:endParaRPr lang="en-US" sz="600" dirty="0">
              <a:solidFill>
                <a:srgbClr val="000000"/>
              </a:solidFill>
            </a:endParaRPr>
          </a:p>
        </p:txBody>
      </p:sp>
    </p:spTree>
    <p:extLst>
      <p:ext uri="{BB962C8B-B14F-4D97-AF65-F5344CB8AC3E}">
        <p14:creationId xmlns:p14="http://schemas.microsoft.com/office/powerpoint/2010/main" val="20805958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8165101" y="3516625"/>
            <a:ext cx="712126" cy="3106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1</a:t>
            </a:r>
            <a:r>
              <a:rPr lang="en-GB" sz="800" dirty="0" smtClean="0">
                <a:solidFill>
                  <a:prstClr val="white"/>
                </a:solidFill>
              </a:rPr>
              <a:t> CR4868  in progress</a:t>
            </a:r>
            <a:endParaRPr lang="en-GB" sz="800" dirty="0">
              <a:solidFill>
                <a:prstClr val="white"/>
              </a:solidFill>
            </a:endParaRPr>
          </a:p>
        </p:txBody>
      </p:sp>
      <p:sp>
        <p:nvSpPr>
          <p:cNvPr id="59" name="Down Arrow 58"/>
          <p:cNvSpPr/>
          <p:nvPr/>
        </p:nvSpPr>
        <p:spPr>
          <a:xfrm>
            <a:off x="8165101" y="3217898"/>
            <a:ext cx="592192" cy="33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ectangle 59"/>
          <p:cNvSpPr/>
          <p:nvPr/>
        </p:nvSpPr>
        <p:spPr>
          <a:xfrm>
            <a:off x="6588224" y="3516625"/>
            <a:ext cx="712126" cy="3106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1</a:t>
            </a:r>
            <a:r>
              <a:rPr lang="en-GB" sz="800" dirty="0" smtClean="0">
                <a:solidFill>
                  <a:prstClr val="white"/>
                </a:solidFill>
              </a:rPr>
              <a:t> CR4867  in progress</a:t>
            </a:r>
            <a:endParaRPr lang="en-GB" sz="800" dirty="0">
              <a:solidFill>
                <a:prstClr val="white"/>
              </a:solidFill>
            </a:endParaRPr>
          </a:p>
        </p:txBody>
      </p:sp>
      <p:sp>
        <p:nvSpPr>
          <p:cNvPr id="61" name="Down Arrow 60"/>
          <p:cNvSpPr/>
          <p:nvPr/>
        </p:nvSpPr>
        <p:spPr>
          <a:xfrm>
            <a:off x="6588224" y="3217898"/>
            <a:ext cx="592192" cy="33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Rectangle 55"/>
          <p:cNvSpPr/>
          <p:nvPr/>
        </p:nvSpPr>
        <p:spPr>
          <a:xfrm>
            <a:off x="7386666" y="3516627"/>
            <a:ext cx="706429" cy="3106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prstClr val="white"/>
                </a:solidFill>
              </a:rPr>
              <a:t>1 CP4853  in progress</a:t>
            </a:r>
            <a:endParaRPr lang="en-GB" sz="800" dirty="0">
              <a:solidFill>
                <a:prstClr val="white"/>
              </a:solidFill>
            </a:endParaRPr>
          </a:p>
        </p:txBody>
      </p:sp>
      <p:sp>
        <p:nvSpPr>
          <p:cNvPr id="57" name="Down Arrow 56"/>
          <p:cNvSpPr/>
          <p:nvPr/>
        </p:nvSpPr>
        <p:spPr>
          <a:xfrm>
            <a:off x="7380967" y="3217898"/>
            <a:ext cx="592192" cy="33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Rectangle 53"/>
          <p:cNvSpPr/>
          <p:nvPr/>
        </p:nvSpPr>
        <p:spPr>
          <a:xfrm>
            <a:off x="5076056" y="3500546"/>
            <a:ext cx="735304" cy="5382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prstClr val="white"/>
                </a:solidFill>
              </a:rPr>
              <a:t>2 ongoing engagement using existing MI</a:t>
            </a:r>
            <a:endParaRPr lang="en-GB" sz="800" dirty="0">
              <a:solidFill>
                <a:prstClr val="white"/>
              </a:solidFill>
            </a:endParaRPr>
          </a:p>
        </p:txBody>
      </p:sp>
      <p:sp>
        <p:nvSpPr>
          <p:cNvPr id="55" name="Down Arrow 54"/>
          <p:cNvSpPr/>
          <p:nvPr/>
        </p:nvSpPr>
        <p:spPr>
          <a:xfrm>
            <a:off x="5148064" y="3201818"/>
            <a:ext cx="592192" cy="33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Down Arrow 39"/>
          <p:cNvSpPr/>
          <p:nvPr/>
        </p:nvSpPr>
        <p:spPr>
          <a:xfrm>
            <a:off x="7020272" y="1437625"/>
            <a:ext cx="732784" cy="14041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57200" y="123478"/>
            <a:ext cx="8229600" cy="539940"/>
          </a:xfrm>
        </p:spPr>
        <p:txBody>
          <a:bodyPr>
            <a:noAutofit/>
          </a:bodyPr>
          <a:lstStyle/>
          <a:p>
            <a:r>
              <a:rPr lang="en-GB" sz="2800" dirty="0" smtClean="0"/>
              <a:t>13 Findings – 85 Recommendation lines - where we are</a:t>
            </a:r>
            <a:endParaRPr lang="en-GB" sz="2800" dirty="0"/>
          </a:p>
        </p:txBody>
      </p:sp>
      <p:sp>
        <p:nvSpPr>
          <p:cNvPr id="20" name="Rectangle 19"/>
          <p:cNvSpPr/>
          <p:nvPr/>
        </p:nvSpPr>
        <p:spPr>
          <a:xfrm>
            <a:off x="840386" y="1005459"/>
            <a:ext cx="7056784" cy="46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a:t>
            </a:r>
            <a:r>
              <a:rPr lang="en-GB" dirty="0">
                <a:solidFill>
                  <a:prstClr val="white"/>
                </a:solidFill>
              </a:rPr>
              <a:t>85 recommendation lines</a:t>
            </a:r>
          </a:p>
        </p:txBody>
      </p:sp>
      <p:sp>
        <p:nvSpPr>
          <p:cNvPr id="24" name="Rectangle 23"/>
          <p:cNvSpPr/>
          <p:nvPr/>
        </p:nvSpPr>
        <p:spPr>
          <a:xfrm>
            <a:off x="5436096" y="1995687"/>
            <a:ext cx="1512168" cy="4140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white"/>
                </a:solidFill>
              </a:rPr>
              <a:t>3 lines – Xoserve (3.2.1) = 3 MODS</a:t>
            </a:r>
            <a:endParaRPr lang="en-GB" sz="1400" dirty="0">
              <a:solidFill>
                <a:prstClr val="white"/>
              </a:solidFill>
            </a:endParaRPr>
          </a:p>
        </p:txBody>
      </p:sp>
      <p:sp>
        <p:nvSpPr>
          <p:cNvPr id="33" name="Down Arrow 32"/>
          <p:cNvSpPr/>
          <p:nvPr/>
        </p:nvSpPr>
        <p:spPr>
          <a:xfrm>
            <a:off x="726762" y="1473630"/>
            <a:ext cx="732784" cy="1895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Down Arrow 34"/>
          <p:cNvSpPr/>
          <p:nvPr/>
        </p:nvSpPr>
        <p:spPr>
          <a:xfrm>
            <a:off x="5711424" y="1473630"/>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 name="Group 4"/>
          <p:cNvGrpSpPr/>
          <p:nvPr/>
        </p:nvGrpSpPr>
        <p:grpSpPr>
          <a:xfrm>
            <a:off x="145863" y="3405464"/>
            <a:ext cx="3487401" cy="943979"/>
            <a:chOff x="173942" y="2636912"/>
            <a:chExt cx="4315345" cy="1896211"/>
          </a:xfrm>
        </p:grpSpPr>
        <p:sp>
          <p:nvSpPr>
            <p:cNvPr id="26" name="Rectangle 25"/>
            <p:cNvSpPr/>
            <p:nvPr/>
          </p:nvSpPr>
          <p:spPr>
            <a:xfrm>
              <a:off x="173942" y="3909054"/>
              <a:ext cx="824591" cy="6240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prstClr val="white"/>
                  </a:solidFill>
                </a:rPr>
                <a:t>7 review April</a:t>
              </a:r>
              <a:endParaRPr lang="en-GB" sz="800" dirty="0">
                <a:solidFill>
                  <a:prstClr val="white"/>
                </a:solidFill>
              </a:endParaRPr>
            </a:p>
          </p:txBody>
        </p:sp>
        <p:sp>
          <p:nvSpPr>
            <p:cNvPr id="36" name="Down Arrow 35"/>
            <p:cNvSpPr/>
            <p:nvPr/>
          </p:nvSpPr>
          <p:spPr>
            <a:xfrm>
              <a:off x="199311" y="3308987"/>
              <a:ext cx="732784" cy="672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p:nvSpPr>
          <p:spPr>
            <a:xfrm>
              <a:off x="395536" y="2636912"/>
              <a:ext cx="4093751" cy="67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19 lines Future review</a:t>
              </a:r>
              <a:endParaRPr lang="en-GB" dirty="0">
                <a:solidFill>
                  <a:prstClr val="white"/>
                </a:solidFill>
              </a:endParaRPr>
            </a:p>
          </p:txBody>
        </p:sp>
        <p:sp>
          <p:nvSpPr>
            <p:cNvPr id="27" name="Rectangle 26"/>
            <p:cNvSpPr/>
            <p:nvPr/>
          </p:nvSpPr>
          <p:spPr>
            <a:xfrm>
              <a:off x="1008376" y="3909054"/>
              <a:ext cx="792088" cy="6240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2 </a:t>
              </a:r>
              <a:r>
                <a:rPr lang="en-GB" sz="800" dirty="0" smtClean="0">
                  <a:solidFill>
                    <a:prstClr val="white"/>
                  </a:solidFill>
                </a:rPr>
                <a:t>review May</a:t>
              </a:r>
              <a:endParaRPr lang="en-GB" sz="800" dirty="0">
                <a:solidFill>
                  <a:prstClr val="white"/>
                </a:solidFill>
              </a:endParaRPr>
            </a:p>
          </p:txBody>
        </p:sp>
        <p:sp>
          <p:nvSpPr>
            <p:cNvPr id="29" name="Down Arrow 28"/>
            <p:cNvSpPr/>
            <p:nvPr/>
          </p:nvSpPr>
          <p:spPr>
            <a:xfrm>
              <a:off x="998533" y="3308988"/>
              <a:ext cx="732784" cy="672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Rectangle 33"/>
            <p:cNvSpPr/>
            <p:nvPr/>
          </p:nvSpPr>
          <p:spPr>
            <a:xfrm>
              <a:off x="1800464" y="3909054"/>
              <a:ext cx="792088" cy="6240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prstClr val="white"/>
                  </a:solidFill>
                </a:rPr>
                <a:t>3 review July</a:t>
              </a:r>
              <a:endParaRPr lang="en-GB" sz="800" dirty="0">
                <a:solidFill>
                  <a:prstClr val="white"/>
                </a:solidFill>
              </a:endParaRPr>
            </a:p>
          </p:txBody>
        </p:sp>
        <p:sp>
          <p:nvSpPr>
            <p:cNvPr id="41" name="Down Arrow 40"/>
            <p:cNvSpPr/>
            <p:nvPr/>
          </p:nvSpPr>
          <p:spPr>
            <a:xfrm>
              <a:off x="1800464" y="3308988"/>
              <a:ext cx="732784" cy="672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Rectangle 44"/>
            <p:cNvSpPr/>
            <p:nvPr/>
          </p:nvSpPr>
          <p:spPr>
            <a:xfrm>
              <a:off x="2602395" y="3909054"/>
              <a:ext cx="890248" cy="6240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prstClr val="white"/>
                  </a:solidFill>
                </a:rPr>
                <a:t>3 review November</a:t>
              </a:r>
              <a:endParaRPr lang="en-GB" sz="800" dirty="0">
                <a:solidFill>
                  <a:prstClr val="white"/>
                </a:solidFill>
              </a:endParaRPr>
            </a:p>
          </p:txBody>
        </p:sp>
        <p:sp>
          <p:nvSpPr>
            <p:cNvPr id="46" name="Down Arrow 45"/>
            <p:cNvSpPr/>
            <p:nvPr/>
          </p:nvSpPr>
          <p:spPr>
            <a:xfrm>
              <a:off x="2602395" y="3308988"/>
              <a:ext cx="732784" cy="672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a:xfrm>
              <a:off x="3493429" y="3909054"/>
              <a:ext cx="801931" cy="6240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prstClr val="white"/>
                  </a:solidFill>
                </a:rPr>
                <a:t>4 review December</a:t>
              </a:r>
              <a:endParaRPr lang="en-GB" sz="900" dirty="0">
                <a:solidFill>
                  <a:prstClr val="white"/>
                </a:solidFill>
              </a:endParaRPr>
            </a:p>
          </p:txBody>
        </p:sp>
        <p:sp>
          <p:nvSpPr>
            <p:cNvPr id="48" name="Down Arrow 47"/>
            <p:cNvSpPr/>
            <p:nvPr/>
          </p:nvSpPr>
          <p:spPr>
            <a:xfrm>
              <a:off x="3404326" y="3308988"/>
              <a:ext cx="732784" cy="672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0" name="Rectangle 29"/>
          <p:cNvSpPr/>
          <p:nvPr/>
        </p:nvSpPr>
        <p:spPr>
          <a:xfrm>
            <a:off x="1331642" y="1995477"/>
            <a:ext cx="1266171" cy="414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white"/>
                </a:solidFill>
              </a:rPr>
              <a:t>8 lines - PAC /Xoserve</a:t>
            </a:r>
            <a:endParaRPr lang="en-GB" sz="1400" dirty="0">
              <a:solidFill>
                <a:prstClr val="white"/>
              </a:solidFill>
            </a:endParaRPr>
          </a:p>
        </p:txBody>
      </p:sp>
      <p:sp>
        <p:nvSpPr>
          <p:cNvPr id="32" name="Down Arrow 31"/>
          <p:cNvSpPr/>
          <p:nvPr/>
        </p:nvSpPr>
        <p:spPr>
          <a:xfrm>
            <a:off x="1619668" y="1491421"/>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Rectangle 37"/>
          <p:cNvSpPr/>
          <p:nvPr/>
        </p:nvSpPr>
        <p:spPr>
          <a:xfrm>
            <a:off x="2555776" y="1995477"/>
            <a:ext cx="1478446" cy="414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3 </a:t>
            </a:r>
            <a:r>
              <a:rPr lang="en-GB" sz="1400" dirty="0" smtClean="0">
                <a:solidFill>
                  <a:prstClr val="white"/>
                </a:solidFill>
              </a:rPr>
              <a:t>lines – EON &amp; Xoserve = 1 MOD</a:t>
            </a:r>
            <a:endParaRPr lang="en-GB" sz="1400" dirty="0">
              <a:solidFill>
                <a:prstClr val="white"/>
              </a:solidFill>
            </a:endParaRPr>
          </a:p>
        </p:txBody>
      </p:sp>
      <p:sp>
        <p:nvSpPr>
          <p:cNvPr id="39" name="Down Arrow 38"/>
          <p:cNvSpPr/>
          <p:nvPr/>
        </p:nvSpPr>
        <p:spPr>
          <a:xfrm>
            <a:off x="2843808" y="1491421"/>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3" name="Rectangle 42"/>
          <p:cNvSpPr/>
          <p:nvPr/>
        </p:nvSpPr>
        <p:spPr>
          <a:xfrm>
            <a:off x="7760389" y="1492253"/>
            <a:ext cx="758366" cy="71035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white"/>
                </a:solidFill>
              </a:rPr>
              <a:t>37 lines CLOSED</a:t>
            </a:r>
            <a:endParaRPr lang="en-GB" sz="1400" dirty="0">
              <a:solidFill>
                <a:prstClr val="white"/>
              </a:solidFill>
            </a:endParaRPr>
          </a:p>
        </p:txBody>
      </p:sp>
      <p:sp>
        <p:nvSpPr>
          <p:cNvPr id="6" name="TextBox 5"/>
          <p:cNvSpPr txBox="1"/>
          <p:nvPr/>
        </p:nvSpPr>
        <p:spPr>
          <a:xfrm>
            <a:off x="7674696" y="4894011"/>
            <a:ext cx="929752" cy="246221"/>
          </a:xfrm>
          <a:prstGeom prst="rect">
            <a:avLst/>
          </a:prstGeom>
          <a:noFill/>
        </p:spPr>
        <p:txBody>
          <a:bodyPr wrap="square" rtlCol="0">
            <a:spAutoFit/>
          </a:bodyPr>
          <a:lstStyle/>
          <a:p>
            <a:r>
              <a:rPr lang="en-GB" sz="1000" dirty="0">
                <a:solidFill>
                  <a:prstClr val="black"/>
                </a:solidFill>
              </a:rPr>
              <a:t>As at </a:t>
            </a:r>
            <a:r>
              <a:rPr lang="en-GB" sz="1000" dirty="0" smtClean="0">
                <a:solidFill>
                  <a:prstClr val="black"/>
                </a:solidFill>
              </a:rPr>
              <a:t>04/3/19</a:t>
            </a:r>
            <a:endParaRPr lang="en-GB" sz="1000" dirty="0">
              <a:solidFill>
                <a:prstClr val="black"/>
              </a:solidFill>
            </a:endParaRPr>
          </a:p>
        </p:txBody>
      </p:sp>
      <p:sp>
        <p:nvSpPr>
          <p:cNvPr id="51" name="Rectangle 50"/>
          <p:cNvSpPr/>
          <p:nvPr/>
        </p:nvSpPr>
        <p:spPr>
          <a:xfrm>
            <a:off x="3995936" y="1995687"/>
            <a:ext cx="1478446" cy="414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white"/>
                </a:solidFill>
              </a:rPr>
              <a:t>9 lines – Xoserve (12.2) = 1 MOD</a:t>
            </a:r>
            <a:endParaRPr lang="en-GB" sz="1400" dirty="0">
              <a:solidFill>
                <a:prstClr val="white"/>
              </a:solidFill>
            </a:endParaRPr>
          </a:p>
        </p:txBody>
      </p:sp>
      <p:sp>
        <p:nvSpPr>
          <p:cNvPr id="52" name="Down Arrow 51"/>
          <p:cNvSpPr/>
          <p:nvPr/>
        </p:nvSpPr>
        <p:spPr>
          <a:xfrm>
            <a:off x="4283968" y="1491631"/>
            <a:ext cx="73278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Bent Arrow 3"/>
          <p:cNvSpPr/>
          <p:nvPr/>
        </p:nvSpPr>
        <p:spPr>
          <a:xfrm rot="5400000">
            <a:off x="7854275" y="1117163"/>
            <a:ext cx="389390"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3" name="Rectangle 52"/>
          <p:cNvSpPr/>
          <p:nvPr/>
        </p:nvSpPr>
        <p:spPr>
          <a:xfrm>
            <a:off x="5292080" y="2895787"/>
            <a:ext cx="3308322" cy="33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6 lines In progress</a:t>
            </a:r>
            <a:endParaRPr lang="en-GB" dirty="0">
              <a:solidFill>
                <a:prstClr val="white"/>
              </a:solidFill>
            </a:endParaRPr>
          </a:p>
        </p:txBody>
      </p:sp>
      <p:sp>
        <p:nvSpPr>
          <p:cNvPr id="62" name="Rectangle 61"/>
          <p:cNvSpPr/>
          <p:nvPr/>
        </p:nvSpPr>
        <p:spPr>
          <a:xfrm>
            <a:off x="5860190" y="3516625"/>
            <a:ext cx="663296" cy="3106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1</a:t>
            </a:r>
            <a:r>
              <a:rPr lang="en-GB" sz="800" dirty="0" smtClean="0">
                <a:solidFill>
                  <a:prstClr val="white"/>
                </a:solidFill>
              </a:rPr>
              <a:t> CP4866  in progress</a:t>
            </a:r>
            <a:endParaRPr lang="en-GB" sz="800" dirty="0">
              <a:solidFill>
                <a:prstClr val="white"/>
              </a:solidFill>
            </a:endParaRPr>
          </a:p>
        </p:txBody>
      </p:sp>
      <p:sp>
        <p:nvSpPr>
          <p:cNvPr id="63" name="Down Arrow 62"/>
          <p:cNvSpPr/>
          <p:nvPr/>
        </p:nvSpPr>
        <p:spPr>
          <a:xfrm>
            <a:off x="5811360" y="3217898"/>
            <a:ext cx="592192" cy="334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145863" y="4515968"/>
            <a:ext cx="7034553" cy="646331"/>
          </a:xfrm>
          <a:prstGeom prst="rect">
            <a:avLst/>
          </a:prstGeom>
          <a:noFill/>
        </p:spPr>
        <p:txBody>
          <a:bodyPr wrap="square" rtlCol="0">
            <a:spAutoFit/>
          </a:bodyPr>
          <a:lstStyle/>
          <a:p>
            <a:r>
              <a:rPr lang="en-GB" sz="1200" dirty="0" smtClean="0">
                <a:solidFill>
                  <a:prstClr val="black"/>
                </a:solidFill>
              </a:rPr>
              <a:t>All future reviews include non task force related changes that are pending, defects with planned resolution dates, other options which may be considered if engagement/PAC reporting does not deliver results. (PAC can look to deliver these when PAC reporting is updated).</a:t>
            </a:r>
            <a:endParaRPr lang="en-GB" sz="1200" dirty="0">
              <a:solidFill>
                <a:prstClr val="black"/>
              </a:solidFill>
            </a:endParaRPr>
          </a:p>
        </p:txBody>
      </p:sp>
    </p:spTree>
    <p:extLst>
      <p:ext uri="{BB962C8B-B14F-4D97-AF65-F5344CB8AC3E}">
        <p14:creationId xmlns:p14="http://schemas.microsoft.com/office/powerpoint/2010/main" val="2549636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Taskforce Funding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2" y="676622"/>
            <a:ext cx="7972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8525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Taskforce Next Steps</a:t>
            </a:r>
          </a:p>
        </p:txBody>
      </p:sp>
      <p:sp>
        <p:nvSpPr>
          <p:cNvPr id="3" name="Content Placeholder 2"/>
          <p:cNvSpPr>
            <a:spLocks noGrp="1"/>
          </p:cNvSpPr>
          <p:nvPr>
            <p:ph idx="1"/>
          </p:nvPr>
        </p:nvSpPr>
        <p:spPr>
          <a:xfrm>
            <a:off x="457200" y="843558"/>
            <a:ext cx="8229600" cy="3888432"/>
          </a:xfrm>
        </p:spPr>
        <p:txBody>
          <a:bodyPr vert="horz" lIns="91440" tIns="45720" rIns="91440" bIns="45720" rtlCol="0" anchor="t">
            <a:normAutofit/>
          </a:bodyPr>
          <a:lstStyle/>
          <a:p>
            <a:r>
              <a:rPr lang="en-GB" sz="1600" dirty="0"/>
              <a:t>Use the UIG working group as the mechanism to </a:t>
            </a:r>
            <a:r>
              <a:rPr lang="en-GB" sz="1600" b="1" dirty="0"/>
              <a:t>share progress </a:t>
            </a:r>
            <a:r>
              <a:rPr lang="en-GB" sz="1600" dirty="0"/>
              <a:t>on all recommendations where options </a:t>
            </a:r>
            <a:r>
              <a:rPr lang="en-GB" sz="1600" dirty="0" smtClean="0"/>
              <a:t>residing with Xoserve.</a:t>
            </a:r>
            <a:endParaRPr lang="en-GB" sz="1600" dirty="0"/>
          </a:p>
          <a:p>
            <a:r>
              <a:rPr lang="en-GB" sz="1600" dirty="0"/>
              <a:t>Provide updates to the </a:t>
            </a:r>
            <a:r>
              <a:rPr lang="en-GB" sz="1600" dirty="0" smtClean="0"/>
              <a:t>“</a:t>
            </a:r>
            <a:r>
              <a:rPr lang="en-GB" sz="1600" b="1" dirty="0"/>
              <a:t>Recommendation Tracker</a:t>
            </a:r>
            <a:r>
              <a:rPr lang="en-GB" sz="1600" dirty="0"/>
              <a:t>” in line with UIG Working Group timescales.</a:t>
            </a:r>
          </a:p>
          <a:p>
            <a:r>
              <a:rPr lang="en-GB" sz="1600" b="1" dirty="0"/>
              <a:t>Continue analysis </a:t>
            </a:r>
            <a:r>
              <a:rPr lang="en-GB" sz="1600" dirty="0"/>
              <a:t>on investigation lines &amp; publish investigation tracker updates bi-weekly.</a:t>
            </a:r>
          </a:p>
          <a:p>
            <a:r>
              <a:rPr lang="en-GB" sz="1600" b="1" dirty="0"/>
              <a:t>Publish any new findings/recommendations </a:t>
            </a:r>
            <a:r>
              <a:rPr lang="en-GB" sz="1600" dirty="0"/>
              <a:t>drawn from investigation lines which are currently “work in progress” when completed.</a:t>
            </a:r>
          </a:p>
          <a:p>
            <a:r>
              <a:rPr lang="en-GB" sz="1600" dirty="0"/>
              <a:t>Continue the </a:t>
            </a:r>
            <a:r>
              <a:rPr lang="en-GB" sz="1600" b="1" dirty="0"/>
              <a:t>customer engagement</a:t>
            </a:r>
            <a:r>
              <a:rPr lang="en-GB" sz="1600" dirty="0"/>
              <a:t>, </a:t>
            </a:r>
            <a:r>
              <a:rPr lang="en-GB" sz="1600" dirty="0" smtClean="0"/>
              <a:t>progress the  </a:t>
            </a:r>
            <a:r>
              <a:rPr lang="en-GB" sz="1600" b="1" dirty="0" smtClean="0"/>
              <a:t>CPs</a:t>
            </a:r>
            <a:r>
              <a:rPr lang="en-GB" sz="1600" dirty="0"/>
              <a:t> </a:t>
            </a:r>
            <a:r>
              <a:rPr lang="en-GB" sz="1600" dirty="0" smtClean="0"/>
              <a:t>&amp; </a:t>
            </a:r>
            <a:r>
              <a:rPr lang="en-GB" sz="1600" b="1" dirty="0"/>
              <a:t>CRs</a:t>
            </a:r>
            <a:r>
              <a:rPr lang="en-GB" sz="1600" dirty="0"/>
              <a:t> </a:t>
            </a:r>
            <a:r>
              <a:rPr lang="en-GB" sz="1600" dirty="0" smtClean="0"/>
              <a:t>raised to </a:t>
            </a:r>
            <a:r>
              <a:rPr lang="en-GB" sz="1600" dirty="0"/>
              <a:t>support the recommendation options agreed at 28</a:t>
            </a:r>
            <a:r>
              <a:rPr lang="en-GB" sz="1600" baseline="30000" dirty="0"/>
              <a:t>th</a:t>
            </a:r>
            <a:r>
              <a:rPr lang="en-GB" sz="1600" dirty="0"/>
              <a:t> January UIG-Recommendation session.</a:t>
            </a:r>
          </a:p>
          <a:p>
            <a:r>
              <a:rPr lang="en-GB" sz="1600" b="1" dirty="0" smtClean="0"/>
              <a:t>Drafting</a:t>
            </a:r>
            <a:r>
              <a:rPr lang="en-GB" sz="1600" dirty="0" smtClean="0"/>
              <a:t> </a:t>
            </a:r>
            <a:r>
              <a:rPr lang="en-GB" sz="1600" b="1" dirty="0" smtClean="0"/>
              <a:t>MODs </a:t>
            </a:r>
            <a:r>
              <a:rPr lang="en-GB" sz="1600" dirty="0" smtClean="0"/>
              <a:t>to progress agreed recommendation </a:t>
            </a:r>
            <a:r>
              <a:rPr lang="en-GB" sz="1600" dirty="0"/>
              <a:t>options.</a:t>
            </a:r>
          </a:p>
          <a:p>
            <a:r>
              <a:rPr lang="en-GB" sz="1600" b="1" dirty="0" smtClean="0"/>
              <a:t>Lead</a:t>
            </a:r>
            <a:r>
              <a:rPr lang="en-GB" sz="1600" dirty="0" smtClean="0"/>
              <a:t> </a:t>
            </a:r>
            <a:r>
              <a:rPr lang="en-GB" sz="1600" dirty="0"/>
              <a:t>the creation of </a:t>
            </a:r>
            <a:r>
              <a:rPr lang="en-GB" sz="1600" b="1" dirty="0"/>
              <a:t>new PAC reports </a:t>
            </a:r>
            <a:r>
              <a:rPr lang="en-GB" sz="1600" dirty="0"/>
              <a:t>as per the agreed recommendation options</a:t>
            </a:r>
            <a:r>
              <a:rPr lang="en-GB" sz="1600" dirty="0" smtClean="0"/>
              <a:t>.</a:t>
            </a:r>
            <a:endParaRPr lang="en-GB" sz="1600" dirty="0"/>
          </a:p>
        </p:txBody>
      </p:sp>
    </p:spTree>
    <p:extLst>
      <p:ext uri="{BB962C8B-B14F-4D97-AF65-F5344CB8AC3E}">
        <p14:creationId xmlns:p14="http://schemas.microsoft.com/office/powerpoint/2010/main" val="18865883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13. JMDG Update</a:t>
            </a:r>
            <a:endParaRPr lang="en-GB" dirty="0"/>
          </a:p>
        </p:txBody>
      </p:sp>
    </p:spTree>
    <p:extLst>
      <p:ext uri="{BB962C8B-B14F-4D97-AF65-F5344CB8AC3E}">
        <p14:creationId xmlns:p14="http://schemas.microsoft.com/office/powerpoint/2010/main" val="31107607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759883"/>
            <a:ext cx="8473111" cy="98855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prstClr val="black"/>
              </a:solidFill>
              <a:latin typeface="Calibri" panose="020F0502020204030204" pitchFamily="34" charset="0"/>
              <a:cs typeface="Calibri" panose="020F0502020204030204" pitchFamily="34" charset="0"/>
            </a:endParaRPr>
          </a:p>
        </p:txBody>
      </p:sp>
      <p:sp>
        <p:nvSpPr>
          <p:cNvPr id="5" name="TextBox 4"/>
          <p:cNvSpPr txBox="1"/>
          <p:nvPr/>
        </p:nvSpPr>
        <p:spPr>
          <a:xfrm>
            <a:off x="329534" y="3772294"/>
            <a:ext cx="4098451" cy="415498"/>
          </a:xfrm>
          <a:prstGeom prst="rect">
            <a:avLst/>
          </a:prstGeom>
          <a:noFill/>
        </p:spPr>
        <p:txBody>
          <a:bodyPr wrap="square" rtlCol="0">
            <a:spAutoFit/>
          </a:bodyPr>
          <a:lstStyle/>
          <a:p>
            <a:r>
              <a:rPr lang="en-GB" sz="1050" b="1" u="sng" dirty="0">
                <a:solidFill>
                  <a:prstClr val="black"/>
                </a:solidFill>
                <a:latin typeface="Calibri" panose="020F0502020204030204" pitchFamily="34" charset="0"/>
                <a:cs typeface="Calibri" panose="020F0502020204030204" pitchFamily="34" charset="0"/>
              </a:rPr>
              <a:t>Overview</a:t>
            </a:r>
          </a:p>
          <a:p>
            <a:pPr marL="171450" indent="-171450">
              <a:buFont typeface="Arial" panose="020B0604020202020204" pitchFamily="34" charset="0"/>
              <a:buChar char="•"/>
            </a:pPr>
            <a:endParaRPr lang="en-GB" sz="1050" dirty="0">
              <a:solidFill>
                <a:prstClr val="black"/>
              </a:solidFill>
              <a:latin typeface="Calibri" panose="020F0502020204030204" pitchFamily="34" charset="0"/>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prstClr val="black"/>
                </a:solidFill>
                <a:latin typeface="Calibri" panose="020F0502020204030204" pitchFamily="34" charset="0"/>
                <a:cs typeface="Calibri" panose="020F0502020204030204" pitchFamily="34" charset="0"/>
              </a:rPr>
              <a:t>Use case overview</a:t>
            </a:r>
          </a:p>
          <a:p>
            <a:pPr marL="285750" indent="-285750">
              <a:buFont typeface="Arial" panose="020B0604020202020204" pitchFamily="34" charset="0"/>
              <a:buChar char="•"/>
            </a:pPr>
            <a:r>
              <a:rPr lang="en-US" sz="1050" dirty="0">
                <a:solidFill>
                  <a:prstClr val="black"/>
                </a:solidFill>
                <a:latin typeface="Calibri" panose="020F0502020204030204" pitchFamily="34" charset="0"/>
                <a:cs typeface="Calibri" panose="020F0502020204030204" pitchFamily="34" charset="0"/>
              </a:rPr>
              <a:t>Access to an API service would allow Suppliers to significantly improve the reliability of the switching process for consumers</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35763"/>
            <a:ext cx="8473111" cy="57011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prstClr val="black"/>
                </a:solidFill>
                <a:latin typeface="Calibri" panose="020F0502020204030204" pitchFamily="34" charset="0"/>
                <a:cs typeface="Calibri" panose="020F0502020204030204" pitchFamily="34" charset="0"/>
              </a:rPr>
              <a:t>JMDG progression</a:t>
            </a:r>
          </a:p>
          <a:p>
            <a:r>
              <a:rPr lang="en-GB" sz="1050" dirty="0">
                <a:solidFill>
                  <a:prstClr val="black"/>
                </a:solidFill>
                <a:latin typeface="Calibri" panose="020F0502020204030204" pitchFamily="34" charset="0"/>
                <a:cs typeface="Calibri" panose="020F0502020204030204" pitchFamily="34" charset="0"/>
              </a:rPr>
              <a:t>Assessed, prioritised, requested project team to deliver  an API service with an extended data set to that of the original PCW service.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p:nvPr>
        </p:nvSpPr>
        <p:spPr>
          <a:xfrm>
            <a:off x="225425" y="-42360"/>
            <a:ext cx="8688388" cy="723900"/>
          </a:xfrm>
        </p:spPr>
        <p:txBody>
          <a:bodyPr/>
          <a:lstStyle/>
          <a:p>
            <a:r>
              <a:rPr lang="en-GB" dirty="0"/>
              <a:t>42  Supplier API [Twin]</a:t>
            </a:r>
          </a:p>
        </p:txBody>
      </p:sp>
      <p:sp>
        <p:nvSpPr>
          <p:cNvPr id="19" name="Rectangle 18"/>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25" name="TextBox 24"/>
          <p:cNvSpPr txBox="1"/>
          <p:nvPr/>
        </p:nvSpPr>
        <p:spPr>
          <a:xfrm>
            <a:off x="367106" y="3935618"/>
            <a:ext cx="8021319" cy="253916"/>
          </a:xfrm>
          <a:prstGeom prst="rect">
            <a:avLst/>
          </a:prstGeom>
          <a:solidFill>
            <a:schemeClr val="accent1">
              <a:lumMod val="40000"/>
              <a:lumOff val="60000"/>
            </a:schemeClr>
          </a:solidFill>
        </p:spPr>
        <p:txBody>
          <a:bodyPr wrap="square" rtlCol="0">
            <a:spAutoFit/>
          </a:bodyPr>
          <a:lstStyle/>
          <a:p>
            <a:r>
              <a:rPr lang="en-GB" sz="1050" dirty="0">
                <a:solidFill>
                  <a:prstClr val="black"/>
                </a:solidFill>
                <a:latin typeface="Calibri" panose="020F0502020204030204" pitchFamily="34" charset="0"/>
                <a:cs typeface="Calibri" panose="020F0502020204030204" pitchFamily="34" charset="0"/>
              </a:rPr>
              <a:t>A Twin fuel service was launched on the 30</a:t>
            </a:r>
            <a:r>
              <a:rPr lang="en-GB" sz="1050" baseline="30000" dirty="0">
                <a:solidFill>
                  <a:prstClr val="black"/>
                </a:solidFill>
                <a:latin typeface="Calibri" panose="020F0502020204030204" pitchFamily="34" charset="0"/>
                <a:cs typeface="Calibri" panose="020F0502020204030204" pitchFamily="34" charset="0"/>
              </a:rPr>
              <a:t>th</a:t>
            </a:r>
            <a:r>
              <a:rPr lang="en-GB" sz="1050" dirty="0">
                <a:solidFill>
                  <a:prstClr val="black"/>
                </a:solidFill>
                <a:latin typeface="Calibri" panose="020F0502020204030204" pitchFamily="34" charset="0"/>
                <a:cs typeface="Calibri" panose="020F0502020204030204" pitchFamily="34" charset="0"/>
              </a:rPr>
              <a:t> November 2018.</a:t>
            </a:r>
          </a:p>
        </p:txBody>
      </p:sp>
      <p:sp>
        <p:nvSpPr>
          <p:cNvPr id="36" name="Rectangle 35"/>
          <p:cNvSpPr/>
          <p:nvPr/>
        </p:nvSpPr>
        <p:spPr bwMode="auto">
          <a:xfrm>
            <a:off x="185517" y="1628682"/>
            <a:ext cx="288032" cy="216024"/>
          </a:xfrm>
          <a:prstGeom prst="rect">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r>
              <a:rPr lang="en-GB" sz="1200" b="1" dirty="0">
                <a:solidFill>
                  <a:prstClr val="black"/>
                </a:solidFill>
                <a:latin typeface="Calibri" panose="020F0502020204030204" pitchFamily="34" charset="0"/>
                <a:cs typeface="Calibri" panose="020F0502020204030204" pitchFamily="34" charset="0"/>
              </a:rPr>
              <a:t>42</a:t>
            </a:r>
          </a:p>
        </p:txBody>
      </p:sp>
      <p:cxnSp>
        <p:nvCxnSpPr>
          <p:cNvPr id="37" name="Straight Connector 36"/>
          <p:cNvCxnSpPr>
            <a:cxnSpLocks/>
            <a:stCxn id="36" idx="3"/>
            <a:endCxn id="38" idx="2"/>
          </p:cNvCxnSpPr>
          <p:nvPr/>
        </p:nvCxnSpPr>
        <p:spPr bwMode="auto">
          <a:xfrm flipV="1">
            <a:off x="473549" y="1725678"/>
            <a:ext cx="3370810" cy="11016"/>
          </a:xfrm>
          <a:prstGeom prst="line">
            <a:avLst/>
          </a:prstGeom>
          <a:solidFill>
            <a:schemeClr val="accent1">
              <a:alpha val="50000"/>
            </a:schemeClr>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p:cNvSpPr/>
          <p:nvPr/>
        </p:nvSpPr>
        <p:spPr bwMode="auto">
          <a:xfrm>
            <a:off x="3844359" y="1617666"/>
            <a:ext cx="288032" cy="216024"/>
          </a:xfrm>
          <a:prstGeom prst="ellipse">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39" name="Rectangle 38"/>
          <p:cNvSpPr/>
          <p:nvPr/>
        </p:nvSpPr>
        <p:spPr bwMode="auto">
          <a:xfrm>
            <a:off x="1187624" y="1644669"/>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40" name="Rectangle 39"/>
          <p:cNvSpPr/>
          <p:nvPr/>
        </p:nvSpPr>
        <p:spPr bwMode="auto">
          <a:xfrm>
            <a:off x="2051720" y="1655685"/>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43" name="TextBox 42"/>
          <p:cNvSpPr txBox="1"/>
          <p:nvPr/>
        </p:nvSpPr>
        <p:spPr>
          <a:xfrm rot="19103864">
            <a:off x="3584579" y="1850906"/>
            <a:ext cx="724878" cy="415498"/>
          </a:xfrm>
          <a:prstGeom prst="rect">
            <a:avLst/>
          </a:prstGeom>
          <a:noFill/>
        </p:spPr>
        <p:txBody>
          <a:bodyPr wrap="none" rtlCol="0">
            <a:spAutoFit/>
          </a:bodyPr>
          <a:lstStyle/>
          <a:p>
            <a:r>
              <a:rPr lang="en-GB" sz="1050" b="1" dirty="0">
                <a:solidFill>
                  <a:prstClr val="black"/>
                </a:solidFill>
                <a:latin typeface="Calibri" panose="020F0502020204030204" pitchFamily="34" charset="0"/>
                <a:cs typeface="Calibri" panose="020F0502020204030204" pitchFamily="34" charset="0"/>
              </a:rPr>
              <a:t>Twin Fuel</a:t>
            </a:r>
          </a:p>
          <a:p>
            <a:r>
              <a:rPr lang="en-GB" sz="1050" b="1" dirty="0">
                <a:solidFill>
                  <a:prstClr val="black"/>
                </a:solidFill>
                <a:latin typeface="Calibri" panose="020F0502020204030204" pitchFamily="34" charset="0"/>
                <a:cs typeface="Calibri" panose="020F0502020204030204" pitchFamily="34" charset="0"/>
              </a:rPr>
              <a:t>Go-live</a:t>
            </a:r>
          </a:p>
        </p:txBody>
      </p:sp>
      <p:sp>
        <p:nvSpPr>
          <p:cNvPr id="44" name="TextBox 43"/>
          <p:cNvSpPr txBox="1"/>
          <p:nvPr/>
        </p:nvSpPr>
        <p:spPr>
          <a:xfrm rot="19103864">
            <a:off x="1541583" y="1888782"/>
            <a:ext cx="734496" cy="253916"/>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Tech Spec</a:t>
            </a:r>
          </a:p>
        </p:txBody>
      </p:sp>
      <p:sp>
        <p:nvSpPr>
          <p:cNvPr id="46" name="Rectangle 45"/>
          <p:cNvSpPr/>
          <p:nvPr/>
        </p:nvSpPr>
        <p:spPr bwMode="auto">
          <a:xfrm>
            <a:off x="2339752"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47" name="TextBox 46"/>
          <p:cNvSpPr txBox="1"/>
          <p:nvPr/>
        </p:nvSpPr>
        <p:spPr>
          <a:xfrm rot="19103864">
            <a:off x="1994222" y="1843681"/>
            <a:ext cx="553357" cy="253916"/>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Pricing</a:t>
            </a:r>
          </a:p>
        </p:txBody>
      </p:sp>
      <p:sp>
        <p:nvSpPr>
          <p:cNvPr id="53" name="Rectangle 52"/>
          <p:cNvSpPr/>
          <p:nvPr/>
        </p:nvSpPr>
        <p:spPr bwMode="auto">
          <a:xfrm>
            <a:off x="3131840"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54" name="Rectangle 53"/>
          <p:cNvSpPr/>
          <p:nvPr/>
        </p:nvSpPr>
        <p:spPr bwMode="auto">
          <a:xfrm>
            <a:off x="3581890"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56" name="TextBox 55"/>
          <p:cNvSpPr txBox="1"/>
          <p:nvPr/>
        </p:nvSpPr>
        <p:spPr>
          <a:xfrm rot="19103864">
            <a:off x="2520007" y="1938273"/>
            <a:ext cx="933269" cy="253916"/>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Electricity API</a:t>
            </a:r>
          </a:p>
        </p:txBody>
      </p:sp>
      <p:sp>
        <p:nvSpPr>
          <p:cNvPr id="57" name="TextBox 56"/>
          <p:cNvSpPr txBox="1"/>
          <p:nvPr/>
        </p:nvSpPr>
        <p:spPr>
          <a:xfrm rot="19103864">
            <a:off x="2874529" y="1953839"/>
            <a:ext cx="995785" cy="253916"/>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MOD Approval</a:t>
            </a:r>
          </a:p>
        </p:txBody>
      </p:sp>
      <p:sp>
        <p:nvSpPr>
          <p:cNvPr id="59" name="TextBox 58"/>
          <p:cNvSpPr txBox="1"/>
          <p:nvPr/>
        </p:nvSpPr>
        <p:spPr>
          <a:xfrm rot="19103864">
            <a:off x="425045" y="1961244"/>
            <a:ext cx="1005403" cy="253916"/>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JMDG Decision</a:t>
            </a:r>
          </a:p>
        </p:txBody>
      </p:sp>
    </p:spTree>
    <p:extLst>
      <p:ext uri="{BB962C8B-B14F-4D97-AF65-F5344CB8AC3E}">
        <p14:creationId xmlns:p14="http://schemas.microsoft.com/office/powerpoint/2010/main" val="22325564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42360"/>
            <a:ext cx="8688388" cy="723900"/>
          </a:xfrm>
        </p:spPr>
        <p:txBody>
          <a:bodyPr/>
          <a:lstStyle/>
          <a:p>
            <a:r>
              <a:rPr lang="en-GB" dirty="0"/>
              <a:t>27  Domestic M-Number Helpline [Gas]</a:t>
            </a:r>
          </a:p>
        </p:txBody>
      </p:sp>
      <p:sp>
        <p:nvSpPr>
          <p:cNvPr id="5" name="Rectangle 4"/>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6" name="Rectangle 5"/>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prstClr val="black"/>
              </a:solidFill>
              <a:latin typeface="Calibri" panose="020F0502020204030204" pitchFamily="34" charset="0"/>
              <a:cs typeface="Calibri" panose="020F0502020204030204" pitchFamily="34" charset="0"/>
            </a:endParaRPr>
          </a:p>
        </p:txBody>
      </p:sp>
      <p:sp>
        <p:nvSpPr>
          <p:cNvPr id="7" name="TextBox 6"/>
          <p:cNvSpPr txBox="1"/>
          <p:nvPr/>
        </p:nvSpPr>
        <p:spPr>
          <a:xfrm>
            <a:off x="329534" y="3663730"/>
            <a:ext cx="4098451" cy="415498"/>
          </a:xfrm>
          <a:prstGeom prst="rect">
            <a:avLst/>
          </a:prstGeom>
          <a:noFill/>
        </p:spPr>
        <p:txBody>
          <a:bodyPr wrap="square" rtlCol="0">
            <a:spAutoFit/>
          </a:bodyPr>
          <a:lstStyle/>
          <a:p>
            <a:r>
              <a:rPr lang="en-GB" sz="1050" b="1" u="sng" dirty="0">
                <a:solidFill>
                  <a:prstClr val="black"/>
                </a:solidFill>
                <a:latin typeface="Calibri" panose="020F0502020204030204" pitchFamily="34" charset="0"/>
                <a:cs typeface="Calibri" panose="020F0502020204030204" pitchFamily="34" charset="0"/>
              </a:rPr>
              <a:t>Solution overview</a:t>
            </a:r>
          </a:p>
          <a:p>
            <a:pPr marL="171450" indent="-171450">
              <a:buFont typeface="Arial" panose="020B0604020202020204" pitchFamily="34" charset="0"/>
              <a:buChar char="•"/>
            </a:pPr>
            <a:endParaRPr lang="en-GB" sz="1050" dirty="0">
              <a:solidFill>
                <a:prstClr val="black"/>
              </a:solidFill>
              <a:latin typeface="Calibri" panose="020F0502020204030204" pitchFamily="34" charset="0"/>
              <a:cs typeface="Calibri" panose="020F0502020204030204" pitchFamily="34" charset="0"/>
            </a:endParaRPr>
          </a:p>
        </p:txBody>
      </p:sp>
      <p:sp>
        <p:nvSpPr>
          <p:cNvPr id="8" name="Rectangle 7"/>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prstClr val="black"/>
                </a:solidFill>
                <a:latin typeface="Calibri" panose="020F0502020204030204" pitchFamily="34" charset="0"/>
                <a:cs typeface="Calibri" panose="020F0502020204030204" pitchFamily="34" charset="0"/>
              </a:rPr>
              <a:t>Use case overview</a:t>
            </a:r>
          </a:p>
          <a:p>
            <a:pPr marL="285750" indent="-285750">
              <a:buFont typeface="Arial" panose="020B0604020202020204" pitchFamily="34" charset="0"/>
              <a:buChar char="•"/>
            </a:pPr>
            <a:r>
              <a:rPr lang="en-GB" sz="1050" dirty="0">
                <a:solidFill>
                  <a:prstClr val="black"/>
                </a:solidFill>
                <a:latin typeface="Calibri" panose="020F0502020204030204" pitchFamily="34" charset="0"/>
                <a:cs typeface="Calibri" panose="020F0502020204030204" pitchFamily="34" charset="0"/>
              </a:rPr>
              <a:t>Replace the existing method of providing this service with an online solution</a:t>
            </a:r>
          </a:p>
          <a:p>
            <a:pPr marL="285750" indent="-285750">
              <a:buFont typeface="Arial" panose="020B0604020202020204" pitchFamily="34" charset="0"/>
              <a:buChar char="•"/>
            </a:pPr>
            <a:r>
              <a:rPr lang="en-GB" sz="1050" dirty="0">
                <a:solidFill>
                  <a:prstClr val="black"/>
                </a:solidFill>
                <a:latin typeface="Calibri" panose="020F0502020204030204" pitchFamily="34" charset="0"/>
                <a:cs typeface="Calibri" panose="020F0502020204030204" pitchFamily="34" charset="0"/>
              </a:rPr>
              <a:t>500k calls per year, used by domestic consumers</a:t>
            </a:r>
          </a:p>
        </p:txBody>
      </p:sp>
      <p:sp>
        <p:nvSpPr>
          <p:cNvPr id="9" name="Rectangle 8">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prstClr val="black"/>
                </a:solidFill>
                <a:latin typeface="Calibri" panose="020F0502020204030204" pitchFamily="34" charset="0"/>
                <a:cs typeface="Calibri" panose="020F0502020204030204" pitchFamily="34" charset="0"/>
              </a:rPr>
              <a:t>JMDG progression</a:t>
            </a:r>
          </a:p>
          <a:p>
            <a:r>
              <a:rPr lang="en-GB" sz="1050" dirty="0">
                <a:solidFill>
                  <a:prstClr val="black"/>
                </a:solidFill>
                <a:latin typeface="Calibri" panose="020F0502020204030204" pitchFamily="34" charset="0"/>
                <a:cs typeface="Calibri" panose="020F0502020204030204" pitchFamily="34" charset="0"/>
              </a:rPr>
              <a:t>Assessed, prioritised and requested project team to provide solution. </a:t>
            </a:r>
          </a:p>
        </p:txBody>
      </p:sp>
      <p:sp>
        <p:nvSpPr>
          <p:cNvPr id="10" name="TextBox 9"/>
          <p:cNvSpPr txBox="1"/>
          <p:nvPr/>
        </p:nvSpPr>
        <p:spPr>
          <a:xfrm>
            <a:off x="367105" y="3830874"/>
            <a:ext cx="8465530" cy="1061829"/>
          </a:xfrm>
          <a:prstGeom prst="rect">
            <a:avLst/>
          </a:prstGeom>
          <a:solidFill>
            <a:schemeClr val="accent1">
              <a:lumMod val="40000"/>
              <a:lumOff val="60000"/>
            </a:schemeClr>
          </a:solidFill>
        </p:spPr>
        <p:txBody>
          <a:bodyPr wrap="square" rtlCol="0">
            <a:spAutoFit/>
          </a:bodyPr>
          <a:lstStyle/>
          <a:p>
            <a:r>
              <a:rPr lang="en-GB" sz="1050" b="1" dirty="0">
                <a:solidFill>
                  <a:prstClr val="black"/>
                </a:solidFill>
                <a:latin typeface="Calibri" panose="020F0502020204030204" pitchFamily="34" charset="0"/>
                <a:cs typeface="Calibri" panose="020F0502020204030204" pitchFamily="34" charset="0"/>
              </a:rPr>
              <a:t>Phase 1</a:t>
            </a:r>
            <a:r>
              <a:rPr lang="en-GB" sz="1050" dirty="0">
                <a:solidFill>
                  <a:prstClr val="black"/>
                </a:solidFill>
                <a:latin typeface="Calibri" panose="020F0502020204030204" pitchFamily="34" charset="0"/>
                <a:cs typeface="Calibri" panose="020F0502020204030204" pitchFamily="34" charset="0"/>
              </a:rPr>
              <a:t> – Web Portal to be developed for gas consumers. Will be able to obtain MPRN, Gas Supplier and Transporter name </a:t>
            </a:r>
            <a:endParaRPr lang="en-GB" sz="1050" b="1" dirty="0">
              <a:solidFill>
                <a:prstClr val="black"/>
              </a:solidFill>
              <a:latin typeface="Calibri" panose="020F0502020204030204" pitchFamily="34" charset="0"/>
              <a:cs typeface="Calibri" panose="020F0502020204030204" pitchFamily="34" charset="0"/>
            </a:endParaRPr>
          </a:p>
          <a:p>
            <a:r>
              <a:rPr lang="en-GB" sz="1050" b="1" dirty="0">
                <a:solidFill>
                  <a:prstClr val="black"/>
                </a:solidFill>
                <a:latin typeface="Calibri" panose="020F0502020204030204" pitchFamily="34" charset="0"/>
                <a:cs typeface="Calibri" panose="020F0502020204030204" pitchFamily="34" charset="0"/>
              </a:rPr>
              <a:t>Phase 2 – </a:t>
            </a:r>
            <a:r>
              <a:rPr lang="en-GB" sz="1050" dirty="0">
                <a:solidFill>
                  <a:prstClr val="black"/>
                </a:solidFill>
                <a:latin typeface="Calibri" panose="020F0502020204030204" pitchFamily="34" charset="0"/>
                <a:cs typeface="Calibri" panose="020F0502020204030204" pitchFamily="34" charset="0"/>
              </a:rPr>
              <a:t>Migration of helpline to an enhanced Web Portal</a:t>
            </a:r>
          </a:p>
          <a:p>
            <a:endParaRPr lang="en-GB" sz="1050" dirty="0">
              <a:solidFill>
                <a:prstClr val="black"/>
              </a:solidFill>
              <a:latin typeface="Calibri" panose="020F0502020204030204" pitchFamily="34" charset="0"/>
              <a:cs typeface="Calibri" panose="020F0502020204030204" pitchFamily="34" charset="0"/>
            </a:endParaRPr>
          </a:p>
          <a:p>
            <a:r>
              <a:rPr lang="en-GB" sz="1050" b="1" u="sng" dirty="0">
                <a:solidFill>
                  <a:prstClr val="black"/>
                </a:solidFill>
                <a:latin typeface="Calibri" panose="020F0502020204030204" pitchFamily="34" charset="0"/>
                <a:cs typeface="Calibri" panose="020F0502020204030204" pitchFamily="34" charset="0"/>
              </a:rPr>
              <a:t>Plan</a:t>
            </a:r>
          </a:p>
          <a:p>
            <a:r>
              <a:rPr lang="en-GB" sz="1050" dirty="0">
                <a:solidFill>
                  <a:prstClr val="black"/>
                </a:solidFill>
                <a:latin typeface="Calibri" panose="020F0502020204030204" pitchFamily="34" charset="0"/>
                <a:cs typeface="Calibri" panose="020F0502020204030204" pitchFamily="34" charset="0"/>
              </a:rPr>
              <a:t>Phase 1 was delivered in September 2018. Phase 2 has commenced and is on track to launch in June</a:t>
            </a:r>
          </a:p>
          <a:p>
            <a:endParaRPr lang="en-GB" sz="1050" b="1" u="sng" dirty="0">
              <a:solidFill>
                <a:prstClr val="black"/>
              </a:solidFill>
              <a:latin typeface="Calibri" panose="020F0502020204030204" pitchFamily="34" charset="0"/>
              <a:cs typeface="Calibri" panose="020F050202020403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a:stCxn id="12" idx="3"/>
            <a:endCxn id="16" idx="2"/>
          </p:cNvCxnSpPr>
          <p:nvPr/>
        </p:nvCxnSpPr>
        <p:spPr bwMode="auto">
          <a:xfrm flipV="1">
            <a:off x="467544" y="1735178"/>
            <a:ext cx="1584176" cy="2037"/>
          </a:xfrm>
          <a:prstGeom prst="line">
            <a:avLst/>
          </a:prstGeom>
          <a:solidFill>
            <a:schemeClr val="accent1">
              <a:alpha val="50000"/>
            </a:schemeClr>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1493658" y="1656206"/>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19" name="TextBox 18"/>
          <p:cNvSpPr txBox="1"/>
          <p:nvPr/>
        </p:nvSpPr>
        <p:spPr>
          <a:xfrm rot="19103864">
            <a:off x="1172008" y="1904993"/>
            <a:ext cx="580608" cy="253916"/>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Testing</a:t>
            </a:r>
          </a:p>
        </p:txBody>
      </p:sp>
      <p:sp>
        <p:nvSpPr>
          <p:cNvPr id="29" name="TextBox 28"/>
          <p:cNvSpPr txBox="1"/>
          <p:nvPr/>
        </p:nvSpPr>
        <p:spPr>
          <a:xfrm rot="19103864">
            <a:off x="1645245" y="1917945"/>
            <a:ext cx="615874" cy="253916"/>
          </a:xfrm>
          <a:prstGeom prst="rect">
            <a:avLst/>
          </a:prstGeom>
          <a:noFill/>
        </p:spPr>
        <p:txBody>
          <a:bodyPr wrap="none" rtlCol="0">
            <a:spAutoFit/>
          </a:bodyPr>
          <a:lstStyle/>
          <a:p>
            <a:r>
              <a:rPr lang="en-GB" sz="1050" b="1" dirty="0">
                <a:solidFill>
                  <a:prstClr val="black"/>
                </a:solidFill>
                <a:latin typeface="Calibri" panose="020F0502020204030204" pitchFamily="34" charset="0"/>
                <a:cs typeface="Calibri" panose="020F0502020204030204" pitchFamily="34" charset="0"/>
              </a:rPr>
              <a:t>Phase 1</a:t>
            </a:r>
          </a:p>
        </p:txBody>
      </p:sp>
      <p:sp>
        <p:nvSpPr>
          <p:cNvPr id="42" name="Oval 41"/>
          <p:cNvSpPr/>
          <p:nvPr/>
        </p:nvSpPr>
        <p:spPr bwMode="auto">
          <a:xfrm>
            <a:off x="8688619" y="1634842"/>
            <a:ext cx="288032" cy="216024"/>
          </a:xfrm>
          <a:prstGeom prst="ellipse">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43" name="TextBox 42"/>
          <p:cNvSpPr txBox="1"/>
          <p:nvPr/>
        </p:nvSpPr>
        <p:spPr>
          <a:xfrm rot="19103864">
            <a:off x="8341990" y="1896212"/>
            <a:ext cx="615874" cy="253916"/>
          </a:xfrm>
          <a:prstGeom prst="rect">
            <a:avLst/>
          </a:prstGeom>
          <a:noFill/>
        </p:spPr>
        <p:txBody>
          <a:bodyPr wrap="none" rtlCol="0">
            <a:spAutoFit/>
          </a:bodyPr>
          <a:lstStyle/>
          <a:p>
            <a:r>
              <a:rPr lang="en-GB" sz="1050" b="1" dirty="0">
                <a:solidFill>
                  <a:prstClr val="black"/>
                </a:solidFill>
                <a:latin typeface="Calibri" panose="020F0502020204030204" pitchFamily="34" charset="0"/>
                <a:cs typeface="Calibri" panose="020F0502020204030204" pitchFamily="34" charset="0"/>
              </a:rPr>
              <a:t>Phase 2</a:t>
            </a:r>
          </a:p>
        </p:txBody>
      </p:sp>
      <p:sp>
        <p:nvSpPr>
          <p:cNvPr id="47" name="Rectangle 46"/>
          <p:cNvSpPr/>
          <p:nvPr/>
        </p:nvSpPr>
        <p:spPr bwMode="auto">
          <a:xfrm>
            <a:off x="5291329" y="1653648"/>
            <a:ext cx="198022" cy="162018"/>
          </a:xfrm>
          <a:prstGeom prst="rect">
            <a:avLst/>
          </a:prstGeom>
          <a:solidFill>
            <a:srgbClr val="68AEE0"/>
          </a:solidFill>
          <a:ln w="3175" cap="flat" cmpd="sng" algn="ctr">
            <a:solidFill>
              <a:srgbClr val="68AEE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48" name="TextBox 47"/>
          <p:cNvSpPr txBox="1"/>
          <p:nvPr/>
        </p:nvSpPr>
        <p:spPr>
          <a:xfrm rot="19103864">
            <a:off x="4663772" y="1890345"/>
            <a:ext cx="984565" cy="415498"/>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Requirements </a:t>
            </a:r>
          </a:p>
          <a:p>
            <a:r>
              <a:rPr lang="en-GB" sz="1050" dirty="0">
                <a:solidFill>
                  <a:prstClr val="black"/>
                </a:solidFill>
                <a:latin typeface="Calibri" panose="020F0502020204030204" pitchFamily="34" charset="0"/>
                <a:cs typeface="Calibri" panose="020F0502020204030204" pitchFamily="34" charset="0"/>
              </a:rPr>
              <a:t>Gathering</a:t>
            </a:r>
          </a:p>
        </p:txBody>
      </p:sp>
      <p:cxnSp>
        <p:nvCxnSpPr>
          <p:cNvPr id="22" name="Straight Connector 21"/>
          <p:cNvCxnSpPr/>
          <p:nvPr/>
        </p:nvCxnSpPr>
        <p:spPr bwMode="auto">
          <a:xfrm flipV="1">
            <a:off x="5489352" y="1737214"/>
            <a:ext cx="3187105" cy="11279"/>
          </a:xfrm>
          <a:prstGeom prst="line">
            <a:avLst/>
          </a:prstGeom>
          <a:solidFill>
            <a:schemeClr val="accent1">
              <a:alpha val="50000"/>
            </a:schemeClr>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6" idx="6"/>
            <a:endCxn id="47" idx="1"/>
          </p:cNvCxnSpPr>
          <p:nvPr/>
        </p:nvCxnSpPr>
        <p:spPr bwMode="auto">
          <a:xfrm flipV="1">
            <a:off x="2339753" y="1734657"/>
            <a:ext cx="2951577" cy="521"/>
          </a:xfrm>
          <a:prstGeom prst="line">
            <a:avLst/>
          </a:prstGeom>
          <a:solidFill>
            <a:schemeClr val="accent1">
              <a:alpha val="50000"/>
            </a:schemeClr>
          </a:solidFill>
          <a:ln w="76200" cap="flat" cmpd="sng" algn="ctr">
            <a:solidFill>
              <a:srgbClr val="68AEE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2051720" y="1627166"/>
            <a:ext cx="288032" cy="216024"/>
          </a:xfrm>
          <a:prstGeom prst="ellipse">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12" name="Rectangle 11"/>
          <p:cNvSpPr/>
          <p:nvPr/>
        </p:nvSpPr>
        <p:spPr bwMode="auto">
          <a:xfrm>
            <a:off x="179512" y="1629203"/>
            <a:ext cx="288032" cy="216024"/>
          </a:xfrm>
          <a:prstGeom prst="rect">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r>
              <a:rPr lang="en-GB" sz="1200" b="1" dirty="0">
                <a:solidFill>
                  <a:prstClr val="black"/>
                </a:solidFill>
                <a:latin typeface="Calibri" panose="020F0502020204030204" pitchFamily="34" charset="0"/>
                <a:cs typeface="Calibri" panose="020F0502020204030204" pitchFamily="34" charset="0"/>
              </a:rPr>
              <a:t>27</a:t>
            </a:r>
          </a:p>
        </p:txBody>
      </p:sp>
    </p:spTree>
    <p:extLst>
      <p:ext uri="{BB962C8B-B14F-4D97-AF65-F5344CB8AC3E}">
        <p14:creationId xmlns:p14="http://schemas.microsoft.com/office/powerpoint/2010/main" val="154194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prstClr val="black"/>
              </a:solidFill>
              <a:latin typeface="Calibri" panose="020F0502020204030204" pitchFamily="34" charset="0"/>
              <a:cs typeface="Calibri" panose="020F0502020204030204" pitchFamily="34" charset="0"/>
            </a:endParaRPr>
          </a:p>
        </p:txBody>
      </p:sp>
      <p:sp>
        <p:nvSpPr>
          <p:cNvPr id="7" name="TextBox 6"/>
          <p:cNvSpPr txBox="1"/>
          <p:nvPr/>
        </p:nvSpPr>
        <p:spPr>
          <a:xfrm>
            <a:off x="329534" y="3663730"/>
            <a:ext cx="4098451" cy="415498"/>
          </a:xfrm>
          <a:prstGeom prst="rect">
            <a:avLst/>
          </a:prstGeom>
          <a:noFill/>
        </p:spPr>
        <p:txBody>
          <a:bodyPr wrap="square" rtlCol="0">
            <a:spAutoFit/>
          </a:bodyPr>
          <a:lstStyle/>
          <a:p>
            <a:r>
              <a:rPr lang="en-GB" sz="1050" b="1" u="sng" dirty="0">
                <a:solidFill>
                  <a:prstClr val="black"/>
                </a:solidFill>
                <a:latin typeface="Calibri" panose="020F0502020204030204" pitchFamily="34" charset="0"/>
                <a:cs typeface="Calibri" panose="020F0502020204030204" pitchFamily="34" charset="0"/>
              </a:rPr>
              <a:t>Solution overview</a:t>
            </a:r>
          </a:p>
          <a:p>
            <a:pPr marL="171450" indent="-171450">
              <a:buFont typeface="Arial" panose="020B0604020202020204" pitchFamily="34" charset="0"/>
              <a:buChar char="•"/>
            </a:pPr>
            <a:endParaRPr lang="en-GB" sz="1050" dirty="0">
              <a:solidFill>
                <a:prstClr val="black"/>
              </a:solidFill>
              <a:latin typeface="Calibri" panose="020F0502020204030204" pitchFamily="34" charset="0"/>
              <a:cs typeface="Calibri" panose="020F0502020204030204" pitchFamily="34" charset="0"/>
            </a:endParaRPr>
          </a:p>
        </p:txBody>
      </p:sp>
      <p:sp>
        <p:nvSpPr>
          <p:cNvPr id="8" name="Rectangle 7"/>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prstClr val="black"/>
                </a:solidFill>
                <a:latin typeface="Calibri" panose="020F0502020204030204" pitchFamily="34" charset="0"/>
                <a:cs typeface="Calibri" panose="020F0502020204030204" pitchFamily="34" charset="0"/>
              </a:rPr>
              <a:t>Use case overview</a:t>
            </a:r>
          </a:p>
          <a:p>
            <a:pPr marL="285750" indent="-285750">
              <a:buFont typeface="Arial" panose="020B0604020202020204" pitchFamily="34" charset="0"/>
              <a:buChar char="•"/>
            </a:pPr>
            <a:r>
              <a:rPr lang="en-US" sz="1050" dirty="0">
                <a:solidFill>
                  <a:prstClr val="black"/>
                </a:solidFill>
                <a:latin typeface="Calibri" panose="020F0502020204030204" pitchFamily="34" charset="0"/>
                <a:cs typeface="Calibri" panose="020F0502020204030204" pitchFamily="34" charset="0"/>
              </a:rPr>
              <a:t>Meter asset data on UK Link is not correctly maintained by industry participants</a:t>
            </a:r>
          </a:p>
          <a:p>
            <a:pPr marL="285750" indent="-285750">
              <a:buFont typeface="Arial" panose="020B0604020202020204" pitchFamily="34" charset="0"/>
              <a:buChar char="•"/>
            </a:pPr>
            <a:r>
              <a:rPr lang="en-US" sz="1050" dirty="0">
                <a:solidFill>
                  <a:prstClr val="black"/>
                </a:solidFill>
                <a:latin typeface="Calibri" panose="020F0502020204030204" pitchFamily="34" charset="0"/>
                <a:cs typeface="Calibri" panose="020F0502020204030204" pitchFamily="34" charset="0"/>
              </a:rPr>
              <a:t>A reporting service will be provided to compare the MAM / MAP meter point reference number and meter serial number to that held on UK Link</a:t>
            </a:r>
            <a:endParaRPr lang="en-GB" sz="1050" dirty="0">
              <a:solidFill>
                <a:prstClr val="black"/>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prstClr val="black"/>
                </a:solidFill>
                <a:latin typeface="Calibri" panose="020F0502020204030204" pitchFamily="34" charset="0"/>
                <a:cs typeface="Calibri" panose="020F0502020204030204" pitchFamily="34" charset="0"/>
              </a:rPr>
              <a:t>JMDG progression</a:t>
            </a:r>
          </a:p>
          <a:p>
            <a:r>
              <a:rPr lang="en-GB" sz="1050" dirty="0">
                <a:solidFill>
                  <a:prstClr val="black"/>
                </a:solidFill>
                <a:latin typeface="Calibri" panose="020F0502020204030204" pitchFamily="34" charset="0"/>
                <a:cs typeface="Calibri" panose="020F0502020204030204" pitchFamily="34" charset="0"/>
              </a:rPr>
              <a:t>Assessed, prioritised, requested project team to analyse  requirements with MAPs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179512" y="1628682"/>
            <a:ext cx="288032" cy="216024"/>
          </a:xfrm>
          <a:prstGeom prst="rect">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r>
              <a:rPr lang="en-GB" sz="1200" b="1" dirty="0">
                <a:solidFill>
                  <a:prstClr val="black"/>
                </a:solidFill>
                <a:latin typeface="Calibri" panose="020F0502020204030204" pitchFamily="34" charset="0"/>
                <a:cs typeface="Calibri" panose="020F0502020204030204" pitchFamily="34" charset="0"/>
              </a:rPr>
              <a:t>06</a:t>
            </a:r>
          </a:p>
        </p:txBody>
      </p:sp>
      <p:cxnSp>
        <p:nvCxnSpPr>
          <p:cNvPr id="13" name="Straight Connector 12"/>
          <p:cNvCxnSpPr>
            <a:stCxn id="12" idx="3"/>
          </p:cNvCxnSpPr>
          <p:nvPr/>
        </p:nvCxnSpPr>
        <p:spPr bwMode="auto">
          <a:xfrm>
            <a:off x="467544" y="1736694"/>
            <a:ext cx="1152128" cy="0"/>
          </a:xfrm>
          <a:prstGeom prst="line">
            <a:avLst/>
          </a:prstGeom>
          <a:solidFill>
            <a:schemeClr val="accent1">
              <a:alpha val="50000"/>
            </a:schemeClr>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14" idx="3"/>
            <a:endCxn id="16" idx="2"/>
          </p:cNvCxnSpPr>
          <p:nvPr/>
        </p:nvCxnSpPr>
        <p:spPr bwMode="auto">
          <a:xfrm flipV="1">
            <a:off x="1979712" y="1734657"/>
            <a:ext cx="2594726" cy="2037"/>
          </a:xfrm>
          <a:prstGeom prst="line">
            <a:avLst/>
          </a:prstGeom>
          <a:solidFill>
            <a:schemeClr val="accent1">
              <a:alpha val="50000"/>
            </a:schemeClr>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bwMode="auto">
          <a:xfrm>
            <a:off x="773578" y="1655685"/>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20" name="Rectangle 19"/>
          <p:cNvSpPr/>
          <p:nvPr/>
        </p:nvSpPr>
        <p:spPr bwMode="auto">
          <a:xfrm>
            <a:off x="1277634"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22" name="TextBox 21"/>
          <p:cNvSpPr txBox="1"/>
          <p:nvPr/>
        </p:nvSpPr>
        <p:spPr>
          <a:xfrm rot="19103864">
            <a:off x="116379" y="1953206"/>
            <a:ext cx="914033" cy="253916"/>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Engage Maps</a:t>
            </a:r>
          </a:p>
        </p:txBody>
      </p:sp>
      <p:sp>
        <p:nvSpPr>
          <p:cNvPr id="23" name="TextBox 22"/>
          <p:cNvSpPr txBox="1"/>
          <p:nvPr/>
        </p:nvSpPr>
        <p:spPr>
          <a:xfrm rot="19103864">
            <a:off x="850332" y="1863883"/>
            <a:ext cx="659155" cy="415498"/>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Portfolio</a:t>
            </a:r>
          </a:p>
          <a:p>
            <a:r>
              <a:rPr lang="en-GB" sz="1050" dirty="0">
                <a:solidFill>
                  <a:prstClr val="black"/>
                </a:solidFill>
                <a:latin typeface="Calibri" panose="020F0502020204030204" pitchFamily="34" charset="0"/>
                <a:cs typeface="Calibri" panose="020F0502020204030204" pitchFamily="34" charset="0"/>
              </a:rPr>
              <a:t>Analysis</a:t>
            </a:r>
          </a:p>
        </p:txBody>
      </p:sp>
      <p:sp>
        <p:nvSpPr>
          <p:cNvPr id="26" name="Title 1"/>
          <p:cNvSpPr>
            <a:spLocks noGrp="1"/>
          </p:cNvSpPr>
          <p:nvPr>
            <p:ph type="title"/>
          </p:nvPr>
        </p:nvSpPr>
        <p:spPr>
          <a:xfrm>
            <a:off x="225425" y="-42360"/>
            <a:ext cx="8688388" cy="723900"/>
          </a:xfrm>
        </p:spPr>
        <p:txBody>
          <a:bodyPr/>
          <a:lstStyle/>
          <a:p>
            <a:r>
              <a:rPr lang="en-GB" dirty="0"/>
              <a:t>06  MAPs - Meter Asset Details [Gas]</a:t>
            </a:r>
          </a:p>
        </p:txBody>
      </p:sp>
      <p:sp>
        <p:nvSpPr>
          <p:cNvPr id="27" name="Rectangle 26"/>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cxnSp>
        <p:nvCxnSpPr>
          <p:cNvPr id="29" name="Straight Connector 28"/>
          <p:cNvCxnSpPr>
            <a:stCxn id="16" idx="6"/>
            <a:endCxn id="32" idx="2"/>
          </p:cNvCxnSpPr>
          <p:nvPr/>
        </p:nvCxnSpPr>
        <p:spPr bwMode="auto">
          <a:xfrm>
            <a:off x="4862470" y="1734657"/>
            <a:ext cx="3453946" cy="0"/>
          </a:xfrm>
          <a:prstGeom prst="line">
            <a:avLst/>
          </a:prstGeom>
          <a:solidFill>
            <a:schemeClr val="accent1">
              <a:alpha val="50000"/>
            </a:schemeClr>
          </a:solidFill>
          <a:ln w="5715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Oval 31"/>
          <p:cNvSpPr/>
          <p:nvPr/>
        </p:nvSpPr>
        <p:spPr bwMode="auto">
          <a:xfrm>
            <a:off x="8316416" y="1626645"/>
            <a:ext cx="288032" cy="216024"/>
          </a:xfrm>
          <a:prstGeom prst="ellipse">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38" name="Rectangle 37"/>
          <p:cNvSpPr/>
          <p:nvPr/>
        </p:nvSpPr>
        <p:spPr bwMode="auto">
          <a:xfrm>
            <a:off x="2357754" y="1655685"/>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39" name="Rectangle 38"/>
          <p:cNvSpPr/>
          <p:nvPr/>
        </p:nvSpPr>
        <p:spPr bwMode="auto">
          <a:xfrm>
            <a:off x="3079053"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40" name="Rectangle 39"/>
          <p:cNvSpPr/>
          <p:nvPr/>
        </p:nvSpPr>
        <p:spPr bwMode="auto">
          <a:xfrm>
            <a:off x="3851920" y="1654667"/>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41" name="TextBox 40"/>
          <p:cNvSpPr txBox="1"/>
          <p:nvPr/>
        </p:nvSpPr>
        <p:spPr>
          <a:xfrm>
            <a:off x="367106" y="3830874"/>
            <a:ext cx="8021319" cy="577081"/>
          </a:xfrm>
          <a:prstGeom prst="rect">
            <a:avLst/>
          </a:prstGeom>
          <a:solidFill>
            <a:schemeClr val="accent1">
              <a:lumMod val="40000"/>
              <a:lumOff val="60000"/>
            </a:schemeClr>
          </a:solidFill>
        </p:spPr>
        <p:txBody>
          <a:bodyPr wrap="square" rtlCol="0">
            <a:spAutoFit/>
          </a:bodyPr>
          <a:lstStyle/>
          <a:p>
            <a:r>
              <a:rPr lang="en-GB" sz="1050" b="1" dirty="0">
                <a:solidFill>
                  <a:prstClr val="black"/>
                </a:solidFill>
                <a:latin typeface="Calibri" panose="020F0502020204030204" pitchFamily="34" charset="0"/>
                <a:cs typeface="Calibri" panose="020F0502020204030204" pitchFamily="34" charset="0"/>
              </a:rPr>
              <a:t>Phase 1</a:t>
            </a:r>
            <a:r>
              <a:rPr lang="en-GB" sz="1050" dirty="0">
                <a:solidFill>
                  <a:prstClr val="black"/>
                </a:solidFill>
                <a:latin typeface="Calibri" panose="020F0502020204030204" pitchFamily="34" charset="0"/>
                <a:cs typeface="Calibri" panose="020F0502020204030204" pitchFamily="34" charset="0"/>
              </a:rPr>
              <a:t> – MAPs  to UKLink meter asset comparison service </a:t>
            </a:r>
            <a:r>
              <a:rPr lang="en-GB" sz="1050" b="1" dirty="0">
                <a:solidFill>
                  <a:prstClr val="black"/>
                </a:solidFill>
                <a:latin typeface="Calibri" panose="020F0502020204030204" pitchFamily="34" charset="0"/>
                <a:cs typeface="Calibri" panose="020F0502020204030204" pitchFamily="34" charset="0"/>
              </a:rPr>
              <a:t>(Dec ’18) - Completed</a:t>
            </a:r>
          </a:p>
          <a:p>
            <a:r>
              <a:rPr lang="en-GB" sz="1050" b="1" dirty="0">
                <a:solidFill>
                  <a:prstClr val="black"/>
                </a:solidFill>
                <a:latin typeface="Calibri" panose="020F0502020204030204" pitchFamily="34" charset="0"/>
                <a:cs typeface="Calibri" panose="020F0502020204030204" pitchFamily="34" charset="0"/>
              </a:rPr>
              <a:t>Phase 2 – </a:t>
            </a:r>
            <a:r>
              <a:rPr lang="en-GB" sz="1050" dirty="0">
                <a:solidFill>
                  <a:prstClr val="black"/>
                </a:solidFill>
                <a:latin typeface="Calibri" panose="020F0502020204030204" pitchFamily="34" charset="0"/>
                <a:cs typeface="Calibri" panose="020F0502020204030204" pitchFamily="34" charset="0"/>
              </a:rPr>
              <a:t>MAP to MAP meter asset comparison service </a:t>
            </a:r>
            <a:r>
              <a:rPr lang="en-GB" sz="1050" b="1" dirty="0">
                <a:solidFill>
                  <a:prstClr val="black"/>
                </a:solidFill>
                <a:latin typeface="Calibri" panose="020F0502020204030204" pitchFamily="34" charset="0"/>
                <a:cs typeface="Calibri" panose="020F0502020204030204" pitchFamily="34" charset="0"/>
              </a:rPr>
              <a:t>(May ‘19) – In Progress</a:t>
            </a:r>
          </a:p>
          <a:p>
            <a:r>
              <a:rPr lang="en-GB" sz="1050" b="1" dirty="0">
                <a:solidFill>
                  <a:prstClr val="black"/>
                </a:solidFill>
                <a:latin typeface="Calibri" panose="020F0502020204030204" pitchFamily="34" charset="0"/>
                <a:cs typeface="Calibri" panose="020F0502020204030204" pitchFamily="34" charset="0"/>
              </a:rPr>
              <a:t>Phase 3 – </a:t>
            </a:r>
            <a:r>
              <a:rPr lang="en-GB" sz="1050" dirty="0">
                <a:solidFill>
                  <a:prstClr val="black"/>
                </a:solidFill>
                <a:latin typeface="Calibri" panose="020F0502020204030204" pitchFamily="34" charset="0"/>
                <a:cs typeface="Calibri" panose="020F0502020204030204" pitchFamily="34" charset="0"/>
              </a:rPr>
              <a:t>Introduction of MAP ID into UKLink (CSSC) – Enduring solution  </a:t>
            </a:r>
            <a:r>
              <a:rPr lang="en-GB" sz="1050" b="1" dirty="0">
                <a:solidFill>
                  <a:prstClr val="black"/>
                </a:solidFill>
                <a:latin typeface="Calibri" panose="020F0502020204030204" pitchFamily="34" charset="0"/>
                <a:cs typeface="Calibri" panose="020F0502020204030204" pitchFamily="34" charset="0"/>
              </a:rPr>
              <a:t>(TBC – would be linked to a UKLink Release schedule)</a:t>
            </a:r>
          </a:p>
        </p:txBody>
      </p:sp>
      <p:sp>
        <p:nvSpPr>
          <p:cNvPr id="42" name="TextBox 41"/>
          <p:cNvSpPr txBox="1"/>
          <p:nvPr/>
        </p:nvSpPr>
        <p:spPr>
          <a:xfrm rot="19103864">
            <a:off x="1856714" y="1834542"/>
            <a:ext cx="870751" cy="415498"/>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MAP</a:t>
            </a:r>
          </a:p>
          <a:p>
            <a:r>
              <a:rPr lang="en-GB" sz="1050" dirty="0">
                <a:solidFill>
                  <a:prstClr val="black"/>
                </a:solidFill>
                <a:latin typeface="Calibri" panose="020F0502020204030204" pitchFamily="34" charset="0"/>
                <a:cs typeface="Calibri" panose="020F0502020204030204" pitchFamily="34" charset="0"/>
              </a:rPr>
              <a:t>Engagement</a:t>
            </a:r>
          </a:p>
        </p:txBody>
      </p:sp>
      <p:sp>
        <p:nvSpPr>
          <p:cNvPr id="43" name="TextBox 42"/>
          <p:cNvSpPr txBox="1"/>
          <p:nvPr/>
        </p:nvSpPr>
        <p:spPr>
          <a:xfrm rot="19103864">
            <a:off x="2712078" y="1848588"/>
            <a:ext cx="734496" cy="415498"/>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Process</a:t>
            </a:r>
          </a:p>
          <a:p>
            <a:r>
              <a:rPr lang="en-GB" sz="1050" dirty="0">
                <a:solidFill>
                  <a:prstClr val="black"/>
                </a:solidFill>
                <a:latin typeface="Calibri" panose="020F0502020204030204" pitchFamily="34" charset="0"/>
                <a:cs typeface="Calibri" panose="020F0502020204030204" pitchFamily="34" charset="0"/>
              </a:rPr>
              <a:t>Modelling</a:t>
            </a:r>
          </a:p>
        </p:txBody>
      </p:sp>
      <p:sp>
        <p:nvSpPr>
          <p:cNvPr id="44" name="TextBox 43"/>
          <p:cNvSpPr txBox="1"/>
          <p:nvPr/>
        </p:nvSpPr>
        <p:spPr>
          <a:xfrm rot="19103864">
            <a:off x="3553158" y="1875776"/>
            <a:ext cx="607859" cy="415498"/>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Service </a:t>
            </a:r>
          </a:p>
          <a:p>
            <a:r>
              <a:rPr lang="en-GB" sz="1050" dirty="0">
                <a:solidFill>
                  <a:prstClr val="black"/>
                </a:solidFill>
                <a:latin typeface="Calibri" panose="020F0502020204030204" pitchFamily="34" charset="0"/>
                <a:cs typeface="Calibri" panose="020F0502020204030204" pitchFamily="34" charset="0"/>
              </a:rPr>
              <a:t>Set-up</a:t>
            </a:r>
          </a:p>
        </p:txBody>
      </p:sp>
      <p:sp>
        <p:nvSpPr>
          <p:cNvPr id="45" name="TextBox 44"/>
          <p:cNvSpPr txBox="1"/>
          <p:nvPr/>
        </p:nvSpPr>
        <p:spPr>
          <a:xfrm rot="19103864">
            <a:off x="1445064" y="1956567"/>
            <a:ext cx="518091" cy="253916"/>
          </a:xfrm>
          <a:prstGeom prst="rect">
            <a:avLst/>
          </a:prstGeom>
          <a:noFill/>
        </p:spPr>
        <p:txBody>
          <a:bodyPr wrap="none" rtlCol="0">
            <a:spAutoFit/>
          </a:bodyPr>
          <a:lstStyle/>
          <a:p>
            <a:r>
              <a:rPr lang="en-GB" sz="1050" b="1" dirty="0">
                <a:solidFill>
                  <a:prstClr val="black"/>
                </a:solidFill>
                <a:latin typeface="Calibri" panose="020F0502020204030204" pitchFamily="34" charset="0"/>
                <a:cs typeface="Calibri" panose="020F0502020204030204" pitchFamily="34" charset="0"/>
              </a:rPr>
              <a:t>JMDG</a:t>
            </a:r>
          </a:p>
        </p:txBody>
      </p:sp>
      <p:sp>
        <p:nvSpPr>
          <p:cNvPr id="46" name="TextBox 45"/>
          <p:cNvSpPr txBox="1"/>
          <p:nvPr/>
        </p:nvSpPr>
        <p:spPr>
          <a:xfrm rot="19103864">
            <a:off x="4347829" y="1944948"/>
            <a:ext cx="615874" cy="253916"/>
          </a:xfrm>
          <a:prstGeom prst="rect">
            <a:avLst/>
          </a:prstGeom>
          <a:noFill/>
        </p:spPr>
        <p:txBody>
          <a:bodyPr wrap="none" rtlCol="0">
            <a:spAutoFit/>
          </a:bodyPr>
          <a:lstStyle/>
          <a:p>
            <a:r>
              <a:rPr lang="en-GB" sz="1050" b="1" dirty="0">
                <a:solidFill>
                  <a:prstClr val="black"/>
                </a:solidFill>
                <a:latin typeface="Calibri" panose="020F0502020204030204" pitchFamily="34" charset="0"/>
                <a:cs typeface="Calibri" panose="020F0502020204030204" pitchFamily="34" charset="0"/>
              </a:rPr>
              <a:t>Phase 1</a:t>
            </a:r>
          </a:p>
        </p:txBody>
      </p:sp>
      <p:sp>
        <p:nvSpPr>
          <p:cNvPr id="47" name="TextBox 46"/>
          <p:cNvSpPr txBox="1"/>
          <p:nvPr/>
        </p:nvSpPr>
        <p:spPr>
          <a:xfrm rot="19103864">
            <a:off x="8035009" y="1950218"/>
            <a:ext cx="615874" cy="253916"/>
          </a:xfrm>
          <a:prstGeom prst="rect">
            <a:avLst/>
          </a:prstGeom>
          <a:noFill/>
        </p:spPr>
        <p:txBody>
          <a:bodyPr wrap="none" rtlCol="0">
            <a:spAutoFit/>
          </a:bodyPr>
          <a:lstStyle/>
          <a:p>
            <a:r>
              <a:rPr lang="en-GB" sz="1050" b="1" dirty="0">
                <a:solidFill>
                  <a:prstClr val="black"/>
                </a:solidFill>
                <a:latin typeface="Calibri" panose="020F0502020204030204" pitchFamily="34" charset="0"/>
                <a:cs typeface="Calibri" panose="020F0502020204030204" pitchFamily="34" charset="0"/>
              </a:rPr>
              <a:t>Phase 2</a:t>
            </a:r>
          </a:p>
        </p:txBody>
      </p:sp>
      <p:sp>
        <p:nvSpPr>
          <p:cNvPr id="48" name="Rectangle 47"/>
          <p:cNvSpPr/>
          <p:nvPr/>
        </p:nvSpPr>
        <p:spPr bwMode="auto">
          <a:xfrm>
            <a:off x="7038274" y="1653648"/>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49" name="Rectangle 48"/>
          <p:cNvSpPr/>
          <p:nvPr/>
        </p:nvSpPr>
        <p:spPr bwMode="auto">
          <a:xfrm>
            <a:off x="6228184" y="1653648"/>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srgbClr val="00B0F0"/>
              </a:solidFill>
            </a:endParaRPr>
          </a:p>
        </p:txBody>
      </p:sp>
      <p:sp>
        <p:nvSpPr>
          <p:cNvPr id="51" name="TextBox 50"/>
          <p:cNvSpPr txBox="1"/>
          <p:nvPr/>
        </p:nvSpPr>
        <p:spPr>
          <a:xfrm rot="19103864">
            <a:off x="5733343" y="1830987"/>
            <a:ext cx="902811" cy="415498"/>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Design /</a:t>
            </a:r>
          </a:p>
          <a:p>
            <a:r>
              <a:rPr lang="en-GB" sz="1050" dirty="0">
                <a:solidFill>
                  <a:prstClr val="black"/>
                </a:solidFill>
                <a:latin typeface="Calibri" panose="020F0502020204030204" pitchFamily="34" charset="0"/>
                <a:cs typeface="Calibri" panose="020F0502020204030204" pitchFamily="34" charset="0"/>
              </a:rPr>
              <a:t>Procurement</a:t>
            </a:r>
          </a:p>
        </p:txBody>
      </p:sp>
      <p:sp>
        <p:nvSpPr>
          <p:cNvPr id="52" name="TextBox 51"/>
          <p:cNvSpPr txBox="1"/>
          <p:nvPr/>
        </p:nvSpPr>
        <p:spPr>
          <a:xfrm rot="19103864">
            <a:off x="6415444" y="1936278"/>
            <a:ext cx="925253" cy="253916"/>
          </a:xfrm>
          <a:prstGeom prst="rect">
            <a:avLst/>
          </a:prstGeom>
          <a:noFill/>
        </p:spPr>
        <p:txBody>
          <a:bodyPr wrap="none" rtlCol="0">
            <a:spAutoFit/>
          </a:bodyPr>
          <a:lstStyle/>
          <a:p>
            <a:r>
              <a:rPr lang="en-GB" sz="1050" dirty="0">
                <a:solidFill>
                  <a:prstClr val="black"/>
                </a:solidFill>
                <a:latin typeface="Calibri" panose="020F0502020204030204" pitchFamily="34" charset="0"/>
                <a:cs typeface="Calibri" panose="020F0502020204030204" pitchFamily="34" charset="0"/>
              </a:rPr>
              <a:t>Development</a:t>
            </a:r>
          </a:p>
        </p:txBody>
      </p:sp>
      <p:sp>
        <p:nvSpPr>
          <p:cNvPr id="16" name="Oval 15"/>
          <p:cNvSpPr/>
          <p:nvPr/>
        </p:nvSpPr>
        <p:spPr bwMode="auto">
          <a:xfrm>
            <a:off x="4574438" y="1626645"/>
            <a:ext cx="288032" cy="216024"/>
          </a:xfrm>
          <a:prstGeom prst="ellipse">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14" name="Diamond 13"/>
          <p:cNvSpPr/>
          <p:nvPr/>
        </p:nvSpPr>
        <p:spPr bwMode="auto">
          <a:xfrm>
            <a:off x="1619672" y="1601679"/>
            <a:ext cx="360040" cy="270030"/>
          </a:xfrm>
          <a:prstGeom prst="diamond">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Tree>
    <p:extLst>
      <p:ext uri="{BB962C8B-B14F-4D97-AF65-F5344CB8AC3E}">
        <p14:creationId xmlns:p14="http://schemas.microsoft.com/office/powerpoint/2010/main" val="1904973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570568"/>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580107"/>
            <a:ext cx="4098451" cy="415498"/>
          </a:xfrm>
          <a:prstGeom prst="rect">
            <a:avLst/>
          </a:prstGeom>
          <a:noFill/>
        </p:spPr>
        <p:txBody>
          <a:bodyPr wrap="square" rtlCol="0">
            <a:spAutoFit/>
          </a:bodyPr>
          <a:lstStyle/>
          <a:p>
            <a:r>
              <a:rPr lang="en-GB" sz="1050" b="1" u="sng" dirty="0">
                <a:solidFill>
                  <a:srgbClr val="000000"/>
                </a:solidFill>
                <a:latin typeface="Calibri" panose="020F0502020204030204" pitchFamily="34" charset="0"/>
                <a:cs typeface="Calibri" panose="020F0502020204030204" pitchFamily="34" charset="0"/>
              </a:rPr>
              <a:t>Overview</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Use case overview</a:t>
            </a:r>
          </a:p>
          <a:p>
            <a:pPr marL="285750" indent="-2857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Provide data services to Third Parties</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11810"/>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JMDG progression</a:t>
            </a:r>
          </a:p>
          <a:p>
            <a:r>
              <a:rPr lang="en-GB" sz="1050" dirty="0">
                <a:solidFill>
                  <a:srgbClr val="000000"/>
                </a:solidFill>
                <a:latin typeface="Calibri" panose="020F0502020204030204" pitchFamily="34" charset="0"/>
                <a:cs typeface="Calibri" panose="020F0502020204030204" pitchFamily="34" charset="0"/>
              </a:rPr>
              <a:t>Assessed, prioritised, requested project team to conduct initial analysis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79512" y="1628682"/>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r>
              <a:rPr lang="en-GB" sz="1200" b="1" dirty="0">
                <a:solidFill>
                  <a:srgbClr val="000000"/>
                </a:solidFill>
                <a:latin typeface="Calibri" panose="020F0502020204030204" pitchFamily="34" charset="0"/>
                <a:cs typeface="Calibri" panose="020F0502020204030204" pitchFamily="34" charset="0"/>
              </a:rPr>
              <a:t>23</a:t>
            </a:r>
          </a:p>
        </p:txBody>
      </p:sp>
      <p:cxnSp>
        <p:nvCxnSpPr>
          <p:cNvPr id="10" name="Straight Connector 9"/>
          <p:cNvCxnSpPr>
            <a:stCxn id="9" idx="3"/>
            <a:endCxn id="11" idx="1"/>
          </p:cNvCxnSpPr>
          <p:nvPr/>
        </p:nvCxnSpPr>
        <p:spPr bwMode="auto">
          <a:xfrm>
            <a:off x="467544" y="1736694"/>
            <a:ext cx="6768752" cy="18608"/>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Diamond 10"/>
          <p:cNvSpPr/>
          <p:nvPr/>
        </p:nvSpPr>
        <p:spPr bwMode="auto">
          <a:xfrm>
            <a:off x="7236296" y="1620287"/>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12" name="Rectangle 11"/>
          <p:cNvSpPr/>
          <p:nvPr/>
        </p:nvSpPr>
        <p:spPr bwMode="auto">
          <a:xfrm>
            <a:off x="773578" y="1655685"/>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13" name="Rectangle 12"/>
          <p:cNvSpPr/>
          <p:nvPr/>
        </p:nvSpPr>
        <p:spPr bwMode="auto">
          <a:xfrm>
            <a:off x="1349642"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14" name="TextBox 13"/>
          <p:cNvSpPr txBox="1"/>
          <p:nvPr/>
        </p:nvSpPr>
        <p:spPr>
          <a:xfrm rot="19103864">
            <a:off x="280250" y="1886028"/>
            <a:ext cx="865943" cy="415498"/>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Permissions </a:t>
            </a:r>
          </a:p>
          <a:p>
            <a:r>
              <a:rPr lang="en-GB" sz="1050" dirty="0">
                <a:solidFill>
                  <a:srgbClr val="000000"/>
                </a:solidFill>
                <a:latin typeface="Calibri" panose="020F0502020204030204" pitchFamily="34" charset="0"/>
                <a:cs typeface="Calibri" panose="020F0502020204030204" pitchFamily="34" charset="0"/>
              </a:rPr>
              <a:t>Workshop</a:t>
            </a:r>
          </a:p>
        </p:txBody>
      </p:sp>
      <p:sp>
        <p:nvSpPr>
          <p:cNvPr id="15" name="TextBox 14"/>
          <p:cNvSpPr txBox="1"/>
          <p:nvPr/>
        </p:nvSpPr>
        <p:spPr>
          <a:xfrm rot="19103864">
            <a:off x="634194" y="1947674"/>
            <a:ext cx="1059906"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Raise MOD 649 </a:t>
            </a:r>
          </a:p>
        </p:txBody>
      </p:sp>
      <p:sp>
        <p:nvSpPr>
          <p:cNvPr id="16" name="Title 1"/>
          <p:cNvSpPr>
            <a:spLocks noGrp="1"/>
          </p:cNvSpPr>
          <p:nvPr>
            <p:ph type="title"/>
          </p:nvPr>
        </p:nvSpPr>
        <p:spPr>
          <a:xfrm>
            <a:off x="225425" y="-42360"/>
            <a:ext cx="8688388" cy="723900"/>
          </a:xfrm>
        </p:spPr>
        <p:txBody>
          <a:bodyPr/>
          <a:lstStyle/>
          <a:p>
            <a:r>
              <a:rPr lang="en-GB" dirty="0"/>
              <a:t>33  Third Party Services [Twin]</a:t>
            </a:r>
          </a:p>
        </p:txBody>
      </p:sp>
      <p:sp>
        <p:nvSpPr>
          <p:cNvPr id="17" name="Rectangle 16"/>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18" name="TextBox 17"/>
          <p:cNvSpPr txBox="1"/>
          <p:nvPr/>
        </p:nvSpPr>
        <p:spPr>
          <a:xfrm>
            <a:off x="367105" y="3747250"/>
            <a:ext cx="8473110" cy="1223412"/>
          </a:xfrm>
          <a:prstGeom prst="rect">
            <a:avLst/>
          </a:prstGeom>
          <a:solidFill>
            <a:schemeClr val="accent1">
              <a:lumMod val="40000"/>
              <a:lumOff val="60000"/>
            </a:schemeClr>
          </a:solidFill>
        </p:spPr>
        <p:txBody>
          <a:bodyPr wrap="square" rtlCol="0">
            <a:spAutoFit/>
          </a:bodyPr>
          <a:lstStyle/>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A gas data permissions matrix has been created detailing current industry participants permissions to data</a:t>
            </a:r>
          </a:p>
          <a:p>
            <a:pPr marL="628650" lvl="1"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This has been included as part of MOD 649 which aims to move the approval decision making powers from UNC to DSC Contract Management Committee.</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The data permissions matrix will help highlight potential API services. MOD 649 will help expedite the governance process to provision data new data services to industry participants while still providing a robust approval process</a:t>
            </a:r>
          </a:p>
          <a:p>
            <a:pPr marL="171450" indent="-171450">
              <a:buFont typeface="Arial" panose="020B0604020202020204" pitchFamily="34" charset="0"/>
              <a:buChar char="•"/>
            </a:pPr>
            <a:r>
              <a:rPr lang="en-GB" sz="1050" dirty="0" err="1">
                <a:solidFill>
                  <a:srgbClr val="000000"/>
                </a:solidFill>
                <a:latin typeface="Calibri" panose="020F0502020204030204" pitchFamily="34" charset="0"/>
                <a:cs typeface="Calibri" panose="020F0502020204030204" pitchFamily="34" charset="0"/>
              </a:rPr>
              <a:t>MRASCo</a:t>
            </a:r>
            <a:r>
              <a:rPr lang="en-GB" sz="1050" dirty="0">
                <a:solidFill>
                  <a:srgbClr val="000000"/>
                </a:solidFill>
                <a:latin typeface="Calibri" panose="020F0502020204030204" pitchFamily="34" charset="0"/>
                <a:cs typeface="Calibri" panose="020F0502020204030204" pitchFamily="34" charset="0"/>
              </a:rPr>
              <a:t> Board has been establishing precedents for third party access approach, which can supplement the gas matrix</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A Third Party industry engagement approach will then be created to seek requirements for services</a:t>
            </a:r>
          </a:p>
        </p:txBody>
      </p:sp>
      <p:sp>
        <p:nvSpPr>
          <p:cNvPr id="22" name="Rectangle 21"/>
          <p:cNvSpPr/>
          <p:nvPr/>
        </p:nvSpPr>
        <p:spPr bwMode="auto">
          <a:xfrm>
            <a:off x="1925706"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24" name="TextBox 23"/>
          <p:cNvSpPr txBox="1"/>
          <p:nvPr/>
        </p:nvSpPr>
        <p:spPr>
          <a:xfrm rot="19103864">
            <a:off x="1307732" y="2041233"/>
            <a:ext cx="753732"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workshop </a:t>
            </a:r>
          </a:p>
        </p:txBody>
      </p:sp>
      <p:sp>
        <p:nvSpPr>
          <p:cNvPr id="25" name="TextBox 24"/>
          <p:cNvSpPr txBox="1"/>
          <p:nvPr/>
        </p:nvSpPr>
        <p:spPr>
          <a:xfrm rot="19103864">
            <a:off x="4369109" y="2036927"/>
            <a:ext cx="1135247"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Engagement Plan</a:t>
            </a:r>
          </a:p>
        </p:txBody>
      </p:sp>
      <p:sp>
        <p:nvSpPr>
          <p:cNvPr id="26" name="Rectangle 25"/>
          <p:cNvSpPr/>
          <p:nvPr/>
        </p:nvSpPr>
        <p:spPr bwMode="auto">
          <a:xfrm>
            <a:off x="5940152" y="1674293"/>
            <a:ext cx="198022" cy="162018"/>
          </a:xfrm>
          <a:prstGeom prst="rect">
            <a:avLst/>
          </a:prstGeom>
          <a:solidFill>
            <a:srgbClr val="00B0F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28" name="TextBox 27"/>
          <p:cNvSpPr txBox="1"/>
          <p:nvPr/>
        </p:nvSpPr>
        <p:spPr>
          <a:xfrm rot="19103864">
            <a:off x="5126599" y="2010984"/>
            <a:ext cx="1164101"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Start Engagement</a:t>
            </a:r>
          </a:p>
        </p:txBody>
      </p:sp>
      <p:sp>
        <p:nvSpPr>
          <p:cNvPr id="30" name="Rectangle 29"/>
          <p:cNvSpPr/>
          <p:nvPr/>
        </p:nvSpPr>
        <p:spPr bwMode="auto">
          <a:xfrm>
            <a:off x="3707904" y="166816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31" name="TextBox 30"/>
          <p:cNvSpPr txBox="1"/>
          <p:nvPr/>
        </p:nvSpPr>
        <p:spPr>
          <a:xfrm rot="19103864">
            <a:off x="2759771" y="2010984"/>
            <a:ext cx="1263487"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MOD 649 Approval </a:t>
            </a:r>
          </a:p>
        </p:txBody>
      </p:sp>
      <p:sp>
        <p:nvSpPr>
          <p:cNvPr id="33" name="TextBox 32"/>
          <p:cNvSpPr txBox="1"/>
          <p:nvPr/>
        </p:nvSpPr>
        <p:spPr>
          <a:xfrm rot="19103864">
            <a:off x="7039229" y="1947673"/>
            <a:ext cx="518091" cy="253916"/>
          </a:xfrm>
          <a:prstGeom prst="rect">
            <a:avLst/>
          </a:prstGeom>
          <a:noFill/>
        </p:spPr>
        <p:txBody>
          <a:bodyPr wrap="none" rtlCol="0">
            <a:spAutoFit/>
          </a:bodyPr>
          <a:lstStyle/>
          <a:p>
            <a:r>
              <a:rPr lang="en-GB" sz="1050" b="1" dirty="0">
                <a:solidFill>
                  <a:srgbClr val="000000"/>
                </a:solidFill>
                <a:latin typeface="Calibri" panose="020F0502020204030204" pitchFamily="34" charset="0"/>
                <a:cs typeface="Calibri" panose="020F0502020204030204" pitchFamily="34" charset="0"/>
              </a:rPr>
              <a:t>JMDG</a:t>
            </a:r>
          </a:p>
        </p:txBody>
      </p:sp>
      <p:sp>
        <p:nvSpPr>
          <p:cNvPr id="34" name="Rectangle 33"/>
          <p:cNvSpPr/>
          <p:nvPr/>
        </p:nvSpPr>
        <p:spPr bwMode="auto">
          <a:xfrm>
            <a:off x="5238074" y="1669653"/>
            <a:ext cx="198022" cy="162018"/>
          </a:xfrm>
          <a:prstGeom prst="rect">
            <a:avLst/>
          </a:prstGeom>
          <a:solidFill>
            <a:srgbClr val="00B0F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Tree>
    <p:extLst>
      <p:ext uri="{BB962C8B-B14F-4D97-AF65-F5344CB8AC3E}">
        <p14:creationId xmlns:p14="http://schemas.microsoft.com/office/powerpoint/2010/main" val="3328060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42360"/>
            <a:ext cx="8688388" cy="723900"/>
          </a:xfrm>
        </p:spPr>
        <p:txBody>
          <a:bodyPr/>
          <a:lstStyle/>
          <a:p>
            <a:r>
              <a:rPr lang="en-GB" dirty="0"/>
              <a:t>47 &amp; 09 ASC and CT / VT Ratio (Electricity)</a:t>
            </a:r>
          </a:p>
        </p:txBody>
      </p:sp>
      <p:sp>
        <p:nvSpPr>
          <p:cNvPr id="6" name="Rectangle 5"/>
          <p:cNvSpPr/>
          <p:nvPr/>
        </p:nvSpPr>
        <p:spPr>
          <a:xfrm>
            <a:off x="340416" y="3796787"/>
            <a:ext cx="8474051" cy="905808"/>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800" dirty="0">
              <a:solidFill>
                <a:srgbClr val="000000"/>
              </a:solidFill>
            </a:endParaRPr>
          </a:p>
        </p:txBody>
      </p:sp>
      <p:sp>
        <p:nvSpPr>
          <p:cNvPr id="7" name="TextBox 6"/>
          <p:cNvSpPr txBox="1"/>
          <p:nvPr/>
        </p:nvSpPr>
        <p:spPr>
          <a:xfrm>
            <a:off x="329534" y="3796786"/>
            <a:ext cx="4098451" cy="400110"/>
          </a:xfrm>
          <a:prstGeom prst="rect">
            <a:avLst/>
          </a:prstGeom>
          <a:noFill/>
        </p:spPr>
        <p:txBody>
          <a:bodyPr wrap="square" rtlCol="0">
            <a:spAutoFit/>
          </a:bodyPr>
          <a:lstStyle/>
          <a:p>
            <a:r>
              <a:rPr lang="en-GB" sz="1000" b="1" u="sng" dirty="0">
                <a:solidFill>
                  <a:srgbClr val="000000"/>
                </a:solidFill>
              </a:rPr>
              <a:t>Solution overview</a:t>
            </a:r>
          </a:p>
          <a:p>
            <a:pPr marL="171450" indent="-171450">
              <a:buFont typeface="Arial" panose="020B0604020202020204" pitchFamily="34" charset="0"/>
              <a:buChar char="•"/>
            </a:pPr>
            <a:endParaRPr lang="en-GB" sz="1000" dirty="0">
              <a:solidFill>
                <a:srgbClr val="000000"/>
              </a:solidFill>
            </a:endParaRPr>
          </a:p>
        </p:txBody>
      </p:sp>
      <p:sp>
        <p:nvSpPr>
          <p:cNvPr id="8" name="Rectangle 7"/>
          <p:cNvSpPr/>
          <p:nvPr/>
        </p:nvSpPr>
        <p:spPr>
          <a:xfrm>
            <a:off x="360160" y="2338824"/>
            <a:ext cx="8480056" cy="850838"/>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b="1" u="sng" dirty="0">
                <a:solidFill>
                  <a:srgbClr val="000000"/>
                </a:solidFill>
              </a:rPr>
              <a:t>Use case overview</a:t>
            </a:r>
          </a:p>
          <a:p>
            <a:r>
              <a:rPr lang="en-GB" sz="1000" dirty="0">
                <a:solidFill>
                  <a:srgbClr val="000000"/>
                </a:solidFill>
                <a:latin typeface="Calibri" panose="020F0502020204030204" pitchFamily="34" charset="0"/>
              </a:rPr>
              <a:t>Two linked cases involving DNO data:</a:t>
            </a:r>
          </a:p>
          <a:p>
            <a:endParaRPr lang="en-GB" sz="1000" dirty="0">
              <a:solidFill>
                <a:srgbClr val="000000"/>
              </a:solidFill>
              <a:latin typeface="Calibri" panose="020F0502020204030204" pitchFamily="34" charset="0"/>
            </a:endParaRPr>
          </a:p>
          <a:p>
            <a:r>
              <a:rPr lang="en-GB" sz="1000" dirty="0">
                <a:solidFill>
                  <a:srgbClr val="000000"/>
                </a:solidFill>
                <a:latin typeface="Calibri" panose="020F0502020204030204" pitchFamily="34" charset="0"/>
              </a:rPr>
              <a:t>047: The MIS could also facilitate access to Current/Voltage Transformer (CT/VT) ratio. The ratios would be populated initially by the distribution network operator and can be queried by Parties should discrepancies be identified as part of meter installation, or commissioning and proving tests.</a:t>
            </a:r>
          </a:p>
          <a:p>
            <a:r>
              <a:rPr lang="en-GB" sz="1000" dirty="0">
                <a:solidFill>
                  <a:srgbClr val="000000"/>
                </a:solidFill>
                <a:latin typeface="Calibri" panose="020F0502020204030204" pitchFamily="34" charset="0"/>
              </a:rPr>
              <a:t>009: Proposed making EAC available to quoting suppliers, and mentioned inclusion of ASC</a:t>
            </a:r>
            <a:endParaRPr lang="en-GB" sz="1000" dirty="0">
              <a:solidFill>
                <a:srgbClr val="000000"/>
              </a:solidFill>
            </a:endParaRPr>
          </a:p>
        </p:txBody>
      </p:sp>
      <p:sp>
        <p:nvSpPr>
          <p:cNvPr id="9" name="TextBox 8"/>
          <p:cNvSpPr txBox="1"/>
          <p:nvPr/>
        </p:nvSpPr>
        <p:spPr>
          <a:xfrm>
            <a:off x="360161" y="3962638"/>
            <a:ext cx="8093327" cy="877163"/>
          </a:xfrm>
          <a:prstGeom prst="rect">
            <a:avLst/>
          </a:prstGeom>
          <a:solidFill>
            <a:schemeClr val="accent1">
              <a:lumMod val="40000"/>
              <a:lumOff val="60000"/>
            </a:schemeClr>
          </a:solidFill>
        </p:spPr>
        <p:txBody>
          <a:bodyPr wrap="square" rtlCol="0">
            <a:spAutoFit/>
          </a:bodyPr>
          <a:lstStyle/>
          <a:p>
            <a:r>
              <a:rPr lang="en-GB" sz="1000" dirty="0">
                <a:solidFill>
                  <a:srgbClr val="000000"/>
                </a:solidFill>
                <a:latin typeface="Calibri" panose="020F0502020204030204" pitchFamily="34" charset="0"/>
                <a:cs typeface="Calibri" panose="020F0502020204030204" pitchFamily="34" charset="0"/>
              </a:rPr>
              <a:t>Initial discussions suggest data will be available but DNOs not keen on multiple access to their databases. </a:t>
            </a:r>
          </a:p>
          <a:p>
            <a:r>
              <a:rPr lang="en-GB" sz="1000" dirty="0">
                <a:solidFill>
                  <a:srgbClr val="000000"/>
                </a:solidFill>
                <a:latin typeface="Calibri" panose="020F0502020204030204" pitchFamily="34" charset="0"/>
                <a:cs typeface="Calibri" panose="020F0502020204030204" pitchFamily="34" charset="0"/>
              </a:rPr>
              <a:t>Possibility of ASC access via aggregator model with one authorised API gaining access. This also means less development time. </a:t>
            </a:r>
          </a:p>
          <a:p>
            <a:endParaRPr lang="en-GB" sz="1000" dirty="0">
              <a:solidFill>
                <a:srgbClr val="000000"/>
              </a:solidFill>
              <a:latin typeface="Calibri" panose="020F0502020204030204" pitchFamily="34" charset="0"/>
              <a:cs typeface="Calibri" panose="020F0502020204030204" pitchFamily="34" charset="0"/>
            </a:endParaRPr>
          </a:p>
          <a:p>
            <a:r>
              <a:rPr lang="en-GB" sz="1000" dirty="0">
                <a:solidFill>
                  <a:srgbClr val="000000"/>
                </a:solidFill>
                <a:latin typeface="Calibri" panose="020F0502020204030204" pitchFamily="34" charset="0"/>
                <a:cs typeface="Calibri" panose="020F0502020204030204" pitchFamily="34" charset="0"/>
              </a:rPr>
              <a:t>Timescales: Specification work 3 months. Solution development (subject to BSC for CT/VT) 3 months. Testing I month</a:t>
            </a:r>
            <a:r>
              <a:rPr lang="en-GB" sz="1000" dirty="0" smtClean="0">
                <a:solidFill>
                  <a:srgbClr val="000000"/>
                </a:solidFill>
                <a:latin typeface="Calibri" panose="020F0502020204030204" pitchFamily="34" charset="0"/>
                <a:cs typeface="Calibri" panose="020F0502020204030204" pitchFamily="34" charset="0"/>
              </a:rPr>
              <a:t>. Go live May to August 2019.</a:t>
            </a:r>
            <a:endParaRPr lang="en-GB" sz="1000" dirty="0">
              <a:solidFill>
                <a:srgbClr val="000000"/>
              </a:solidFill>
              <a:latin typeface="Calibri" panose="020F0502020204030204" pitchFamily="34" charset="0"/>
              <a:cs typeface="Calibri" panose="020F0502020204030204" pitchFamily="34" charset="0"/>
            </a:endParaRPr>
          </a:p>
          <a:p>
            <a:endParaRPr lang="en-GB" sz="1100" b="1" dirty="0">
              <a:solidFill>
                <a:srgbClr val="00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 xmlns:a16="http://schemas.microsoft.com/office/drawing/2014/main" id="{1E53C0B5-28C1-4F03-8238-1E6DEC9194EC}"/>
              </a:ext>
            </a:extLst>
          </p:cNvPr>
          <p:cNvSpPr/>
          <p:nvPr/>
        </p:nvSpPr>
        <p:spPr>
          <a:xfrm>
            <a:off x="334410" y="3261309"/>
            <a:ext cx="8480056" cy="43457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b="1" u="sng" dirty="0">
                <a:solidFill>
                  <a:srgbClr val="000000"/>
                </a:solidFill>
              </a:rPr>
              <a:t>JMDG progression</a:t>
            </a:r>
          </a:p>
          <a:p>
            <a:r>
              <a:rPr lang="en-GB" sz="1000" dirty="0">
                <a:solidFill>
                  <a:srgbClr val="000000"/>
                </a:solidFill>
                <a:latin typeface="Calibri" panose="020F0502020204030204" pitchFamily="34" charset="0"/>
                <a:cs typeface="Calibri" panose="020F0502020204030204" pitchFamily="34" charset="0"/>
              </a:rPr>
              <a:t>Indicative costs received from ECOES service provider. JMDG decided to progress to full solution design. MIS project team prioritised EAC use case for February meeting. Will refocus on this for March’s meeting.</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179512" y="1636397"/>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r>
              <a:rPr lang="en-GB" sz="1200" b="1" dirty="0">
                <a:solidFill>
                  <a:srgbClr val="000000"/>
                </a:solidFill>
                <a:latin typeface="Calibri" panose="020F0502020204030204" pitchFamily="34" charset="0"/>
                <a:cs typeface="Calibri" panose="020F0502020204030204" pitchFamily="34" charset="0"/>
              </a:rPr>
              <a:t>47</a:t>
            </a:r>
          </a:p>
        </p:txBody>
      </p:sp>
      <p:cxnSp>
        <p:nvCxnSpPr>
          <p:cNvPr id="13" name="Straight Connector 12"/>
          <p:cNvCxnSpPr>
            <a:cxnSpLocks/>
            <a:stCxn id="12" idx="3"/>
            <a:endCxn id="14" idx="1"/>
          </p:cNvCxnSpPr>
          <p:nvPr/>
        </p:nvCxnSpPr>
        <p:spPr bwMode="auto">
          <a:xfrm flipV="1">
            <a:off x="467544" y="1734767"/>
            <a:ext cx="6912768" cy="9642"/>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a:stCxn id="14" idx="3"/>
            <a:endCxn id="16" idx="2"/>
          </p:cNvCxnSpPr>
          <p:nvPr/>
        </p:nvCxnSpPr>
        <p:spPr bwMode="auto">
          <a:xfrm flipV="1">
            <a:off x="7740353" y="1724595"/>
            <a:ext cx="1029445" cy="10172"/>
          </a:xfrm>
          <a:prstGeom prst="line">
            <a:avLst/>
          </a:prstGeom>
          <a:solidFill>
            <a:schemeClr val="accent1">
              <a:alpha val="50000"/>
            </a:schemeClr>
          </a:solidFill>
          <a:ln w="57150" cap="flat" cmpd="sng" algn="ctr">
            <a:solidFill>
              <a:schemeClr val="bg1">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8769797" y="1616582"/>
            <a:ext cx="288032" cy="216024"/>
          </a:xfrm>
          <a:prstGeom prst="ellipse">
            <a:avLst/>
          </a:prstGeom>
          <a:noFill/>
          <a:ln w="57150" cap="flat" cmpd="sng" algn="ctr">
            <a:solidFill>
              <a:schemeClr val="bg1">
                <a:lumMod val="75000"/>
              </a:schemeClr>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24" name="TextBox 23"/>
          <p:cNvSpPr txBox="1"/>
          <p:nvPr/>
        </p:nvSpPr>
        <p:spPr>
          <a:xfrm rot="19103864">
            <a:off x="6927609" y="1732832"/>
            <a:ext cx="723221" cy="646331"/>
          </a:xfrm>
          <a:prstGeom prst="rect">
            <a:avLst/>
          </a:prstGeom>
          <a:noFill/>
        </p:spPr>
        <p:txBody>
          <a:bodyPr wrap="square" rtlCol="0">
            <a:spAutoFit/>
          </a:bodyPr>
          <a:lstStyle/>
          <a:p>
            <a:r>
              <a:rPr lang="en-GB" sz="1200" dirty="0">
                <a:solidFill>
                  <a:srgbClr val="000000"/>
                </a:solidFill>
                <a:latin typeface="Calibri" panose="020F0502020204030204" pitchFamily="34" charset="0"/>
                <a:cs typeface="Calibri" panose="020F0502020204030204" pitchFamily="34" charset="0"/>
              </a:rPr>
              <a:t>Progress to Full Solution</a:t>
            </a:r>
          </a:p>
        </p:txBody>
      </p:sp>
      <p:sp>
        <p:nvSpPr>
          <p:cNvPr id="25" name="Rectangle 24"/>
          <p:cNvSpPr/>
          <p:nvPr/>
        </p:nvSpPr>
        <p:spPr bwMode="auto">
          <a:xfrm>
            <a:off x="179512" y="119658"/>
            <a:ext cx="1440160"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14" name="Diamond 13"/>
          <p:cNvSpPr/>
          <p:nvPr/>
        </p:nvSpPr>
        <p:spPr bwMode="auto">
          <a:xfrm>
            <a:off x="7380312" y="1599752"/>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Tree>
    <p:extLst>
      <p:ext uri="{BB962C8B-B14F-4D97-AF65-F5344CB8AC3E}">
        <p14:creationId xmlns:p14="http://schemas.microsoft.com/office/powerpoint/2010/main" val="348145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5425" y="0"/>
            <a:ext cx="8688388" cy="681037"/>
          </a:xfrm>
        </p:spPr>
        <p:txBody>
          <a:bodyPr/>
          <a:lstStyle/>
          <a:p>
            <a:r>
              <a:rPr lang="en-GB" dirty="0" smtClean="0"/>
              <a:t>Defect Summary Stats </a:t>
            </a:r>
          </a:p>
        </p:txBody>
      </p:sp>
      <p:sp>
        <p:nvSpPr>
          <p:cNvPr id="2" name="TextBox 1"/>
          <p:cNvSpPr txBox="1"/>
          <p:nvPr/>
        </p:nvSpPr>
        <p:spPr>
          <a:xfrm>
            <a:off x="6522988" y="187974"/>
            <a:ext cx="2541613" cy="430887"/>
          </a:xfrm>
          <a:prstGeom prst="rect">
            <a:avLst/>
          </a:prstGeom>
          <a:noFill/>
        </p:spPr>
        <p:txBody>
          <a:bodyPr wrap="square" rtlCol="0">
            <a:spAutoFit/>
          </a:bodyPr>
          <a:lstStyle/>
          <a:p>
            <a:pPr lvl="0"/>
            <a:r>
              <a:rPr lang="en-GB" sz="1100" dirty="0">
                <a:solidFill>
                  <a:srgbClr val="000000"/>
                </a:solidFill>
              </a:rPr>
              <a:t>Stats as per </a:t>
            </a:r>
            <a:r>
              <a:rPr lang="en-GB" sz="1100" dirty="0" smtClean="0">
                <a:solidFill>
                  <a:srgbClr val="000000"/>
                </a:solidFill>
              </a:rPr>
              <a:t>HPQC extract taken </a:t>
            </a:r>
            <a:r>
              <a:rPr lang="en-GB" sz="1100" dirty="0">
                <a:solidFill>
                  <a:srgbClr val="000000"/>
                </a:solidFill>
              </a:rPr>
              <a:t>on </a:t>
            </a:r>
            <a:r>
              <a:rPr lang="en-GB" sz="1100" dirty="0" smtClean="0">
                <a:solidFill>
                  <a:srgbClr val="000000"/>
                </a:solidFill>
              </a:rPr>
              <a:t>Wednesday 13th March 2019.</a:t>
            </a:r>
            <a:endParaRPr lang="en-GB" sz="1100" dirty="0">
              <a:solidFill>
                <a:srgbClr val="000000"/>
              </a:solidFill>
            </a:endParaRPr>
          </a:p>
        </p:txBody>
      </p:sp>
      <p:graphicFrame>
        <p:nvGraphicFramePr>
          <p:cNvPr id="4" name="Content Placeholder 3"/>
          <p:cNvGraphicFramePr>
            <a:graphicFrameLocks noGrp="1"/>
          </p:cNvGraphicFramePr>
          <p:nvPr>
            <p:ph idx="1"/>
          </p:nvPr>
        </p:nvGraphicFramePr>
        <p:xfrm>
          <a:off x="228600" y="1035892"/>
          <a:ext cx="8686800" cy="2747866"/>
        </p:xfrm>
        <a:graphic>
          <a:graphicData uri="http://schemas.openxmlformats.org/drawingml/2006/table">
            <a:tbl>
              <a:tblPr/>
              <a:tblGrid>
                <a:gridCol w="1565988"/>
                <a:gridCol w="472751"/>
                <a:gridCol w="472751"/>
                <a:gridCol w="472751"/>
                <a:gridCol w="472751"/>
                <a:gridCol w="472751"/>
                <a:gridCol w="472751"/>
                <a:gridCol w="472751"/>
                <a:gridCol w="472751"/>
                <a:gridCol w="472751"/>
                <a:gridCol w="472751"/>
                <a:gridCol w="472751"/>
                <a:gridCol w="472751"/>
                <a:gridCol w="472751"/>
                <a:gridCol w="975049"/>
              </a:tblGrid>
              <a:tr h="155121">
                <a:tc gridSpan="5">
                  <a:txBody>
                    <a:bodyPr/>
                    <a:lstStyle/>
                    <a:p>
                      <a:pPr algn="l" fontAlgn="ctr"/>
                      <a:r>
                        <a:rPr lang="en-US" sz="900" b="1" i="0" u="sng" strike="noStrike">
                          <a:solidFill>
                            <a:srgbClr val="000000"/>
                          </a:solidFill>
                          <a:effectLst/>
                          <a:latin typeface="Calibri"/>
                        </a:rPr>
                        <a:t>Defect Landscape (Open/Closed vrs PGL/New)</a:t>
                      </a:r>
                    </a:p>
                  </a:txBody>
                  <a:tcPr marL="7387" marR="7387" marT="7387"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r>
              <a:tr h="147735">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r>
              <a:tr h="147735">
                <a:tc>
                  <a:txBody>
                    <a:bodyPr/>
                    <a:lstStyle/>
                    <a:p>
                      <a:pPr algn="l" fontAlgn="b"/>
                      <a:endParaRPr lang="en-GB" sz="900" b="0" i="0" u="none" strike="noStrike">
                        <a:solidFill>
                          <a:srgbClr val="000000"/>
                        </a:solidFill>
                        <a:effectLst/>
                        <a:latin typeface="Calibri"/>
                      </a:endParaRPr>
                    </a:p>
                  </a:txBody>
                  <a:tcPr marL="7387" marR="7387" marT="7387"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GB" sz="900" b="1" i="0" u="none" strike="noStrike">
                          <a:solidFill>
                            <a:srgbClr val="FFFFFF"/>
                          </a:solidFill>
                          <a:effectLst/>
                          <a:latin typeface="Calibri"/>
                        </a:rPr>
                        <a:t>PGL Defects</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fontAlgn="b"/>
                      <a:r>
                        <a:rPr lang="en-GB" sz="900" b="1" i="0" u="none" strike="noStrike">
                          <a:solidFill>
                            <a:srgbClr val="FFFFFF"/>
                          </a:solidFill>
                          <a:effectLst/>
                          <a:latin typeface="Calibri"/>
                        </a:rPr>
                        <a:t>Newly Discovered Defects</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b"/>
                      <a:r>
                        <a:rPr lang="en-GB" sz="900" b="1" i="0" u="none" strike="noStrike">
                          <a:solidFill>
                            <a:srgbClr val="FFFFFF"/>
                          </a:solidFill>
                          <a:effectLst/>
                          <a:latin typeface="Calibri"/>
                        </a:rPr>
                        <a:t>GRAND RELEASE TOTALS</a:t>
                      </a:r>
                    </a:p>
                  </a:txBody>
                  <a:tcPr marL="7387" marR="7387" marT="73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r>
              <a:tr h="147735">
                <a:tc>
                  <a:txBody>
                    <a:bodyPr/>
                    <a:lstStyle/>
                    <a:p>
                      <a:pPr algn="l" fontAlgn="b"/>
                      <a:endParaRPr lang="en-GB" sz="900" b="0" i="0" u="none" strike="noStrike">
                        <a:solidFill>
                          <a:srgbClr val="000000"/>
                        </a:solidFill>
                        <a:effectLst/>
                        <a:latin typeface="Calibri"/>
                      </a:endParaRPr>
                    </a:p>
                  </a:txBody>
                  <a:tcPr marL="7387" marR="7387" marT="73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FFFF"/>
                          </a:solidFill>
                          <a:effectLst/>
                          <a:latin typeface="Calibri"/>
                        </a:rPr>
                        <a:t>D1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GB" sz="800" b="1" i="0" u="none" strike="noStrike">
                          <a:solidFill>
                            <a:srgbClr val="000000"/>
                          </a:solidFill>
                          <a:effectLst/>
                          <a:latin typeface="Calibri"/>
                        </a:rPr>
                        <a:t>D2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353"/>
                    </a:solidFill>
                  </a:tcPr>
                </a:tc>
                <a:tc>
                  <a:txBody>
                    <a:bodyPr/>
                    <a:lstStyle/>
                    <a:p>
                      <a:pPr algn="ctr" fontAlgn="ctr"/>
                      <a:r>
                        <a:rPr lang="en-GB" sz="800" b="1" i="0" u="none" strike="noStrike">
                          <a:solidFill>
                            <a:srgbClr val="000000"/>
                          </a:solidFill>
                          <a:effectLst/>
                          <a:latin typeface="Calibri"/>
                        </a:rPr>
                        <a:t>D3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800" b="1" i="0" u="none" strike="noStrike">
                          <a:solidFill>
                            <a:srgbClr val="000000"/>
                          </a:solidFill>
                          <a:effectLst/>
                          <a:latin typeface="Calibri"/>
                        </a:rPr>
                        <a:t>D4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800" b="1" i="0" u="none" strike="noStrike">
                          <a:solidFill>
                            <a:srgbClr val="000000"/>
                          </a:solidFill>
                          <a:effectLst/>
                          <a:latin typeface="Calibri"/>
                        </a:rPr>
                        <a:t>D5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DF17"/>
                    </a:solidFill>
                  </a:tcPr>
                </a:tc>
                <a:tc>
                  <a:txBody>
                    <a:bodyPr/>
                    <a:lstStyle/>
                    <a:p>
                      <a:pPr algn="ctr" fontAlgn="ctr"/>
                      <a:r>
                        <a:rPr lang="en-GB" sz="900" b="1" i="0" u="none" strike="noStrike">
                          <a:solidFill>
                            <a:srgbClr val="FFFFFF"/>
                          </a:solidFill>
                          <a:effectLst/>
                          <a:latin typeface="Calibri"/>
                        </a:rPr>
                        <a:t>TOTAL</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800" b="1" i="0" u="none" strike="noStrike">
                          <a:solidFill>
                            <a:srgbClr val="FFFFFF"/>
                          </a:solidFill>
                          <a:effectLst/>
                          <a:latin typeface="Calibri"/>
                        </a:rPr>
                        <a:t>D1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GB" sz="800" b="1" i="0" u="none" strike="noStrike">
                          <a:solidFill>
                            <a:srgbClr val="000000"/>
                          </a:solidFill>
                          <a:effectLst/>
                          <a:latin typeface="Calibri"/>
                        </a:rPr>
                        <a:t>D2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353"/>
                    </a:solidFill>
                  </a:tcPr>
                </a:tc>
                <a:tc>
                  <a:txBody>
                    <a:bodyPr/>
                    <a:lstStyle/>
                    <a:p>
                      <a:pPr algn="ctr" fontAlgn="ctr"/>
                      <a:r>
                        <a:rPr lang="en-GB" sz="800" b="1" i="0" u="none" strike="noStrike">
                          <a:solidFill>
                            <a:srgbClr val="000000"/>
                          </a:solidFill>
                          <a:effectLst/>
                          <a:latin typeface="Calibri"/>
                        </a:rPr>
                        <a:t>D3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800" b="1" i="0" u="none" strike="noStrike">
                          <a:solidFill>
                            <a:srgbClr val="000000"/>
                          </a:solidFill>
                          <a:effectLst/>
                          <a:latin typeface="Calibri"/>
                        </a:rPr>
                        <a:t>D4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800" b="1" i="0" u="none" strike="noStrike">
                          <a:solidFill>
                            <a:srgbClr val="000000"/>
                          </a:solidFill>
                          <a:effectLst/>
                          <a:latin typeface="Calibri"/>
                        </a:rPr>
                        <a:t>D5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DF17"/>
                    </a:solidFill>
                  </a:tcPr>
                </a:tc>
                <a:tc>
                  <a:txBody>
                    <a:bodyPr/>
                    <a:lstStyle/>
                    <a:p>
                      <a:pPr algn="ctr" fontAlgn="ctr"/>
                      <a:r>
                        <a:rPr lang="en-GB" sz="800" b="1" i="0" u="none" strike="noStrike">
                          <a:solidFill>
                            <a:srgbClr val="000000"/>
                          </a:solidFill>
                          <a:effectLst/>
                          <a:latin typeface="Calibri"/>
                        </a:rPr>
                        <a:t>Not Set</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900" b="1" i="0" u="none" strike="noStrike">
                          <a:solidFill>
                            <a:srgbClr val="FFFFFF"/>
                          </a:solidFill>
                          <a:effectLst/>
                          <a:latin typeface="Calibri"/>
                        </a:rPr>
                        <a:t>TOTAL</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vMerge="1">
                  <a:txBody>
                    <a:bodyPr/>
                    <a:lstStyle/>
                    <a:p>
                      <a:endParaRPr lang="en-GB"/>
                    </a:p>
                  </a:txBody>
                  <a:tcPr/>
                </a:tc>
              </a:tr>
              <a:tr h="155121">
                <a:tc>
                  <a:txBody>
                    <a:bodyPr/>
                    <a:lstStyle/>
                    <a:p>
                      <a:pPr algn="l" fontAlgn="ctr"/>
                      <a:r>
                        <a:rPr lang="en-GB" sz="800" b="1" i="0" u="none" strike="noStrike">
                          <a:solidFill>
                            <a:srgbClr val="FFFFFF"/>
                          </a:solidFill>
                          <a:effectLst/>
                          <a:latin typeface="Calibri"/>
                        </a:rPr>
                        <a:t>Urgent Fix (D1/D2)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ctr"/>
                      <a:r>
                        <a:rPr lang="en-GB" sz="800" b="1" i="0" u="none" strike="noStrike">
                          <a:solidFill>
                            <a:srgbClr val="FFFFFF"/>
                          </a:solidFill>
                          <a:effectLst/>
                          <a:latin typeface="Calibri"/>
                        </a:rPr>
                        <a:t>Amendment Invoice Task Force</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23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55121">
                <a:tc>
                  <a:txBody>
                    <a:bodyPr/>
                    <a:lstStyle/>
                    <a:p>
                      <a:pPr algn="l" fontAlgn="b"/>
                      <a:r>
                        <a:rPr lang="en-GB" sz="900" b="1" i="0" u="none" strike="noStrike">
                          <a:solidFill>
                            <a:srgbClr val="000000"/>
                          </a:solidFill>
                          <a:effectLst/>
                          <a:latin typeface="Calibri"/>
                        </a:rPr>
                        <a:t>R3.08 - 8th March</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On Hold</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92055">
                <a:tc>
                  <a:txBody>
                    <a:bodyPr/>
                    <a:lstStyle/>
                    <a:p>
                      <a:pPr algn="l" fontAlgn="b"/>
                      <a:r>
                        <a:rPr lang="en-GB" sz="900" b="1" i="0" u="none" strike="noStrike">
                          <a:solidFill>
                            <a:srgbClr val="000000"/>
                          </a:solidFill>
                          <a:effectLst/>
                          <a:latin typeface="Calibri"/>
                        </a:rPr>
                        <a:t>Requires CR</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Release Planning</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Future Release Dependent</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Currently Unallocated</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50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52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55121">
                <a:tc>
                  <a:txBody>
                    <a:bodyPr/>
                    <a:lstStyle/>
                    <a:p>
                      <a:pPr algn="r" fontAlgn="ctr"/>
                      <a:r>
                        <a:rPr lang="en-GB" sz="900" b="1" i="0" u="none" strike="noStrike">
                          <a:solidFill>
                            <a:srgbClr val="FFFFFF"/>
                          </a:solidFill>
                          <a:effectLst/>
                          <a:latin typeface="Calibri"/>
                        </a:rPr>
                        <a:t>TOTAL OPEN</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51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49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103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105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47735">
                <a:tc>
                  <a:txBody>
                    <a:bodyPr/>
                    <a:lstStyle/>
                    <a:p>
                      <a:pPr algn="l" fontAlgn="b"/>
                      <a:r>
                        <a:rPr lang="en-GB" sz="900" b="1" i="0" u="none" strike="noStrike">
                          <a:solidFill>
                            <a:srgbClr val="000000"/>
                          </a:solidFill>
                          <a:effectLst/>
                          <a:latin typeface="Calibri"/>
                        </a:rPr>
                        <a:t>Closed as Rejected</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23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91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114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Closed as CR</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Closed - Deployed to Production</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58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102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212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443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887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989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55121">
                <a:tc>
                  <a:txBody>
                    <a:bodyPr/>
                    <a:lstStyle/>
                    <a:p>
                      <a:pPr algn="r" fontAlgn="ctr"/>
                      <a:r>
                        <a:rPr lang="en-GB" sz="900" b="1" i="0" u="none" strike="noStrike">
                          <a:solidFill>
                            <a:srgbClr val="FFFFFF"/>
                          </a:solidFill>
                          <a:effectLst/>
                          <a:latin typeface="Calibri"/>
                        </a:rPr>
                        <a:t>TOTAL CLOSED</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34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80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136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223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488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241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988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1124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r>
              <a:tr h="155121">
                <a:tc>
                  <a:txBody>
                    <a:bodyPr/>
                    <a:lstStyle/>
                    <a:p>
                      <a:pPr algn="r" fontAlgn="ctr"/>
                      <a:r>
                        <a:rPr lang="en-GB" sz="900" b="1" i="0" u="none" strike="noStrike">
                          <a:solidFill>
                            <a:srgbClr val="FFFFFF"/>
                          </a:solidFill>
                          <a:effectLst/>
                          <a:latin typeface="Calibri"/>
                        </a:rPr>
                        <a:t>GRAND TOTAL</a:t>
                      </a:r>
                    </a:p>
                  </a:txBody>
                  <a:tcPr marL="7387" marR="7387" marT="7387"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31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73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138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FFFFFF"/>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223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533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286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1091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75623"/>
                    </a:solidFill>
                  </a:tcPr>
                </a:tc>
                <a:tc>
                  <a:txBody>
                    <a:bodyPr/>
                    <a:lstStyle/>
                    <a:p>
                      <a:pPr algn="ctr" fontAlgn="ctr"/>
                      <a:r>
                        <a:rPr lang="en-GB" sz="900" b="1" i="0" u="none" strike="noStrike" dirty="0">
                          <a:solidFill>
                            <a:srgbClr val="FFFFFF"/>
                          </a:solidFill>
                          <a:effectLst/>
                          <a:latin typeface="Calibri"/>
                        </a:rPr>
                        <a:t>1229</a:t>
                      </a:r>
                    </a:p>
                  </a:txBody>
                  <a:tcPr marL="7387" marR="7387" marT="7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3141811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663730"/>
            <a:ext cx="4098451" cy="415498"/>
          </a:xfrm>
          <a:prstGeom prst="rect">
            <a:avLst/>
          </a:prstGeom>
          <a:noFill/>
        </p:spPr>
        <p:txBody>
          <a:bodyPr wrap="square" rtlCol="0">
            <a:spAutoFit/>
          </a:bodyPr>
          <a:lstStyle/>
          <a:p>
            <a:r>
              <a:rPr lang="en-GB" sz="1050" b="1" u="sng" dirty="0">
                <a:solidFill>
                  <a:srgbClr val="000000"/>
                </a:solidFill>
                <a:latin typeface="Calibri" panose="020F0502020204030204" pitchFamily="34" charset="0"/>
                <a:cs typeface="Calibri" panose="020F0502020204030204" pitchFamily="34" charset="0"/>
              </a:rPr>
              <a:t>Overview</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Use case overview</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Central repository for industry contact details to underpin industry processes</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JMDG progression</a:t>
            </a:r>
          </a:p>
          <a:p>
            <a:r>
              <a:rPr lang="en-GB" sz="1050" dirty="0">
                <a:solidFill>
                  <a:srgbClr val="000000"/>
                </a:solidFill>
                <a:latin typeface="Calibri" panose="020F0502020204030204" pitchFamily="34" charset="0"/>
                <a:cs typeface="Calibri" panose="020F0502020204030204" pitchFamily="34" charset="0"/>
              </a:rPr>
              <a:t>Assessed, prioritised, requested project team to conduct initial analysis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92" y="763898"/>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79512" y="1643078"/>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r>
              <a:rPr lang="en-GB" sz="1200" b="1" dirty="0">
                <a:solidFill>
                  <a:srgbClr val="000000"/>
                </a:solidFill>
                <a:latin typeface="Calibri" panose="020F0502020204030204" pitchFamily="34" charset="0"/>
                <a:cs typeface="Calibri" panose="020F0502020204030204" pitchFamily="34" charset="0"/>
              </a:rPr>
              <a:t>09</a:t>
            </a:r>
          </a:p>
        </p:txBody>
      </p:sp>
      <p:sp>
        <p:nvSpPr>
          <p:cNvPr id="16" name="Title 1"/>
          <p:cNvSpPr>
            <a:spLocks noGrp="1"/>
          </p:cNvSpPr>
          <p:nvPr>
            <p:ph type="title"/>
          </p:nvPr>
        </p:nvSpPr>
        <p:spPr>
          <a:xfrm>
            <a:off x="190550" y="132237"/>
            <a:ext cx="8688388" cy="723900"/>
          </a:xfrm>
        </p:spPr>
        <p:txBody>
          <a:bodyPr>
            <a:normAutofit fontScale="90000"/>
          </a:bodyPr>
          <a:lstStyle/>
          <a:p>
            <a:r>
              <a:rPr lang="en-GB" dirty="0"/>
              <a:t>01 &amp; 57  Central industry contact database and Industry Escalation Process</a:t>
            </a:r>
          </a:p>
        </p:txBody>
      </p:sp>
      <p:sp>
        <p:nvSpPr>
          <p:cNvPr id="17" name="Rectangle 16"/>
          <p:cNvSpPr/>
          <p:nvPr/>
        </p:nvSpPr>
        <p:spPr bwMode="auto">
          <a:xfrm>
            <a:off x="121292" y="160812"/>
            <a:ext cx="1533034" cy="32162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18" name="TextBox 17"/>
          <p:cNvSpPr txBox="1"/>
          <p:nvPr/>
        </p:nvSpPr>
        <p:spPr>
          <a:xfrm>
            <a:off x="367105" y="3830873"/>
            <a:ext cx="8473110" cy="900246"/>
          </a:xfrm>
          <a:prstGeom prst="rect">
            <a:avLst/>
          </a:prstGeom>
          <a:solidFill>
            <a:schemeClr val="accent1">
              <a:lumMod val="40000"/>
              <a:lumOff val="60000"/>
            </a:schemeClr>
          </a:solidFill>
        </p:spPr>
        <p:txBody>
          <a:bodyPr wrap="square" rtlCol="0">
            <a:spAutoFit/>
          </a:bodyPr>
          <a:lstStyle/>
          <a:p>
            <a:r>
              <a:rPr lang="en-GB" sz="1050" dirty="0">
                <a:solidFill>
                  <a:srgbClr val="000000"/>
                </a:solidFill>
                <a:latin typeface="Calibri" panose="020F0502020204030204" pitchFamily="34" charset="0"/>
                <a:cs typeface="Calibri" panose="020F0502020204030204" pitchFamily="34" charset="0"/>
              </a:rPr>
              <a:t>Both cases can use the same information contained within current code processes. Initial discussions suggest data available but code administrators generally not willing to co-operate so may need changes to code to enforce compliance.</a:t>
            </a:r>
          </a:p>
          <a:p>
            <a:r>
              <a:rPr lang="en-GB" sz="1050" dirty="0">
                <a:solidFill>
                  <a:srgbClr val="000000"/>
                </a:solidFill>
                <a:latin typeface="Calibri" panose="020F0502020204030204" pitchFamily="34" charset="0"/>
                <a:cs typeface="Calibri" panose="020F0502020204030204" pitchFamily="34" charset="0"/>
              </a:rPr>
              <a:t>Timescales: Specification 3 months. Possible modification processes 3-9 months. Solution development 3 months. Testing I month. Go live may be incremental Feb 2019 to November 2019.</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sp>
        <p:nvSpPr>
          <p:cNvPr id="31" name="TextBox 30"/>
          <p:cNvSpPr txBox="1"/>
          <p:nvPr/>
        </p:nvSpPr>
        <p:spPr>
          <a:xfrm rot="19103864">
            <a:off x="5091307" y="1930193"/>
            <a:ext cx="1063112" cy="415498"/>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JMDG and MPB</a:t>
            </a:r>
          </a:p>
          <a:p>
            <a:r>
              <a:rPr lang="en-GB" sz="1050" dirty="0">
                <a:solidFill>
                  <a:srgbClr val="000000"/>
                </a:solidFill>
                <a:latin typeface="Calibri" panose="020F0502020204030204" pitchFamily="34" charset="0"/>
                <a:cs typeface="Calibri" panose="020F0502020204030204" pitchFamily="34" charset="0"/>
              </a:rPr>
              <a:t>decision making</a:t>
            </a:r>
          </a:p>
        </p:txBody>
      </p:sp>
      <p:sp>
        <p:nvSpPr>
          <p:cNvPr id="35" name="TextBox 34"/>
          <p:cNvSpPr txBox="1"/>
          <p:nvPr/>
        </p:nvSpPr>
        <p:spPr>
          <a:xfrm rot="19103864">
            <a:off x="7166521" y="1934830"/>
            <a:ext cx="1322798" cy="415498"/>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Governance changes</a:t>
            </a:r>
          </a:p>
          <a:p>
            <a:r>
              <a:rPr lang="en-GB" sz="1050" dirty="0">
                <a:solidFill>
                  <a:srgbClr val="000000"/>
                </a:solidFill>
                <a:latin typeface="Calibri" panose="020F0502020204030204" pitchFamily="34" charset="0"/>
                <a:cs typeface="Calibri" panose="020F0502020204030204" pitchFamily="34" charset="0"/>
              </a:rPr>
              <a:t>and development</a:t>
            </a:r>
          </a:p>
        </p:txBody>
      </p:sp>
      <p:cxnSp>
        <p:nvCxnSpPr>
          <p:cNvPr id="29" name="Straight Connector 28">
            <a:extLst>
              <a:ext uri="{FF2B5EF4-FFF2-40B4-BE49-F238E27FC236}">
                <a16:creationId xmlns="" xmlns:a16="http://schemas.microsoft.com/office/drawing/2014/main" id="{6A9B4217-9EF0-4645-BD75-58A122E4F0AC}"/>
              </a:ext>
            </a:extLst>
          </p:cNvPr>
          <p:cNvCxnSpPr>
            <a:cxnSpLocks/>
            <a:endCxn id="37" idx="1"/>
          </p:cNvCxnSpPr>
          <p:nvPr/>
        </p:nvCxnSpPr>
        <p:spPr bwMode="auto">
          <a:xfrm>
            <a:off x="467544" y="1746232"/>
            <a:ext cx="5328592" cy="4858"/>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 xmlns:a16="http://schemas.microsoft.com/office/drawing/2014/main" id="{4A0304B4-3D21-46DE-AB9E-D635CAB481D5}"/>
              </a:ext>
            </a:extLst>
          </p:cNvPr>
          <p:cNvCxnSpPr>
            <a:cxnSpLocks/>
            <a:stCxn id="37" idx="3"/>
          </p:cNvCxnSpPr>
          <p:nvPr/>
        </p:nvCxnSpPr>
        <p:spPr bwMode="auto">
          <a:xfrm flipV="1">
            <a:off x="6156177" y="1738876"/>
            <a:ext cx="2757637" cy="12214"/>
          </a:xfrm>
          <a:prstGeom prst="line">
            <a:avLst/>
          </a:prstGeom>
          <a:solidFill>
            <a:schemeClr val="accent1">
              <a:alpha val="50000"/>
            </a:schemeClr>
          </a:solidFill>
          <a:ln w="57150" cap="flat" cmpd="sng" algn="ctr">
            <a:solidFill>
              <a:schemeClr val="bg1">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Diamond 36">
            <a:extLst>
              <a:ext uri="{FF2B5EF4-FFF2-40B4-BE49-F238E27FC236}">
                <a16:creationId xmlns="" xmlns:a16="http://schemas.microsoft.com/office/drawing/2014/main" id="{0B708764-B617-4385-A5A9-BDCC1D07111F}"/>
              </a:ext>
            </a:extLst>
          </p:cNvPr>
          <p:cNvSpPr/>
          <p:nvPr/>
        </p:nvSpPr>
        <p:spPr bwMode="auto">
          <a:xfrm>
            <a:off x="5796136" y="1616075"/>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Tree>
    <p:extLst>
      <p:ext uri="{BB962C8B-B14F-4D97-AF65-F5344CB8AC3E}">
        <p14:creationId xmlns:p14="http://schemas.microsoft.com/office/powerpoint/2010/main" val="1800511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663730"/>
            <a:ext cx="4098451" cy="415498"/>
          </a:xfrm>
          <a:prstGeom prst="rect">
            <a:avLst/>
          </a:prstGeom>
          <a:noFill/>
        </p:spPr>
        <p:txBody>
          <a:bodyPr wrap="square" rtlCol="0">
            <a:spAutoFit/>
          </a:bodyPr>
          <a:lstStyle/>
          <a:p>
            <a:r>
              <a:rPr lang="en-GB" sz="1050" b="1" u="sng" dirty="0">
                <a:solidFill>
                  <a:srgbClr val="000000"/>
                </a:solidFill>
                <a:latin typeface="Calibri" panose="020F0502020204030204" pitchFamily="34" charset="0"/>
                <a:cs typeface="Calibri" panose="020F0502020204030204" pitchFamily="34" charset="0"/>
              </a:rPr>
              <a:t>Overview</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Use case overview</a:t>
            </a:r>
          </a:p>
          <a:p>
            <a:pPr marL="285750" indent="-2857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Make EAC available to quoting supplier</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JMDG progression</a:t>
            </a:r>
          </a:p>
          <a:p>
            <a:r>
              <a:rPr lang="en-GB" sz="1050" dirty="0">
                <a:solidFill>
                  <a:srgbClr val="000000"/>
                </a:solidFill>
                <a:latin typeface="Calibri" panose="020F0502020204030204" pitchFamily="34" charset="0"/>
                <a:cs typeface="Calibri" panose="020F0502020204030204" pitchFamily="34" charset="0"/>
              </a:rPr>
              <a:t>Indicative costs received from ECOES service provider. JMDG to decide on progression to full solution design based on outcomes of EAC workshop held 28/01/2019 – report provided to JMDG in enclosures for February meeting.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79512" y="1634183"/>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r>
              <a:rPr lang="en-GB" sz="1200" b="1" dirty="0">
                <a:solidFill>
                  <a:srgbClr val="000000"/>
                </a:solidFill>
                <a:latin typeface="Calibri" panose="020F0502020204030204" pitchFamily="34" charset="0"/>
                <a:cs typeface="Calibri" panose="020F0502020204030204" pitchFamily="34" charset="0"/>
              </a:rPr>
              <a:t>09</a:t>
            </a:r>
          </a:p>
        </p:txBody>
      </p:sp>
      <p:sp>
        <p:nvSpPr>
          <p:cNvPr id="16" name="Title 1"/>
          <p:cNvSpPr>
            <a:spLocks noGrp="1"/>
          </p:cNvSpPr>
          <p:nvPr>
            <p:ph type="title"/>
          </p:nvPr>
        </p:nvSpPr>
        <p:spPr>
          <a:xfrm>
            <a:off x="225425" y="-42360"/>
            <a:ext cx="8688388" cy="723900"/>
          </a:xfrm>
        </p:spPr>
        <p:txBody>
          <a:bodyPr/>
          <a:lstStyle/>
          <a:p>
            <a:r>
              <a:rPr lang="en-GB" dirty="0"/>
              <a:t>09  Estimated Annual Consumption (EAC)</a:t>
            </a:r>
          </a:p>
        </p:txBody>
      </p:sp>
      <p:sp>
        <p:nvSpPr>
          <p:cNvPr id="17" name="Rectangle 16"/>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18" name="TextBox 17"/>
          <p:cNvSpPr txBox="1"/>
          <p:nvPr/>
        </p:nvSpPr>
        <p:spPr>
          <a:xfrm>
            <a:off x="367105" y="3830874"/>
            <a:ext cx="8473110" cy="577081"/>
          </a:xfrm>
          <a:prstGeom prst="rect">
            <a:avLst/>
          </a:prstGeom>
          <a:solidFill>
            <a:schemeClr val="accent1">
              <a:lumMod val="40000"/>
              <a:lumOff val="60000"/>
            </a:schemeClr>
          </a:solidFill>
        </p:spPr>
        <p:txBody>
          <a:bodyPr wrap="square" rtlCol="0">
            <a:spAutoFit/>
          </a:bodyPr>
          <a:lstStyle/>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Workshop held 28</a:t>
            </a:r>
            <a:r>
              <a:rPr lang="en-GB" sz="1050" baseline="30000" dirty="0">
                <a:solidFill>
                  <a:srgbClr val="000000"/>
                </a:solidFill>
                <a:latin typeface="Calibri" panose="020F0502020204030204" pitchFamily="34" charset="0"/>
                <a:cs typeface="Calibri" panose="020F0502020204030204" pitchFamily="34" charset="0"/>
              </a:rPr>
              <a:t>th</a:t>
            </a:r>
            <a:r>
              <a:rPr lang="en-GB" sz="1050" dirty="0">
                <a:solidFill>
                  <a:srgbClr val="000000"/>
                </a:solidFill>
                <a:latin typeface="Calibri" panose="020F0502020204030204" pitchFamily="34" charset="0"/>
                <a:cs typeface="Calibri" panose="020F0502020204030204" pitchFamily="34" charset="0"/>
              </a:rPr>
              <a:t> January to explore potential sources, formats, frequency of the data</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Options assessment being presented to February 2019 JMDG</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Followed by impact assessment of preferred option and JMDG progress/don’t progress decision</a:t>
            </a:r>
          </a:p>
        </p:txBody>
      </p:sp>
      <p:sp>
        <p:nvSpPr>
          <p:cNvPr id="24" name="TextBox 23"/>
          <p:cNvSpPr txBox="1"/>
          <p:nvPr/>
        </p:nvSpPr>
        <p:spPr>
          <a:xfrm rot="19103864">
            <a:off x="1718488" y="1959562"/>
            <a:ext cx="982961" cy="415498"/>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JMDG options </a:t>
            </a:r>
          </a:p>
          <a:p>
            <a:r>
              <a:rPr lang="en-GB" sz="1050" dirty="0">
                <a:solidFill>
                  <a:srgbClr val="000000"/>
                </a:solidFill>
                <a:latin typeface="Calibri" panose="020F0502020204030204" pitchFamily="34" charset="0"/>
                <a:cs typeface="Calibri" panose="020F0502020204030204" pitchFamily="34" charset="0"/>
              </a:rPr>
              <a:t>assessment</a:t>
            </a:r>
          </a:p>
        </p:txBody>
      </p:sp>
      <p:sp>
        <p:nvSpPr>
          <p:cNvPr id="28" name="TextBox 27"/>
          <p:cNvSpPr txBox="1"/>
          <p:nvPr/>
        </p:nvSpPr>
        <p:spPr>
          <a:xfrm rot="19103864">
            <a:off x="2991119" y="1989587"/>
            <a:ext cx="1638590" cy="415498"/>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Second order analysis and </a:t>
            </a:r>
          </a:p>
          <a:p>
            <a:r>
              <a:rPr lang="en-GB" sz="1050" dirty="0">
                <a:solidFill>
                  <a:srgbClr val="000000"/>
                </a:solidFill>
                <a:latin typeface="Calibri" panose="020F0502020204030204" pitchFamily="34" charset="0"/>
                <a:cs typeface="Calibri" panose="020F0502020204030204" pitchFamily="34" charset="0"/>
              </a:rPr>
              <a:t>impact assessment</a:t>
            </a:r>
          </a:p>
        </p:txBody>
      </p:sp>
      <p:sp>
        <p:nvSpPr>
          <p:cNvPr id="31" name="TextBox 30"/>
          <p:cNvSpPr txBox="1"/>
          <p:nvPr/>
        </p:nvSpPr>
        <p:spPr>
          <a:xfrm rot="19103864">
            <a:off x="5005806" y="1888698"/>
            <a:ext cx="1063112" cy="415498"/>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JMDG and MPB</a:t>
            </a:r>
          </a:p>
          <a:p>
            <a:r>
              <a:rPr lang="en-GB" sz="1050" dirty="0">
                <a:solidFill>
                  <a:srgbClr val="000000"/>
                </a:solidFill>
                <a:latin typeface="Calibri" panose="020F0502020204030204" pitchFamily="34" charset="0"/>
                <a:cs typeface="Calibri" panose="020F0502020204030204" pitchFamily="34" charset="0"/>
              </a:rPr>
              <a:t>decision making</a:t>
            </a:r>
          </a:p>
        </p:txBody>
      </p:sp>
      <p:sp>
        <p:nvSpPr>
          <p:cNvPr id="35" name="TextBox 34"/>
          <p:cNvSpPr txBox="1"/>
          <p:nvPr/>
        </p:nvSpPr>
        <p:spPr>
          <a:xfrm rot="19103864">
            <a:off x="7546356" y="1947525"/>
            <a:ext cx="1064715"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Implementation</a:t>
            </a:r>
          </a:p>
        </p:txBody>
      </p:sp>
      <p:cxnSp>
        <p:nvCxnSpPr>
          <p:cNvPr id="29" name="Straight Connector 28">
            <a:extLst>
              <a:ext uri="{FF2B5EF4-FFF2-40B4-BE49-F238E27FC236}">
                <a16:creationId xmlns="" xmlns:a16="http://schemas.microsoft.com/office/drawing/2014/main" id="{6A9B4217-9EF0-4645-BD75-58A122E4F0AC}"/>
              </a:ext>
            </a:extLst>
          </p:cNvPr>
          <p:cNvCxnSpPr>
            <a:cxnSpLocks/>
            <a:endCxn id="32" idx="1"/>
          </p:cNvCxnSpPr>
          <p:nvPr/>
        </p:nvCxnSpPr>
        <p:spPr bwMode="auto">
          <a:xfrm flipV="1">
            <a:off x="451586" y="1732923"/>
            <a:ext cx="2060462" cy="8450"/>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Diamond 31">
            <a:extLst>
              <a:ext uri="{FF2B5EF4-FFF2-40B4-BE49-F238E27FC236}">
                <a16:creationId xmlns="" xmlns:a16="http://schemas.microsoft.com/office/drawing/2014/main" id="{AA448701-3F86-4143-BF52-91E34A92DB5A}"/>
              </a:ext>
            </a:extLst>
          </p:cNvPr>
          <p:cNvSpPr/>
          <p:nvPr/>
        </p:nvSpPr>
        <p:spPr bwMode="auto">
          <a:xfrm>
            <a:off x="2512048" y="1597909"/>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cxnSp>
        <p:nvCxnSpPr>
          <p:cNvPr id="36" name="Straight Connector 35">
            <a:extLst>
              <a:ext uri="{FF2B5EF4-FFF2-40B4-BE49-F238E27FC236}">
                <a16:creationId xmlns="" xmlns:a16="http://schemas.microsoft.com/office/drawing/2014/main" id="{1E80B074-B3DC-49CF-B496-F6E7C4020710}"/>
              </a:ext>
            </a:extLst>
          </p:cNvPr>
          <p:cNvCxnSpPr>
            <a:cxnSpLocks/>
            <a:stCxn id="32" idx="3"/>
            <a:endCxn id="23" idx="1"/>
          </p:cNvCxnSpPr>
          <p:nvPr/>
        </p:nvCxnSpPr>
        <p:spPr bwMode="auto">
          <a:xfrm>
            <a:off x="2872089" y="1732924"/>
            <a:ext cx="2141011" cy="5261"/>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Diamond 36">
            <a:extLst>
              <a:ext uri="{FF2B5EF4-FFF2-40B4-BE49-F238E27FC236}">
                <a16:creationId xmlns="" xmlns:a16="http://schemas.microsoft.com/office/drawing/2014/main" id="{0B708764-B617-4385-A5A9-BDCC1D07111F}"/>
              </a:ext>
            </a:extLst>
          </p:cNvPr>
          <p:cNvSpPr/>
          <p:nvPr/>
        </p:nvSpPr>
        <p:spPr bwMode="auto">
          <a:xfrm>
            <a:off x="5796136" y="1601889"/>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cxnSp>
        <p:nvCxnSpPr>
          <p:cNvPr id="38" name="Straight Connector 37">
            <a:extLst>
              <a:ext uri="{FF2B5EF4-FFF2-40B4-BE49-F238E27FC236}">
                <a16:creationId xmlns="" xmlns:a16="http://schemas.microsoft.com/office/drawing/2014/main" id="{4A0304B4-3D21-46DE-AB9E-D635CAB481D5}"/>
              </a:ext>
            </a:extLst>
          </p:cNvPr>
          <p:cNvCxnSpPr>
            <a:cxnSpLocks/>
            <a:stCxn id="37" idx="3"/>
            <a:endCxn id="42" idx="2"/>
          </p:cNvCxnSpPr>
          <p:nvPr/>
        </p:nvCxnSpPr>
        <p:spPr bwMode="auto">
          <a:xfrm>
            <a:off x="6156176" y="1736905"/>
            <a:ext cx="2304256" cy="5291"/>
          </a:xfrm>
          <a:prstGeom prst="line">
            <a:avLst/>
          </a:prstGeom>
          <a:solidFill>
            <a:schemeClr val="accent1">
              <a:alpha val="50000"/>
            </a:schemeClr>
          </a:solidFill>
          <a:ln w="57150" cap="flat" cmpd="sng" algn="ctr">
            <a:solidFill>
              <a:schemeClr val="bg1">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a:extLst>
              <a:ext uri="{FF2B5EF4-FFF2-40B4-BE49-F238E27FC236}">
                <a16:creationId xmlns="" xmlns:a16="http://schemas.microsoft.com/office/drawing/2014/main" id="{19EFE457-C684-4695-B6DC-55020DC4363B}"/>
              </a:ext>
            </a:extLst>
          </p:cNvPr>
          <p:cNvSpPr/>
          <p:nvPr/>
        </p:nvSpPr>
        <p:spPr bwMode="auto">
          <a:xfrm>
            <a:off x="8460432" y="1634183"/>
            <a:ext cx="288032" cy="216024"/>
          </a:xfrm>
          <a:prstGeom prst="ellipse">
            <a:avLst/>
          </a:prstGeom>
          <a:noFill/>
          <a:ln w="57150" cap="flat" cmpd="sng" algn="ctr">
            <a:solidFill>
              <a:schemeClr val="bg1">
                <a:lumMod val="75000"/>
              </a:schemeClr>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23" name="Diamond 22">
            <a:extLst>
              <a:ext uri="{FF2B5EF4-FFF2-40B4-BE49-F238E27FC236}">
                <a16:creationId xmlns="" xmlns:a16="http://schemas.microsoft.com/office/drawing/2014/main" id="{253B5F0F-5317-413A-A6F8-B981127971DB}"/>
              </a:ext>
            </a:extLst>
          </p:cNvPr>
          <p:cNvSpPr/>
          <p:nvPr/>
        </p:nvSpPr>
        <p:spPr bwMode="auto">
          <a:xfrm>
            <a:off x="5013099" y="1603169"/>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cxnSp>
        <p:nvCxnSpPr>
          <p:cNvPr id="25" name="Straight Connector 24">
            <a:extLst>
              <a:ext uri="{FF2B5EF4-FFF2-40B4-BE49-F238E27FC236}">
                <a16:creationId xmlns="" xmlns:a16="http://schemas.microsoft.com/office/drawing/2014/main" id="{765CC527-F831-4885-A0D3-7E9F90A02169}"/>
              </a:ext>
            </a:extLst>
          </p:cNvPr>
          <p:cNvCxnSpPr>
            <a:cxnSpLocks/>
            <a:stCxn id="23" idx="3"/>
            <a:endCxn id="37" idx="1"/>
          </p:cNvCxnSpPr>
          <p:nvPr/>
        </p:nvCxnSpPr>
        <p:spPr bwMode="auto">
          <a:xfrm flipV="1">
            <a:off x="5373140" y="1736905"/>
            <a:ext cx="422997" cy="1280"/>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 xmlns:a16="http://schemas.microsoft.com/office/drawing/2014/main" id="{7793A5A7-6607-4F33-BB0D-D34A5B0C33F7}"/>
              </a:ext>
            </a:extLst>
          </p:cNvPr>
          <p:cNvSpPr txBox="1"/>
          <p:nvPr/>
        </p:nvSpPr>
        <p:spPr>
          <a:xfrm rot="19103864">
            <a:off x="4069735" y="1962300"/>
            <a:ext cx="1277914" cy="415498"/>
          </a:xfrm>
          <a:prstGeom prst="rect">
            <a:avLst/>
          </a:prstGeom>
          <a:noFill/>
        </p:spPr>
        <p:txBody>
          <a:bodyPr wrap="none" rtlCol="0">
            <a:spAutoFit/>
          </a:bodyPr>
          <a:lstStyle/>
          <a:p>
            <a:pPr algn="ctr"/>
            <a:r>
              <a:rPr lang="en-GB" sz="1050" dirty="0">
                <a:solidFill>
                  <a:srgbClr val="000000"/>
                </a:solidFill>
                <a:latin typeface="Calibri" panose="020F0502020204030204" pitchFamily="34" charset="0"/>
                <a:cs typeface="Calibri" panose="020F0502020204030204" pitchFamily="34" charset="0"/>
              </a:rPr>
              <a:t>Options assessment</a:t>
            </a:r>
          </a:p>
          <a:p>
            <a:pPr algn="ctr"/>
            <a:r>
              <a:rPr lang="en-GB" sz="1050" dirty="0">
                <a:solidFill>
                  <a:srgbClr val="000000"/>
                </a:solidFill>
                <a:latin typeface="Calibri" panose="020F0502020204030204" pitchFamily="34" charset="0"/>
                <a:cs typeface="Calibri" panose="020F0502020204030204" pitchFamily="34" charset="0"/>
              </a:rPr>
              <a:t>workshop</a:t>
            </a:r>
          </a:p>
        </p:txBody>
      </p:sp>
    </p:spTree>
    <p:extLst>
      <p:ext uri="{BB962C8B-B14F-4D97-AF65-F5344CB8AC3E}">
        <p14:creationId xmlns:p14="http://schemas.microsoft.com/office/powerpoint/2010/main" val="40616968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611" y="3805268"/>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294039" y="3814806"/>
            <a:ext cx="4098451" cy="415498"/>
          </a:xfrm>
          <a:prstGeom prst="rect">
            <a:avLst/>
          </a:prstGeom>
          <a:noFill/>
        </p:spPr>
        <p:txBody>
          <a:bodyPr wrap="square" rtlCol="0">
            <a:spAutoFit/>
          </a:bodyPr>
          <a:lstStyle/>
          <a:p>
            <a:r>
              <a:rPr lang="en-GB" sz="1050" b="1" u="sng" dirty="0">
                <a:solidFill>
                  <a:srgbClr val="000000"/>
                </a:solidFill>
                <a:latin typeface="Calibri" panose="020F0502020204030204" pitchFamily="34" charset="0"/>
                <a:cs typeface="Calibri" panose="020F0502020204030204" pitchFamily="34" charset="0"/>
              </a:rPr>
              <a:t>Options Overview</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331610" y="2783462"/>
            <a:ext cx="8473111" cy="500641"/>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Use case overview</a:t>
            </a:r>
          </a:p>
          <a:p>
            <a:pPr marL="171450" indent="-171450">
              <a:buFont typeface="Arial" panose="020B0604020202020204" pitchFamily="34" charset="0"/>
              <a:buChar char="•"/>
            </a:pPr>
            <a:r>
              <a:rPr lang="en-GB" sz="1050" dirty="0" err="1">
                <a:solidFill>
                  <a:srgbClr val="000000"/>
                </a:solidFill>
                <a:latin typeface="Calibri" panose="020F0502020204030204" pitchFamily="34" charset="0"/>
                <a:cs typeface="Calibri" panose="020F0502020204030204" pitchFamily="34" charset="0"/>
              </a:rPr>
              <a:t>FiT</a:t>
            </a:r>
            <a:r>
              <a:rPr lang="en-GB" sz="1050" dirty="0">
                <a:solidFill>
                  <a:srgbClr val="000000"/>
                </a:solidFill>
                <a:latin typeface="Calibri" panose="020F0502020204030204" pitchFamily="34" charset="0"/>
                <a:cs typeface="Calibri" panose="020F0502020204030204" pitchFamily="34" charset="0"/>
              </a:rPr>
              <a:t> Licensees would be better able to meet their Supply Licence obligation to administer export payments on metered data whenever possible if a mechanism existed to inform them that a smart meter (which by definition has export metering capability) has been installed on the premises of a </a:t>
            </a:r>
            <a:r>
              <a:rPr lang="en-GB" sz="1050" dirty="0" err="1">
                <a:solidFill>
                  <a:srgbClr val="000000"/>
                </a:solidFill>
                <a:latin typeface="Calibri" panose="020F0502020204030204" pitchFamily="34" charset="0"/>
                <a:cs typeface="Calibri" panose="020F0502020204030204" pitchFamily="34" charset="0"/>
              </a:rPr>
              <a:t>FiT</a:t>
            </a:r>
            <a:r>
              <a:rPr lang="en-GB" sz="1050" dirty="0">
                <a:solidFill>
                  <a:srgbClr val="000000"/>
                </a:solidFill>
                <a:latin typeface="Calibri" panose="020F0502020204030204" pitchFamily="34" charset="0"/>
                <a:cs typeface="Calibri" panose="020F0502020204030204" pitchFamily="34" charset="0"/>
              </a:rPr>
              <a:t> Generator</a:t>
            </a:r>
          </a:p>
        </p:txBody>
      </p:sp>
      <p:sp>
        <p:nvSpPr>
          <p:cNvPr id="7" name="Rectangle 6">
            <a:extLst>
              <a:ext uri="{FF2B5EF4-FFF2-40B4-BE49-F238E27FC236}">
                <a16:creationId xmlns="" xmlns:a16="http://schemas.microsoft.com/office/drawing/2014/main" id="{1E53C0B5-28C1-4F03-8238-1E6DEC9194EC}"/>
              </a:ext>
            </a:extLst>
          </p:cNvPr>
          <p:cNvSpPr/>
          <p:nvPr/>
        </p:nvSpPr>
        <p:spPr>
          <a:xfrm>
            <a:off x="331610" y="3334708"/>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JMDG progression</a:t>
            </a:r>
          </a:p>
          <a:p>
            <a:r>
              <a:rPr lang="en-GB" sz="1050" dirty="0">
                <a:solidFill>
                  <a:srgbClr val="000000"/>
                </a:solidFill>
                <a:latin typeface="Calibri" panose="020F0502020204030204" pitchFamily="34" charset="0"/>
                <a:cs typeface="Calibri" panose="020F0502020204030204" pitchFamily="34" charset="0"/>
              </a:rPr>
              <a:t>JMDG agreed high priority progression. Ofgem attending December meeting to participate in discussion on solutions. </a:t>
            </a:r>
            <a:r>
              <a:rPr lang="en-GB" sz="1050" dirty="0" err="1">
                <a:solidFill>
                  <a:srgbClr val="000000"/>
                </a:solidFill>
                <a:latin typeface="Calibri" panose="020F0502020204030204" pitchFamily="34" charset="0"/>
                <a:cs typeface="Calibri" panose="020F0502020204030204" pitchFamily="34" charset="0"/>
              </a:rPr>
              <a:t>Gemserv</a:t>
            </a:r>
            <a:r>
              <a:rPr lang="en-GB" sz="1050" dirty="0">
                <a:solidFill>
                  <a:srgbClr val="000000"/>
                </a:solidFill>
                <a:latin typeface="Calibri" panose="020F0502020204030204" pitchFamily="34" charset="0"/>
                <a:cs typeface="Calibri" panose="020F0502020204030204" pitchFamily="34" charset="0"/>
              </a:rPr>
              <a:t> are impact assessing options for  delivering the requirements JMDG wanted to progress with their service providers. We </a:t>
            </a:r>
            <a:r>
              <a:rPr lang="en-GB" sz="1050">
                <a:solidFill>
                  <a:srgbClr val="000000"/>
                </a:solidFill>
                <a:latin typeface="Calibri" panose="020F0502020204030204" pitchFamily="34" charset="0"/>
                <a:cs typeface="Calibri" panose="020F0502020204030204" pitchFamily="34" charset="0"/>
              </a:rPr>
              <a:t>will report back in March.</a:t>
            </a:r>
            <a:endParaRPr lang="en-GB" sz="1050" dirty="0">
              <a:solidFill>
                <a:srgbClr val="000000"/>
              </a:solidFill>
              <a:latin typeface="Calibri" panose="020F0502020204030204" pitchFamily="34" charset="0"/>
              <a:cs typeface="Calibri" panose="020F050202020403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68" y="730360"/>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2588288" y="1792212"/>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r>
              <a:rPr lang="en-GB" sz="1200" b="1" dirty="0">
                <a:solidFill>
                  <a:srgbClr val="000000"/>
                </a:solidFill>
                <a:latin typeface="Calibri" panose="020F0502020204030204" pitchFamily="34" charset="0"/>
                <a:cs typeface="Calibri" panose="020F0502020204030204" pitchFamily="34" charset="0"/>
              </a:rPr>
              <a:t>56</a:t>
            </a:r>
          </a:p>
        </p:txBody>
      </p:sp>
      <p:sp>
        <p:nvSpPr>
          <p:cNvPr id="10" name="Title 1"/>
          <p:cNvSpPr>
            <a:spLocks noGrp="1"/>
          </p:cNvSpPr>
          <p:nvPr>
            <p:ph type="title"/>
          </p:nvPr>
        </p:nvSpPr>
        <p:spPr>
          <a:xfrm>
            <a:off x="189929" y="108716"/>
            <a:ext cx="8688388" cy="723900"/>
          </a:xfrm>
        </p:spPr>
        <p:txBody>
          <a:bodyPr>
            <a:normAutofit fontScale="90000"/>
          </a:bodyPr>
          <a:lstStyle/>
          <a:p>
            <a:r>
              <a:rPr lang="en-GB" dirty="0"/>
              <a:t>56  </a:t>
            </a:r>
            <a:r>
              <a:rPr lang="en-GB" dirty="0" err="1"/>
              <a:t>FiT</a:t>
            </a:r>
            <a:r>
              <a:rPr lang="en-GB" dirty="0"/>
              <a:t> Licensee Notifications – Smart meter installs</a:t>
            </a:r>
          </a:p>
        </p:txBody>
      </p:sp>
      <p:sp>
        <p:nvSpPr>
          <p:cNvPr id="11" name="Rectangle 10"/>
          <p:cNvSpPr/>
          <p:nvPr/>
        </p:nvSpPr>
        <p:spPr bwMode="auto">
          <a:xfrm>
            <a:off x="144016" y="151077"/>
            <a:ext cx="592648" cy="32162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12" name="TextBox 11"/>
          <p:cNvSpPr txBox="1"/>
          <p:nvPr/>
        </p:nvSpPr>
        <p:spPr>
          <a:xfrm>
            <a:off x="331609" y="3981949"/>
            <a:ext cx="8473110" cy="900246"/>
          </a:xfrm>
          <a:prstGeom prst="rect">
            <a:avLst/>
          </a:prstGeom>
          <a:solidFill>
            <a:schemeClr val="accent1">
              <a:lumMod val="40000"/>
              <a:lumOff val="60000"/>
            </a:schemeClr>
          </a:solidFill>
        </p:spPr>
        <p:txBody>
          <a:bodyPr wrap="square" rtlCol="0">
            <a:spAutoFit/>
          </a:bodyPr>
          <a:lstStyle/>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ECOES contains meter information (meter serial number, meter type) which would allow </a:t>
            </a:r>
            <a:r>
              <a:rPr lang="en-GB" sz="1050" dirty="0" err="1">
                <a:solidFill>
                  <a:srgbClr val="000000"/>
                </a:solidFill>
                <a:latin typeface="Calibri" panose="020F0502020204030204" pitchFamily="34" charset="0"/>
                <a:cs typeface="Calibri" panose="020F0502020204030204" pitchFamily="34" charset="0"/>
              </a:rPr>
              <a:t>FiT</a:t>
            </a:r>
            <a:r>
              <a:rPr lang="en-GB" sz="1050" dirty="0">
                <a:solidFill>
                  <a:srgbClr val="000000"/>
                </a:solidFill>
                <a:latin typeface="Calibri" panose="020F0502020204030204" pitchFamily="34" charset="0"/>
                <a:cs typeface="Calibri" panose="020F0502020204030204" pitchFamily="34" charset="0"/>
              </a:rPr>
              <a:t> Licensees to identify if import MPAN associated with a </a:t>
            </a:r>
            <a:r>
              <a:rPr lang="en-GB" sz="1050" dirty="0" err="1">
                <a:solidFill>
                  <a:srgbClr val="000000"/>
                </a:solidFill>
                <a:latin typeface="Calibri" panose="020F0502020204030204" pitchFamily="34" charset="0"/>
                <a:cs typeface="Calibri" panose="020F0502020204030204" pitchFamily="34" charset="0"/>
              </a:rPr>
              <a:t>FiT</a:t>
            </a:r>
            <a:r>
              <a:rPr lang="en-GB" sz="1050" dirty="0">
                <a:solidFill>
                  <a:srgbClr val="000000"/>
                </a:solidFill>
                <a:latin typeface="Calibri" panose="020F0502020204030204" pitchFamily="34" charset="0"/>
                <a:cs typeface="Calibri" panose="020F0502020204030204" pitchFamily="34" charset="0"/>
              </a:rPr>
              <a:t> Generator had a smart meter installed</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Either make relevant ECOES data through the Central </a:t>
            </a:r>
            <a:r>
              <a:rPr lang="en-GB" sz="1050" dirty="0" err="1">
                <a:solidFill>
                  <a:srgbClr val="000000"/>
                </a:solidFill>
                <a:latin typeface="Calibri" panose="020F0502020204030204" pitchFamily="34" charset="0"/>
                <a:cs typeface="Calibri" panose="020F0502020204030204" pitchFamily="34" charset="0"/>
              </a:rPr>
              <a:t>FiT</a:t>
            </a:r>
            <a:r>
              <a:rPr lang="en-GB" sz="1050" dirty="0">
                <a:solidFill>
                  <a:srgbClr val="000000"/>
                </a:solidFill>
                <a:latin typeface="Calibri" panose="020F0502020204030204" pitchFamily="34" charset="0"/>
                <a:cs typeface="Calibri" panose="020F0502020204030204" pitchFamily="34" charset="0"/>
              </a:rPr>
              <a:t> Registry or combine the two data sets and make available to </a:t>
            </a:r>
            <a:r>
              <a:rPr lang="en-GB" sz="1050" dirty="0" err="1">
                <a:solidFill>
                  <a:srgbClr val="000000"/>
                </a:solidFill>
                <a:latin typeface="Calibri" panose="020F0502020204030204" pitchFamily="34" charset="0"/>
                <a:cs typeface="Calibri" panose="020F0502020204030204" pitchFamily="34" charset="0"/>
              </a:rPr>
              <a:t>FiT</a:t>
            </a:r>
            <a:r>
              <a:rPr lang="en-GB" sz="1050" dirty="0">
                <a:solidFill>
                  <a:srgbClr val="000000"/>
                </a:solidFill>
                <a:latin typeface="Calibri" panose="020F0502020204030204" pitchFamily="34" charset="0"/>
                <a:cs typeface="Calibri" panose="020F0502020204030204" pitchFamily="34" charset="0"/>
              </a:rPr>
              <a:t> Licensees elsewhere</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Another example of “Trusted Third Party API” requirement which could be handled in aggregate. </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An example of where ‘push’ functionality on the API might be of benefit.</a:t>
            </a:r>
          </a:p>
        </p:txBody>
      </p:sp>
      <p:sp>
        <p:nvSpPr>
          <p:cNvPr id="13" name="TextBox 12"/>
          <p:cNvSpPr txBox="1"/>
          <p:nvPr/>
        </p:nvSpPr>
        <p:spPr>
          <a:xfrm rot="19103864">
            <a:off x="6170792" y="2131888"/>
            <a:ext cx="1548822" cy="415498"/>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JMDG and MPB</a:t>
            </a:r>
          </a:p>
          <a:p>
            <a:r>
              <a:rPr lang="en-GB" sz="1050" dirty="0">
                <a:solidFill>
                  <a:srgbClr val="000000"/>
                </a:solidFill>
                <a:latin typeface="Calibri" panose="020F0502020204030204" pitchFamily="34" charset="0"/>
                <a:cs typeface="Calibri" panose="020F0502020204030204" pitchFamily="34" charset="0"/>
              </a:rPr>
              <a:t>Assessment and decision</a:t>
            </a:r>
          </a:p>
        </p:txBody>
      </p:sp>
      <p:cxnSp>
        <p:nvCxnSpPr>
          <p:cNvPr id="15" name="Straight Connector 14">
            <a:extLst>
              <a:ext uri="{FF2B5EF4-FFF2-40B4-BE49-F238E27FC236}">
                <a16:creationId xmlns="" xmlns:a16="http://schemas.microsoft.com/office/drawing/2014/main" id="{6A9B4217-9EF0-4645-BD75-58A122E4F0AC}"/>
              </a:ext>
            </a:extLst>
          </p:cNvPr>
          <p:cNvCxnSpPr>
            <a:cxnSpLocks/>
            <a:stCxn id="9" idx="3"/>
            <a:endCxn id="16" idx="1"/>
          </p:cNvCxnSpPr>
          <p:nvPr/>
        </p:nvCxnSpPr>
        <p:spPr bwMode="auto">
          <a:xfrm flipV="1">
            <a:off x="2876320" y="1886893"/>
            <a:ext cx="4576000" cy="13331"/>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iamond 15">
            <a:extLst>
              <a:ext uri="{FF2B5EF4-FFF2-40B4-BE49-F238E27FC236}">
                <a16:creationId xmlns="" xmlns:a16="http://schemas.microsoft.com/office/drawing/2014/main" id="{0B708764-B617-4385-A5A9-BDCC1D07111F}"/>
              </a:ext>
            </a:extLst>
          </p:cNvPr>
          <p:cNvSpPr/>
          <p:nvPr/>
        </p:nvSpPr>
        <p:spPr bwMode="auto">
          <a:xfrm>
            <a:off x="7452320" y="1751878"/>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Tree>
    <p:extLst>
      <p:ext uri="{BB962C8B-B14F-4D97-AF65-F5344CB8AC3E}">
        <p14:creationId xmlns:p14="http://schemas.microsoft.com/office/powerpoint/2010/main" val="38966995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663730"/>
            <a:ext cx="4098451" cy="415498"/>
          </a:xfrm>
          <a:prstGeom prst="rect">
            <a:avLst/>
          </a:prstGeom>
          <a:noFill/>
        </p:spPr>
        <p:txBody>
          <a:bodyPr wrap="square" rtlCol="0">
            <a:spAutoFit/>
          </a:bodyPr>
          <a:lstStyle/>
          <a:p>
            <a:r>
              <a:rPr lang="en-GB" sz="1050" b="1" u="sng" dirty="0">
                <a:solidFill>
                  <a:srgbClr val="000000"/>
                </a:solidFill>
                <a:latin typeface="Calibri" panose="020F0502020204030204" pitchFamily="34" charset="0"/>
                <a:cs typeface="Calibri" panose="020F0502020204030204" pitchFamily="34" charset="0"/>
              </a:rPr>
              <a:t>Overview</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Use case overview</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There is an opportunity to create a service where MAPs can query the current and historic Supplier ID for assets installed on a supply meter point</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JMDG progression</a:t>
            </a:r>
          </a:p>
          <a:p>
            <a:r>
              <a:rPr lang="en-GB" sz="1050" dirty="0">
                <a:solidFill>
                  <a:srgbClr val="000000"/>
                </a:solidFill>
                <a:latin typeface="Calibri" panose="020F0502020204030204" pitchFamily="34" charset="0"/>
                <a:cs typeface="Calibri" panose="020F0502020204030204" pitchFamily="34" charset="0"/>
              </a:rPr>
              <a:t>Assessed, prioritised, requested project team to move to delivery</a:t>
            </a:r>
          </a:p>
        </p:txBody>
      </p:sp>
      <p:sp>
        <p:nvSpPr>
          <p:cNvPr id="9" name="Rectangle 8"/>
          <p:cNvSpPr/>
          <p:nvPr/>
        </p:nvSpPr>
        <p:spPr bwMode="auto">
          <a:xfrm>
            <a:off x="1725495" y="1608111"/>
            <a:ext cx="288032" cy="216024"/>
          </a:xfrm>
          <a:prstGeom prst="rect">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r>
              <a:rPr lang="en-GB" sz="1200" b="1" dirty="0">
                <a:solidFill>
                  <a:srgbClr val="000000"/>
                </a:solidFill>
                <a:latin typeface="Calibri" panose="020F0502020204030204" pitchFamily="34" charset="0"/>
                <a:cs typeface="Calibri" panose="020F0502020204030204" pitchFamily="34" charset="0"/>
              </a:rPr>
              <a:t>58</a:t>
            </a:r>
          </a:p>
        </p:txBody>
      </p:sp>
      <p:cxnSp>
        <p:nvCxnSpPr>
          <p:cNvPr id="10" name="Straight Connector 9"/>
          <p:cNvCxnSpPr>
            <a:stCxn id="9" idx="3"/>
            <a:endCxn id="23" idx="2"/>
          </p:cNvCxnSpPr>
          <p:nvPr/>
        </p:nvCxnSpPr>
        <p:spPr bwMode="auto">
          <a:xfrm>
            <a:off x="2013528" y="1716123"/>
            <a:ext cx="4934737" cy="0"/>
          </a:xfrm>
          <a:prstGeom prst="line">
            <a:avLst/>
          </a:prstGeom>
          <a:solidFill>
            <a:schemeClr val="accent1">
              <a:alpha val="50000"/>
            </a:schemeClr>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3707904" y="1635114"/>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18" name="Title 1"/>
          <p:cNvSpPr>
            <a:spLocks noGrp="1"/>
          </p:cNvSpPr>
          <p:nvPr>
            <p:ph type="title"/>
          </p:nvPr>
        </p:nvSpPr>
        <p:spPr>
          <a:xfrm>
            <a:off x="225425" y="-42360"/>
            <a:ext cx="8688388" cy="723900"/>
          </a:xfrm>
        </p:spPr>
        <p:txBody>
          <a:bodyPr/>
          <a:lstStyle/>
          <a:p>
            <a:r>
              <a:rPr lang="en-GB" dirty="0"/>
              <a:t>58  MAP API [Gas]</a:t>
            </a:r>
          </a:p>
        </p:txBody>
      </p:sp>
      <p:sp>
        <p:nvSpPr>
          <p:cNvPr id="19" name="Rectangle 18"/>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25" name="TextBox 24"/>
          <p:cNvSpPr txBox="1"/>
          <p:nvPr/>
        </p:nvSpPr>
        <p:spPr>
          <a:xfrm>
            <a:off x="367105" y="3830873"/>
            <a:ext cx="8473110" cy="738664"/>
          </a:xfrm>
          <a:prstGeom prst="rect">
            <a:avLst/>
          </a:prstGeom>
          <a:solidFill>
            <a:schemeClr val="accent1">
              <a:lumMod val="40000"/>
              <a:lumOff val="60000"/>
            </a:schemeClr>
          </a:solidFill>
        </p:spPr>
        <p:txBody>
          <a:bodyPr wrap="square" rtlCol="0">
            <a:spAutoFit/>
          </a:bodyPr>
          <a:lstStyle/>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Change Proposal has been raised and sponsored by Colin Blair (MPB Member)</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Project team to provide </a:t>
            </a:r>
            <a:r>
              <a:rPr lang="en-GB" sz="1050" dirty="0" err="1">
                <a:solidFill>
                  <a:srgbClr val="000000"/>
                </a:solidFill>
                <a:latin typeface="Calibri" panose="020F0502020204030204" pitchFamily="34" charset="0"/>
                <a:cs typeface="Calibri" panose="020F0502020204030204" pitchFamily="34" charset="0"/>
              </a:rPr>
              <a:t>ChMC</a:t>
            </a:r>
            <a:r>
              <a:rPr lang="en-GB" sz="1050" dirty="0">
                <a:solidFill>
                  <a:srgbClr val="000000"/>
                </a:solidFill>
                <a:latin typeface="Calibri" panose="020F0502020204030204" pitchFamily="34" charset="0"/>
                <a:cs typeface="Calibri" panose="020F0502020204030204" pitchFamily="34" charset="0"/>
              </a:rPr>
              <a:t> feedback to MAPs post meeting to highlight any considerations</a:t>
            </a:r>
          </a:p>
          <a:p>
            <a:pPr marL="171450" indent="-171450">
              <a:buFont typeface="Arial" panose="020B0604020202020204" pitchFamily="34" charset="0"/>
              <a:buChar char="•"/>
            </a:pPr>
            <a:r>
              <a:rPr lang="en-GB" sz="1050" b="1" dirty="0">
                <a:solidFill>
                  <a:srgbClr val="000000"/>
                </a:solidFill>
                <a:latin typeface="Calibri" panose="020F0502020204030204" pitchFamily="34" charset="0"/>
                <a:cs typeface="Calibri" panose="020F0502020204030204" pitchFamily="34" charset="0"/>
              </a:rPr>
              <a:t>Dependency: </a:t>
            </a:r>
            <a:r>
              <a:rPr lang="en-GB" sz="1050" dirty="0">
                <a:solidFill>
                  <a:srgbClr val="000000"/>
                </a:solidFill>
                <a:latin typeface="Calibri" panose="020F0502020204030204" pitchFamily="34" charset="0"/>
                <a:cs typeface="Calibri" panose="020F0502020204030204" pitchFamily="34" charset="0"/>
              </a:rPr>
              <a:t>Change is dependant on MOD and Data Permission Matrix (DPM) Amendment approval </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73528"/>
            <a:ext cx="8997941" cy="96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p:nvPr/>
        </p:nvSpPr>
        <p:spPr bwMode="auto">
          <a:xfrm>
            <a:off x="6948264" y="1608111"/>
            <a:ext cx="288032" cy="216024"/>
          </a:xfrm>
          <a:prstGeom prst="ellipse">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24" name="TextBox 23"/>
          <p:cNvSpPr txBox="1"/>
          <p:nvPr/>
        </p:nvSpPr>
        <p:spPr>
          <a:xfrm rot="19103864">
            <a:off x="3412578" y="1760979"/>
            <a:ext cx="580608" cy="415498"/>
          </a:xfrm>
          <a:prstGeom prst="rect">
            <a:avLst/>
          </a:prstGeom>
          <a:noFill/>
        </p:spPr>
        <p:txBody>
          <a:bodyPr wrap="none" rtlCol="0">
            <a:spAutoFit/>
          </a:bodyPr>
          <a:lstStyle/>
          <a:p>
            <a:r>
              <a:rPr lang="en-GB" sz="1050" dirty="0" err="1">
                <a:solidFill>
                  <a:srgbClr val="000000"/>
                </a:solidFill>
                <a:latin typeface="Calibri" panose="020F0502020204030204" pitchFamily="34" charset="0"/>
                <a:cs typeface="Calibri" panose="020F0502020204030204" pitchFamily="34" charset="0"/>
              </a:rPr>
              <a:t>ChMC</a:t>
            </a:r>
            <a:endParaRPr lang="en-GB" sz="1050" dirty="0">
              <a:solidFill>
                <a:srgbClr val="000000"/>
              </a:solidFill>
              <a:latin typeface="Calibri" panose="020F0502020204030204" pitchFamily="34" charset="0"/>
              <a:cs typeface="Calibri" panose="020F0502020204030204" pitchFamily="34" charset="0"/>
            </a:endParaRPr>
          </a:p>
          <a:p>
            <a:r>
              <a:rPr lang="en-GB" sz="1050" dirty="0">
                <a:solidFill>
                  <a:srgbClr val="000000"/>
                </a:solidFill>
                <a:latin typeface="Calibri" panose="020F0502020204030204" pitchFamily="34" charset="0"/>
                <a:cs typeface="Calibri" panose="020F0502020204030204" pitchFamily="34" charset="0"/>
              </a:rPr>
              <a:t>Review</a:t>
            </a:r>
          </a:p>
        </p:txBody>
      </p:sp>
      <p:sp>
        <p:nvSpPr>
          <p:cNvPr id="26" name="Rectangle 25"/>
          <p:cNvSpPr/>
          <p:nvPr/>
        </p:nvSpPr>
        <p:spPr bwMode="auto">
          <a:xfrm>
            <a:off x="4229962" y="1635114"/>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28" name="TextBox 27"/>
          <p:cNvSpPr txBox="1"/>
          <p:nvPr/>
        </p:nvSpPr>
        <p:spPr>
          <a:xfrm rot="19103864">
            <a:off x="3607952" y="1927497"/>
            <a:ext cx="889987"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Submit MOD</a:t>
            </a:r>
          </a:p>
        </p:txBody>
      </p:sp>
      <p:sp>
        <p:nvSpPr>
          <p:cNvPr id="30" name="Rectangle 29"/>
          <p:cNvSpPr/>
          <p:nvPr/>
        </p:nvSpPr>
        <p:spPr bwMode="auto">
          <a:xfrm>
            <a:off x="6246186" y="1635114"/>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31" name="TextBox 30"/>
          <p:cNvSpPr txBox="1"/>
          <p:nvPr/>
        </p:nvSpPr>
        <p:spPr>
          <a:xfrm rot="19103864">
            <a:off x="5762759" y="1864517"/>
            <a:ext cx="869149" cy="415498"/>
          </a:xfrm>
          <a:prstGeom prst="rect">
            <a:avLst/>
          </a:prstGeom>
          <a:noFill/>
        </p:spPr>
        <p:txBody>
          <a:bodyPr wrap="none" rtlCol="0">
            <a:spAutoFit/>
          </a:bodyPr>
          <a:lstStyle/>
          <a:p>
            <a:r>
              <a:rPr lang="en-GB" sz="1050" dirty="0" err="1">
                <a:solidFill>
                  <a:srgbClr val="000000"/>
                </a:solidFill>
                <a:latin typeface="Calibri" panose="020F0502020204030204" pitchFamily="34" charset="0"/>
                <a:cs typeface="Calibri" panose="020F0502020204030204" pitchFamily="34" charset="0"/>
              </a:rPr>
              <a:t>CoMC</a:t>
            </a:r>
            <a:r>
              <a:rPr lang="en-GB" sz="1050" dirty="0">
                <a:solidFill>
                  <a:srgbClr val="000000"/>
                </a:solidFill>
                <a:latin typeface="Calibri" panose="020F0502020204030204" pitchFamily="34" charset="0"/>
                <a:cs typeface="Calibri" panose="020F0502020204030204" pitchFamily="34" charset="0"/>
              </a:rPr>
              <a:t> DPM</a:t>
            </a:r>
          </a:p>
          <a:p>
            <a:r>
              <a:rPr lang="en-GB" sz="1050" dirty="0">
                <a:solidFill>
                  <a:srgbClr val="000000"/>
                </a:solidFill>
                <a:latin typeface="Calibri" panose="020F0502020204030204" pitchFamily="34" charset="0"/>
                <a:cs typeface="Calibri" panose="020F0502020204030204" pitchFamily="34" charset="0"/>
              </a:rPr>
              <a:t>Amendment</a:t>
            </a:r>
          </a:p>
        </p:txBody>
      </p:sp>
    </p:spTree>
    <p:extLst>
      <p:ext uri="{BB962C8B-B14F-4D97-AF65-F5344CB8AC3E}">
        <p14:creationId xmlns:p14="http://schemas.microsoft.com/office/powerpoint/2010/main" val="4236463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663730"/>
            <a:ext cx="4098451" cy="415498"/>
          </a:xfrm>
          <a:prstGeom prst="rect">
            <a:avLst/>
          </a:prstGeom>
          <a:noFill/>
        </p:spPr>
        <p:txBody>
          <a:bodyPr wrap="square" rtlCol="0">
            <a:spAutoFit/>
          </a:bodyPr>
          <a:lstStyle/>
          <a:p>
            <a:r>
              <a:rPr lang="en-GB" sz="1050" b="1" u="sng" dirty="0">
                <a:solidFill>
                  <a:srgbClr val="000000"/>
                </a:solidFill>
                <a:latin typeface="Calibri" panose="020F0502020204030204" pitchFamily="34" charset="0"/>
                <a:cs typeface="Calibri" panose="020F0502020204030204" pitchFamily="34" charset="0"/>
              </a:rPr>
              <a:t>Overview</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Use case overview</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There is an opportunity to create a service where MAPs can query the current and historic Supplier ID for assets installed on a meter point</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JMDG progression</a:t>
            </a:r>
          </a:p>
          <a:p>
            <a:r>
              <a:rPr lang="en-GB" sz="1050" dirty="0">
                <a:solidFill>
                  <a:srgbClr val="000000"/>
                </a:solidFill>
                <a:latin typeface="Calibri" panose="020F0502020204030204" pitchFamily="34" charset="0"/>
                <a:cs typeface="Calibri" panose="020F0502020204030204" pitchFamily="34" charset="0"/>
              </a:rPr>
              <a:t>Assessed, prioritised, requested project team to move to delivery</a:t>
            </a:r>
          </a:p>
        </p:txBody>
      </p:sp>
      <p:sp>
        <p:nvSpPr>
          <p:cNvPr id="9" name="Rectangle 8"/>
          <p:cNvSpPr/>
          <p:nvPr/>
        </p:nvSpPr>
        <p:spPr bwMode="auto">
          <a:xfrm>
            <a:off x="1725495" y="1608111"/>
            <a:ext cx="288032" cy="216024"/>
          </a:xfrm>
          <a:prstGeom prst="rect">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r>
              <a:rPr lang="en-GB" sz="1200" b="1" dirty="0">
                <a:solidFill>
                  <a:srgbClr val="000000"/>
                </a:solidFill>
                <a:latin typeface="Calibri" panose="020F0502020204030204" pitchFamily="34" charset="0"/>
                <a:cs typeface="Calibri" panose="020F0502020204030204" pitchFamily="34" charset="0"/>
              </a:rPr>
              <a:t>59</a:t>
            </a:r>
          </a:p>
        </p:txBody>
      </p:sp>
      <p:cxnSp>
        <p:nvCxnSpPr>
          <p:cNvPr id="10" name="Straight Connector 9"/>
          <p:cNvCxnSpPr>
            <a:stCxn id="9" idx="3"/>
            <a:endCxn id="16" idx="2"/>
          </p:cNvCxnSpPr>
          <p:nvPr/>
        </p:nvCxnSpPr>
        <p:spPr bwMode="auto">
          <a:xfrm>
            <a:off x="2013528" y="1716123"/>
            <a:ext cx="4934737" cy="0"/>
          </a:xfrm>
          <a:prstGeom prst="line">
            <a:avLst/>
          </a:prstGeom>
          <a:solidFill>
            <a:schemeClr val="accent1">
              <a:alpha val="50000"/>
            </a:schemeClr>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
          <p:cNvSpPr>
            <a:spLocks noGrp="1"/>
          </p:cNvSpPr>
          <p:nvPr>
            <p:ph type="title"/>
          </p:nvPr>
        </p:nvSpPr>
        <p:spPr>
          <a:xfrm>
            <a:off x="225425" y="-42360"/>
            <a:ext cx="8688388" cy="723900"/>
          </a:xfrm>
        </p:spPr>
        <p:txBody>
          <a:bodyPr/>
          <a:lstStyle/>
          <a:p>
            <a:r>
              <a:rPr lang="en-GB" dirty="0"/>
              <a:t>59  UKRPA Access to Gas data [Gas]</a:t>
            </a:r>
          </a:p>
        </p:txBody>
      </p:sp>
      <p:sp>
        <p:nvSpPr>
          <p:cNvPr id="19" name="Rectangle 18"/>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0000"/>
              </a:solidFill>
            </a:endParaRPr>
          </a:p>
        </p:txBody>
      </p:sp>
      <p:sp>
        <p:nvSpPr>
          <p:cNvPr id="25" name="TextBox 24"/>
          <p:cNvSpPr txBox="1"/>
          <p:nvPr/>
        </p:nvSpPr>
        <p:spPr>
          <a:xfrm>
            <a:off x="367105" y="3830873"/>
            <a:ext cx="8473110" cy="415498"/>
          </a:xfrm>
          <a:prstGeom prst="rect">
            <a:avLst/>
          </a:prstGeom>
          <a:solidFill>
            <a:schemeClr val="accent1">
              <a:lumMod val="40000"/>
              <a:lumOff val="60000"/>
            </a:schemeClr>
          </a:solidFill>
        </p:spPr>
        <p:txBody>
          <a:bodyPr wrap="square" rtlCol="0">
            <a:spAutoFit/>
          </a:bodyPr>
          <a:lstStyle/>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Change Proposal has been raised</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73528"/>
            <a:ext cx="8997941" cy="96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3059832" y="1635114"/>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16" name="Oval 15"/>
          <p:cNvSpPr/>
          <p:nvPr/>
        </p:nvSpPr>
        <p:spPr bwMode="auto">
          <a:xfrm>
            <a:off x="6948264" y="1608111"/>
            <a:ext cx="288032" cy="216024"/>
          </a:xfrm>
          <a:prstGeom prst="ellipse">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fontAlgn="base">
              <a:spcBef>
                <a:spcPct val="0"/>
              </a:spcBef>
              <a:spcAft>
                <a:spcPct val="0"/>
              </a:spcAft>
            </a:pPr>
            <a:endParaRPr lang="en-GB" sz="2400">
              <a:solidFill>
                <a:prstClr val="black"/>
              </a:solidFill>
            </a:endParaRPr>
          </a:p>
        </p:txBody>
      </p:sp>
      <p:sp>
        <p:nvSpPr>
          <p:cNvPr id="17" name="TextBox 16"/>
          <p:cNvSpPr txBox="1"/>
          <p:nvPr/>
        </p:nvSpPr>
        <p:spPr>
          <a:xfrm rot="19103864">
            <a:off x="2764506" y="1760979"/>
            <a:ext cx="580608" cy="415498"/>
          </a:xfrm>
          <a:prstGeom prst="rect">
            <a:avLst/>
          </a:prstGeom>
          <a:noFill/>
        </p:spPr>
        <p:txBody>
          <a:bodyPr wrap="none" rtlCol="0">
            <a:spAutoFit/>
          </a:bodyPr>
          <a:lstStyle/>
          <a:p>
            <a:r>
              <a:rPr lang="en-GB" sz="1050" dirty="0" err="1">
                <a:solidFill>
                  <a:srgbClr val="000000"/>
                </a:solidFill>
                <a:latin typeface="Calibri" panose="020F0502020204030204" pitchFamily="34" charset="0"/>
                <a:cs typeface="Calibri" panose="020F0502020204030204" pitchFamily="34" charset="0"/>
              </a:rPr>
              <a:t>ChMC</a:t>
            </a:r>
            <a:endParaRPr lang="en-GB" sz="1050" dirty="0">
              <a:solidFill>
                <a:srgbClr val="000000"/>
              </a:solidFill>
              <a:latin typeface="Calibri" panose="020F0502020204030204" pitchFamily="34" charset="0"/>
              <a:cs typeface="Calibri" panose="020F0502020204030204" pitchFamily="34" charset="0"/>
            </a:endParaRPr>
          </a:p>
          <a:p>
            <a:r>
              <a:rPr lang="en-GB" sz="1050" dirty="0">
                <a:solidFill>
                  <a:srgbClr val="000000"/>
                </a:solidFill>
                <a:latin typeface="Calibri" panose="020F0502020204030204" pitchFamily="34" charset="0"/>
                <a:cs typeface="Calibri" panose="020F0502020204030204" pitchFamily="34" charset="0"/>
              </a:rPr>
              <a:t>Review</a:t>
            </a:r>
          </a:p>
        </p:txBody>
      </p:sp>
      <p:sp>
        <p:nvSpPr>
          <p:cNvPr id="20" name="Rectangle 19"/>
          <p:cNvSpPr/>
          <p:nvPr/>
        </p:nvSpPr>
        <p:spPr bwMode="auto">
          <a:xfrm>
            <a:off x="3581890" y="1635114"/>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21" name="TextBox 20"/>
          <p:cNvSpPr txBox="1"/>
          <p:nvPr/>
        </p:nvSpPr>
        <p:spPr>
          <a:xfrm rot="19103864">
            <a:off x="2959880" y="1927497"/>
            <a:ext cx="889987"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Submit MOD</a:t>
            </a:r>
          </a:p>
        </p:txBody>
      </p:sp>
      <p:sp>
        <p:nvSpPr>
          <p:cNvPr id="22" name="Rectangle 21"/>
          <p:cNvSpPr/>
          <p:nvPr/>
        </p:nvSpPr>
        <p:spPr bwMode="auto">
          <a:xfrm>
            <a:off x="5598114" y="1635114"/>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a:endParaRPr lang="en-GB" sz="2400">
              <a:solidFill>
                <a:srgbClr val="00B0F0"/>
              </a:solidFill>
            </a:endParaRPr>
          </a:p>
        </p:txBody>
      </p:sp>
      <p:sp>
        <p:nvSpPr>
          <p:cNvPr id="24" name="TextBox 23"/>
          <p:cNvSpPr txBox="1"/>
          <p:nvPr/>
        </p:nvSpPr>
        <p:spPr>
          <a:xfrm rot="19103864">
            <a:off x="5114687" y="1864517"/>
            <a:ext cx="869149" cy="415498"/>
          </a:xfrm>
          <a:prstGeom prst="rect">
            <a:avLst/>
          </a:prstGeom>
          <a:noFill/>
        </p:spPr>
        <p:txBody>
          <a:bodyPr wrap="none" rtlCol="0">
            <a:spAutoFit/>
          </a:bodyPr>
          <a:lstStyle/>
          <a:p>
            <a:r>
              <a:rPr lang="en-GB" sz="1050" dirty="0" err="1">
                <a:solidFill>
                  <a:srgbClr val="000000"/>
                </a:solidFill>
                <a:latin typeface="Calibri" panose="020F0502020204030204" pitchFamily="34" charset="0"/>
                <a:cs typeface="Calibri" panose="020F0502020204030204" pitchFamily="34" charset="0"/>
              </a:rPr>
              <a:t>CoMC</a:t>
            </a:r>
            <a:r>
              <a:rPr lang="en-GB" sz="1050" dirty="0">
                <a:solidFill>
                  <a:srgbClr val="000000"/>
                </a:solidFill>
                <a:latin typeface="Calibri" panose="020F0502020204030204" pitchFamily="34" charset="0"/>
                <a:cs typeface="Calibri" panose="020F0502020204030204" pitchFamily="34" charset="0"/>
              </a:rPr>
              <a:t> DPM</a:t>
            </a:r>
          </a:p>
          <a:p>
            <a:r>
              <a:rPr lang="en-GB" sz="1050" dirty="0">
                <a:solidFill>
                  <a:srgbClr val="000000"/>
                </a:solidFill>
                <a:latin typeface="Calibri" panose="020F0502020204030204" pitchFamily="34" charset="0"/>
                <a:cs typeface="Calibri" panose="020F0502020204030204" pitchFamily="34" charset="0"/>
              </a:rPr>
              <a:t>Amendment</a:t>
            </a:r>
          </a:p>
        </p:txBody>
      </p:sp>
    </p:spTree>
    <p:extLst>
      <p:ext uri="{BB962C8B-B14F-4D97-AF65-F5344CB8AC3E}">
        <p14:creationId xmlns:p14="http://schemas.microsoft.com/office/powerpoint/2010/main" val="846529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14"/>
            <a:ext cx="9180512" cy="514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3158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 Action Updates</a:t>
            </a:r>
            <a:endParaRPr lang="en-GB" dirty="0"/>
          </a:p>
        </p:txBody>
      </p:sp>
      <p:sp>
        <p:nvSpPr>
          <p:cNvPr id="3" name="Content Placeholder 2"/>
          <p:cNvSpPr>
            <a:spLocks noGrp="1"/>
          </p:cNvSpPr>
          <p:nvPr>
            <p:ph idx="1"/>
          </p:nvPr>
        </p:nvSpPr>
        <p:spPr/>
        <p:txBody>
          <a:bodyPr>
            <a:normAutofit/>
          </a:bodyPr>
          <a:lstStyle/>
          <a:p>
            <a:r>
              <a:rPr lang="en-GB" sz="2000" dirty="0" smtClean="0"/>
              <a:t>The DSG Actions Log can be found on the DSG pages of </a:t>
            </a:r>
            <a:r>
              <a:rPr lang="en-GB" sz="2000" dirty="0" smtClean="0">
                <a:hlinkClick r:id="rId2"/>
              </a:rPr>
              <a:t>Xoserve.com</a:t>
            </a:r>
            <a:r>
              <a:rPr lang="en-GB" sz="2000" dirty="0" smtClean="0"/>
              <a:t> under Action log</a:t>
            </a:r>
            <a:endParaRPr lang="en-GB" sz="2000" dirty="0"/>
          </a:p>
        </p:txBody>
      </p:sp>
    </p:spTree>
    <p:extLst>
      <p:ext uri="{BB962C8B-B14F-4D97-AF65-F5344CB8AC3E}">
        <p14:creationId xmlns:p14="http://schemas.microsoft.com/office/powerpoint/2010/main" val="33039720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AOB</a:t>
            </a:r>
            <a:endParaRPr lang="en-GB" dirty="0"/>
          </a:p>
        </p:txBody>
      </p:sp>
      <p:sp>
        <p:nvSpPr>
          <p:cNvPr id="3" name="Content Placeholder 2"/>
          <p:cNvSpPr>
            <a:spLocks noGrp="1"/>
          </p:cNvSpPr>
          <p:nvPr>
            <p:ph idx="1"/>
          </p:nvPr>
        </p:nvSpPr>
        <p:spPr/>
        <p:txBody>
          <a:bodyPr>
            <a:normAutofit/>
          </a:bodyPr>
          <a:lstStyle/>
          <a:p>
            <a:r>
              <a:rPr lang="en-GB" sz="2000" dirty="0" smtClean="0"/>
              <a:t>15a. </a:t>
            </a:r>
            <a:r>
              <a:rPr lang="en-GB" sz="2000" dirty="0"/>
              <a:t>XRN4857 – Report </a:t>
            </a:r>
            <a:r>
              <a:rPr lang="en-GB" sz="2000" dirty="0" smtClean="0"/>
              <a:t>Review </a:t>
            </a:r>
          </a:p>
          <a:p>
            <a:r>
              <a:rPr lang="en-GB" sz="2000" dirty="0" smtClean="0"/>
              <a:t>15b. XRN4686 – Smart Metering report</a:t>
            </a:r>
          </a:p>
          <a:p>
            <a:r>
              <a:rPr lang="en-GB" sz="2000" dirty="0" smtClean="0"/>
              <a:t>15c. XRN4853 - </a:t>
            </a:r>
            <a:r>
              <a:rPr lang="en-US" sz="2000" dirty="0"/>
              <a:t>UIG Recommendation 3.1 option 5 - Interim process to monitor &amp; manually load rejected reads into UK Link where the read was rejected for reason code MRE00458 only.</a:t>
            </a:r>
            <a:endParaRPr lang="en-GB" sz="2000" dirty="0"/>
          </a:p>
        </p:txBody>
      </p:sp>
    </p:spTree>
    <p:extLst>
      <p:ext uri="{BB962C8B-B14F-4D97-AF65-F5344CB8AC3E}">
        <p14:creationId xmlns:p14="http://schemas.microsoft.com/office/powerpoint/2010/main" val="2508273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15a. XRN4857 – Report Review</a:t>
            </a:r>
          </a:p>
        </p:txBody>
      </p:sp>
      <p:sp>
        <p:nvSpPr>
          <p:cNvPr id="3" name="Content Placeholder 2"/>
          <p:cNvSpPr>
            <a:spLocks noGrp="1"/>
          </p:cNvSpPr>
          <p:nvPr>
            <p:ph idx="1"/>
          </p:nvPr>
        </p:nvSpPr>
        <p:spPr/>
        <p:txBody>
          <a:bodyPr/>
          <a:lstStyle/>
          <a:p>
            <a:r>
              <a:rPr lang="en-GB" sz="2000" dirty="0"/>
              <a:t>Verbal update to be presented by Jane Goodes</a:t>
            </a:r>
          </a:p>
          <a:p>
            <a:endParaRPr lang="en-GB" dirty="0"/>
          </a:p>
        </p:txBody>
      </p:sp>
    </p:spTree>
    <p:extLst>
      <p:ext uri="{BB962C8B-B14F-4D97-AF65-F5344CB8AC3E}">
        <p14:creationId xmlns:p14="http://schemas.microsoft.com/office/powerpoint/2010/main" val="18066936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899592" y="2067694"/>
            <a:ext cx="7772400" cy="1514475"/>
          </a:xfrm>
        </p:spPr>
        <p:txBody>
          <a:bodyPr>
            <a:normAutofit/>
          </a:bodyPr>
          <a:lstStyle/>
          <a:p>
            <a:r>
              <a:rPr lang="en-GB" sz="2800" dirty="0" smtClean="0">
                <a:latin typeface="+mn-lt"/>
                <a:ea typeface="Segoe UI" panose="020B0502040204020203" pitchFamily="34" charset="0"/>
                <a:cs typeface="Segoe UI" panose="020B0502040204020203" pitchFamily="34" charset="0"/>
              </a:rPr>
              <a:t>15b. XRN4686 </a:t>
            </a:r>
            <a:r>
              <a:rPr lang="en-GB" dirty="0" smtClean="0"/>
              <a:t>SMART </a:t>
            </a:r>
            <a:r>
              <a:rPr lang="en-GB" dirty="0"/>
              <a:t>metering report</a:t>
            </a:r>
            <a:r>
              <a:rPr lang="en-GB" dirty="0" smtClean="0"/>
              <a:t/>
            </a:r>
            <a:br>
              <a:rPr lang="en-GB" dirty="0" smtClean="0"/>
            </a:br>
            <a:r>
              <a:rPr lang="en-GB" dirty="0" smtClean="0"/>
              <a:t/>
            </a:r>
            <a:br>
              <a:rPr lang="en-GB" dirty="0" smtClean="0"/>
            </a:br>
            <a:r>
              <a:rPr lang="en-GB" dirty="0" smtClean="0"/>
              <a:t>Recommendation needed</a:t>
            </a:r>
            <a:endParaRPr lang="en-GB" sz="2800" dirty="0" smtClean="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17910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42360"/>
            <a:ext cx="8688388" cy="723900"/>
          </a:xfrm>
        </p:spPr>
        <p:txBody>
          <a:bodyPr/>
          <a:lstStyle/>
          <a:p>
            <a:r>
              <a:rPr lang="en-GB" dirty="0" smtClean="0"/>
              <a:t>R3.08</a:t>
            </a:r>
            <a:endParaRPr lang="en-GB" dirty="0"/>
          </a:p>
        </p:txBody>
      </p:sp>
      <p:sp>
        <p:nvSpPr>
          <p:cNvPr id="5" name="TextBox 4"/>
          <p:cNvSpPr txBox="1"/>
          <p:nvPr/>
        </p:nvSpPr>
        <p:spPr>
          <a:xfrm>
            <a:off x="126554" y="449610"/>
            <a:ext cx="8862383" cy="338554"/>
          </a:xfrm>
          <a:prstGeom prst="rect">
            <a:avLst/>
          </a:prstGeom>
          <a:noFill/>
        </p:spPr>
        <p:txBody>
          <a:bodyPr wrap="square" rtlCol="0">
            <a:spAutoFit/>
          </a:bodyPr>
          <a:lstStyle/>
          <a:p>
            <a:r>
              <a:rPr lang="en-GB" sz="1600" dirty="0" smtClean="0"/>
              <a:t>The below fixes were all deployed to production between the 1</a:t>
            </a:r>
            <a:r>
              <a:rPr lang="en-GB" sz="1600" baseline="30000" dirty="0" smtClean="0"/>
              <a:t>st</a:t>
            </a:r>
            <a:r>
              <a:rPr lang="en-GB" sz="1600" dirty="0" smtClean="0"/>
              <a:t> and 8</a:t>
            </a:r>
            <a:r>
              <a:rPr lang="en-GB" sz="1600" baseline="30000" dirty="0" smtClean="0"/>
              <a:t>th</a:t>
            </a:r>
            <a:r>
              <a:rPr lang="en-GB" sz="1600" dirty="0" smtClean="0"/>
              <a:t> March.</a:t>
            </a:r>
          </a:p>
        </p:txBody>
      </p:sp>
      <p:sp>
        <p:nvSpPr>
          <p:cNvPr id="9" name="TextBox 8"/>
          <p:cNvSpPr txBox="1"/>
          <p:nvPr/>
        </p:nvSpPr>
        <p:spPr>
          <a:xfrm>
            <a:off x="126554" y="4659982"/>
            <a:ext cx="8735888" cy="338554"/>
          </a:xfrm>
          <a:prstGeom prst="rect">
            <a:avLst/>
          </a:prstGeom>
          <a:noFill/>
        </p:spPr>
        <p:txBody>
          <a:bodyPr wrap="square" rtlCol="0">
            <a:spAutoFit/>
          </a:bodyPr>
          <a:lstStyle/>
          <a:p>
            <a:r>
              <a:rPr lang="en-GB" sz="1600" dirty="0" smtClean="0"/>
              <a:t>Release 3.09 is scheduled for 22</a:t>
            </a:r>
            <a:r>
              <a:rPr lang="en-GB" sz="1600" baseline="30000" dirty="0" smtClean="0"/>
              <a:t>nd</a:t>
            </a:r>
            <a:r>
              <a:rPr lang="en-GB" sz="1600" dirty="0" smtClean="0"/>
              <a:t> March 2019.</a:t>
            </a:r>
          </a:p>
        </p:txBody>
      </p:sp>
      <p:sp>
        <p:nvSpPr>
          <p:cNvPr id="8" name="Rectangle 7"/>
          <p:cNvSpPr/>
          <p:nvPr/>
        </p:nvSpPr>
        <p:spPr>
          <a:xfrm>
            <a:off x="144016" y="3673356"/>
            <a:ext cx="4572000" cy="338554"/>
          </a:xfrm>
          <a:prstGeom prst="rect">
            <a:avLst/>
          </a:prstGeom>
        </p:spPr>
        <p:txBody>
          <a:bodyPr>
            <a:spAutoFit/>
          </a:bodyPr>
          <a:lstStyle/>
          <a:p>
            <a:r>
              <a:rPr lang="en-GB" sz="1600" dirty="0"/>
              <a:t>The below fixes were </a:t>
            </a:r>
            <a:r>
              <a:rPr lang="en-GB" sz="1600" dirty="0" smtClean="0"/>
              <a:t>deployed as urgent.</a:t>
            </a:r>
            <a:endParaRPr lang="en-GB" sz="1600" dirty="0"/>
          </a:p>
        </p:txBody>
      </p:sp>
      <p:graphicFrame>
        <p:nvGraphicFramePr>
          <p:cNvPr id="3" name="Table 2"/>
          <p:cNvGraphicFramePr>
            <a:graphicFrameLocks noGrp="1"/>
          </p:cNvGraphicFramePr>
          <p:nvPr>
            <p:extLst>
              <p:ext uri="{D42A27DB-BD31-4B8C-83A1-F6EECF244321}">
                <p14:modId xmlns:p14="http://schemas.microsoft.com/office/powerpoint/2010/main" val="4224073349"/>
              </p:ext>
            </p:extLst>
          </p:nvPr>
        </p:nvGraphicFramePr>
        <p:xfrm>
          <a:off x="251520" y="783272"/>
          <a:ext cx="8280920" cy="2868598"/>
        </p:xfrm>
        <a:graphic>
          <a:graphicData uri="http://schemas.openxmlformats.org/drawingml/2006/table">
            <a:tbl>
              <a:tblPr/>
              <a:tblGrid>
                <a:gridCol w="504056"/>
                <a:gridCol w="2481398"/>
                <a:gridCol w="4538972"/>
                <a:gridCol w="756494"/>
              </a:tblGrid>
              <a:tr h="141868">
                <a:tc>
                  <a:txBody>
                    <a:bodyPr/>
                    <a:lstStyle/>
                    <a:p>
                      <a:pPr algn="l" fontAlgn="b"/>
                      <a:r>
                        <a:rPr lang="en-GB" sz="1000" b="0" i="0" u="none" strike="noStrike" dirty="0">
                          <a:solidFill>
                            <a:srgbClr val="000000"/>
                          </a:solidFill>
                          <a:effectLst/>
                          <a:latin typeface="Calibri"/>
                        </a:rPr>
                        <a:t>Defect ID</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000" b="0" i="0" u="none" strike="noStrike">
                          <a:solidFill>
                            <a:srgbClr val="000000"/>
                          </a:solidFill>
                          <a:effectLst/>
                          <a:latin typeface="Calibri"/>
                        </a:rPr>
                        <a:t>Status</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000" b="0" i="0" u="none" strike="noStrike" dirty="0">
                          <a:solidFill>
                            <a:srgbClr val="000000"/>
                          </a:solidFill>
                          <a:effectLst/>
                          <a:latin typeface="Calibri"/>
                        </a:rPr>
                        <a:t>Description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000" b="0" i="0" u="none" strike="noStrike">
                          <a:solidFill>
                            <a:srgbClr val="000000"/>
                          </a:solidFill>
                          <a:effectLst/>
                          <a:latin typeface="Calibri"/>
                        </a:rPr>
                        <a:t>Release</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141868">
                <a:tc>
                  <a:txBody>
                    <a:bodyPr/>
                    <a:lstStyle/>
                    <a:p>
                      <a:pPr algn="r" fontAlgn="b"/>
                      <a:r>
                        <a:rPr lang="en-GB" sz="1000" b="0" i="0" u="none" strike="noStrike">
                          <a:solidFill>
                            <a:srgbClr val="000000"/>
                          </a:solidFill>
                          <a:effectLst/>
                          <a:latin typeface="Calibri"/>
                        </a:rPr>
                        <a:t>1120</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SAP - AQs at the EUC level is not equal to the CSEP Connection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41868">
                <a:tc>
                  <a:txBody>
                    <a:bodyPr/>
                    <a:lstStyle/>
                    <a:p>
                      <a:pPr algn="r" fontAlgn="b"/>
                      <a:r>
                        <a:rPr lang="en-GB" sz="1000" b="0" i="0" u="none" strike="noStrike">
                          <a:solidFill>
                            <a:srgbClr val="000000"/>
                          </a:solidFill>
                          <a:effectLst/>
                          <a:latin typeface="Calibri"/>
                        </a:rPr>
                        <a:t>1129</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SAP- Incident MBG/MBO</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68">
                <a:tc>
                  <a:txBody>
                    <a:bodyPr/>
                    <a:lstStyle/>
                    <a:p>
                      <a:pPr algn="r" fontAlgn="b"/>
                      <a:r>
                        <a:rPr lang="en-GB" sz="1000" b="0" i="0" u="none" strike="noStrike">
                          <a:solidFill>
                            <a:srgbClr val="000000"/>
                          </a:solidFill>
                          <a:effectLst/>
                          <a:latin typeface="Calibri"/>
                        </a:rPr>
                        <a:t>1144</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SAP-Principle Street Not Populating in TSI File</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41868">
                <a:tc>
                  <a:txBody>
                    <a:bodyPr/>
                    <a:lstStyle/>
                    <a:p>
                      <a:pPr algn="r" fontAlgn="b"/>
                      <a:r>
                        <a:rPr lang="en-GB" sz="1000" b="0" i="0" u="none" strike="noStrike">
                          <a:solidFill>
                            <a:srgbClr val="000000"/>
                          </a:solidFill>
                          <a:effectLst/>
                          <a:latin typeface="Calibri"/>
                        </a:rPr>
                        <a:t>1192</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SAP - AQ values in METER_EUC_AQ_CLASS</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68">
                <a:tc>
                  <a:txBody>
                    <a:bodyPr/>
                    <a:lstStyle/>
                    <a:p>
                      <a:pPr algn="r" fontAlgn="b"/>
                      <a:r>
                        <a:rPr lang="en-GB" sz="1000" b="0" i="0" u="none" strike="noStrike">
                          <a:solidFill>
                            <a:srgbClr val="000000"/>
                          </a:solidFill>
                          <a:effectLst/>
                          <a:latin typeface="Calibri"/>
                        </a:rPr>
                        <a:t>1197</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SAP: CAP and COM billing job</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41868">
                <a:tc>
                  <a:txBody>
                    <a:bodyPr/>
                    <a:lstStyle/>
                    <a:p>
                      <a:pPr algn="r" fontAlgn="b"/>
                      <a:r>
                        <a:rPr lang="en-GB" sz="1000" b="0" i="0" u="none" strike="noStrike">
                          <a:solidFill>
                            <a:srgbClr val="000000"/>
                          </a:solidFill>
                          <a:effectLst/>
                          <a:latin typeface="Calibri"/>
                        </a:rPr>
                        <a:t>1221</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SAPBW: Data issue in Switch DSO</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68">
                <a:tc>
                  <a:txBody>
                    <a:bodyPr/>
                    <a:lstStyle/>
                    <a:p>
                      <a:pPr algn="r" fontAlgn="b"/>
                      <a:r>
                        <a:rPr lang="en-GB" sz="1000" b="0" i="0" u="none" strike="noStrike">
                          <a:solidFill>
                            <a:srgbClr val="000000"/>
                          </a:solidFill>
                          <a:effectLst/>
                          <a:latin typeface="Calibri"/>
                        </a:rPr>
                        <a:t>1231</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Linked to 1233 :SAP ISU (SPA)- Issue with Objection processing</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92530">
                <a:tc>
                  <a:txBody>
                    <a:bodyPr/>
                    <a:lstStyle/>
                    <a:p>
                      <a:pPr algn="r" fontAlgn="b"/>
                      <a:r>
                        <a:rPr lang="en-GB" sz="1000" b="0" i="0" u="none" strike="noStrike">
                          <a:solidFill>
                            <a:srgbClr val="000000"/>
                          </a:solidFill>
                          <a:effectLst/>
                          <a:latin typeface="Calibri"/>
                        </a:rPr>
                        <a:t>1233</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Linked 1231 : SAP-US work items - Exception is currently raised on D-2 for Greenfield and Single to Shared scenario, this is required to be raised only on D day</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68">
                <a:tc>
                  <a:txBody>
                    <a:bodyPr/>
                    <a:lstStyle/>
                    <a:p>
                      <a:pPr algn="r" fontAlgn="b"/>
                      <a:r>
                        <a:rPr lang="en-GB" sz="1000" b="0" i="0" u="none" strike="noStrike">
                          <a:solidFill>
                            <a:srgbClr val="000000"/>
                          </a:solidFill>
                          <a:effectLst/>
                          <a:latin typeface="Calibri"/>
                        </a:rPr>
                        <a:t>1244</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SAP ISU : Issue with CFR file. Two S75 details are getting generated.</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75860">
                <a:tc>
                  <a:txBody>
                    <a:bodyPr/>
                    <a:lstStyle/>
                    <a:p>
                      <a:pPr algn="r" fontAlgn="b"/>
                      <a:r>
                        <a:rPr lang="en-GB" sz="1000" b="0" i="0" u="none" strike="noStrike">
                          <a:solidFill>
                            <a:srgbClr val="000000"/>
                          </a:solidFill>
                          <a:effectLst/>
                          <a:latin typeface="Calibri"/>
                        </a:rPr>
                        <a:t>1256</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Non opening read from old shipper on new shipper effective date accepted incorrectly through UBR process (Class 3)</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a:txBody>
                    <a:bodyPr/>
                    <a:lstStyle/>
                    <a:p>
                      <a:pPr algn="r" fontAlgn="b"/>
                      <a:r>
                        <a:rPr lang="en-GB" sz="1000" b="0" i="0" u="none" strike="noStrike">
                          <a:solidFill>
                            <a:srgbClr val="000000"/>
                          </a:solidFill>
                          <a:effectLst/>
                          <a:latin typeface="Calibri"/>
                        </a:rPr>
                        <a:t>1260</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GSR - Incorrect contact type is getting created if the device install and removal is on the same day</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75860">
                <a:tc>
                  <a:txBody>
                    <a:bodyPr/>
                    <a:lstStyle/>
                    <a:p>
                      <a:pPr algn="r" fontAlgn="b"/>
                      <a:r>
                        <a:rPr lang="en-GB" sz="1000" b="0" i="0" u="none" strike="noStrike">
                          <a:solidFill>
                            <a:srgbClr val="000000"/>
                          </a:solidFill>
                          <a:effectLst/>
                          <a:latin typeface="Calibri"/>
                        </a:rPr>
                        <a:t>1265</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SAP AQ- Winter Consumption validation process does not capture the NDMSOQ  change made as part of the EUC update</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68">
                <a:tc>
                  <a:txBody>
                    <a:bodyPr/>
                    <a:lstStyle/>
                    <a:p>
                      <a:pPr algn="r" fontAlgn="b"/>
                      <a:r>
                        <a:rPr lang="en-GB" sz="1000" b="0" i="0" u="none" strike="noStrike" dirty="0">
                          <a:solidFill>
                            <a:srgbClr val="000000"/>
                          </a:solidFill>
                          <a:effectLst/>
                          <a:latin typeface="Calibri"/>
                        </a:rPr>
                        <a:t>1271</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dirty="0">
                          <a:solidFill>
                            <a:srgbClr val="000000"/>
                          </a:solidFill>
                          <a:effectLst/>
                          <a:latin typeface="Calibri"/>
                        </a:rPr>
                        <a:t>Closed - Deployed to Production</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000000"/>
                          </a:solidFill>
                          <a:effectLst/>
                          <a:latin typeface="Calibri"/>
                        </a:rPr>
                        <a:t>AQ Correction Issue: AQR file processed incorrectly</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dirty="0">
                          <a:solidFill>
                            <a:srgbClr val="000000"/>
                          </a:solidFill>
                          <a:effectLst/>
                          <a:latin typeface="Calibri"/>
                        </a:rPr>
                        <a:t>R3.08</a:t>
                      </a:r>
                    </a:p>
                  </a:txBody>
                  <a:tcPr marL="8957" marR="8957" marT="89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97730786"/>
              </p:ext>
            </p:extLst>
          </p:nvPr>
        </p:nvGraphicFramePr>
        <p:xfrm>
          <a:off x="251520" y="3969990"/>
          <a:ext cx="8280920" cy="689992"/>
        </p:xfrm>
        <a:graphic>
          <a:graphicData uri="http://schemas.openxmlformats.org/drawingml/2006/table">
            <a:tbl>
              <a:tblPr/>
              <a:tblGrid>
                <a:gridCol w="576064"/>
                <a:gridCol w="2409390"/>
                <a:gridCol w="4538971"/>
                <a:gridCol w="756495"/>
              </a:tblGrid>
              <a:tr h="172498">
                <a:tc>
                  <a:txBody>
                    <a:bodyPr/>
                    <a:lstStyle/>
                    <a:p>
                      <a:pPr algn="l" fontAlgn="b"/>
                      <a:r>
                        <a:rPr lang="en-GB" sz="1000" b="0" i="0" u="none" strike="noStrike">
                          <a:solidFill>
                            <a:srgbClr val="000000"/>
                          </a:solidFill>
                          <a:effectLst/>
                          <a:latin typeface="Calibri"/>
                        </a:rPr>
                        <a:t>Defect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000" b="0" i="0" u="none" strike="noStrike">
                          <a:solidFill>
                            <a:srgbClr val="000000"/>
                          </a:solidFill>
                          <a:effectLst/>
                          <a:latin typeface="Calibri"/>
                        </a:rPr>
                        <a:t>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000" b="0" i="0" u="none" strike="noStrike">
                          <a:solidFill>
                            <a:srgbClr val="000000"/>
                          </a:solidFill>
                          <a:effectLst/>
                          <a:latin typeface="Calibri"/>
                        </a:rPr>
                        <a:t>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000" b="0" i="0" u="none" strike="noStrike">
                          <a:solidFill>
                            <a:srgbClr val="000000"/>
                          </a:solidFill>
                          <a:effectLst/>
                          <a:latin typeface="Calibri"/>
                        </a:rPr>
                        <a:t>Release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172498">
                <a:tc>
                  <a:txBody>
                    <a:bodyPr/>
                    <a:lstStyle/>
                    <a:p>
                      <a:pPr algn="r" fontAlgn="b"/>
                      <a:r>
                        <a:rPr lang="en-GB" sz="1000" b="0" i="0" u="none" strike="noStrike">
                          <a:solidFill>
                            <a:srgbClr val="000000"/>
                          </a:solidFill>
                          <a:effectLst/>
                          <a:latin typeface="Calibri"/>
                        </a:rPr>
                        <a:t>1292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Closed - Deployed to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Incorrect AQ information sent to gemini in monthly AQ file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27th 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98">
                <a:tc>
                  <a:txBody>
                    <a:bodyPr/>
                    <a:lstStyle/>
                    <a:p>
                      <a:pPr algn="r" fontAlgn="b"/>
                      <a:r>
                        <a:rPr lang="en-GB" sz="1000" b="0" i="0" u="none" strike="noStrike">
                          <a:solidFill>
                            <a:srgbClr val="000000"/>
                          </a:solidFill>
                          <a:effectLst/>
                          <a:latin typeface="Calibri"/>
                        </a:rPr>
                        <a:t>1209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Closed - Deployed to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000000"/>
                          </a:solidFill>
                          <a:effectLst/>
                          <a:latin typeface="Calibri"/>
                        </a:rPr>
                        <a:t>SAP - Meter Assets Invoice Oct 2018 missing charges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GB" sz="1000" b="0" i="0" u="none" strike="noStrike">
                          <a:solidFill>
                            <a:srgbClr val="000000"/>
                          </a:solidFill>
                          <a:effectLst/>
                          <a:latin typeface="Calibri"/>
                        </a:rPr>
                        <a:t>8th 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2498">
                <a:tc>
                  <a:txBody>
                    <a:bodyPr/>
                    <a:lstStyle/>
                    <a:p>
                      <a:pPr algn="r" fontAlgn="b"/>
                      <a:r>
                        <a:rPr lang="en-GB" sz="1000" b="0" i="0" u="none" strike="noStrike">
                          <a:solidFill>
                            <a:srgbClr val="000000"/>
                          </a:solidFill>
                          <a:effectLst/>
                          <a:latin typeface="Calibri"/>
                        </a:rPr>
                        <a:t>1312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Closed - Deployed to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a:rPr>
                        <a:t>Code fix for DUK_MPUS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a:rPr>
                        <a:t>8th 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16166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Segoe UI" panose="020B0502040204020203" pitchFamily="34" charset="0"/>
                <a:cs typeface="Segoe UI" panose="020B0502040204020203" pitchFamily="34" charset="0"/>
              </a:rPr>
              <a:t>XRN4686 – SMART Metering report</a:t>
            </a:r>
            <a:endParaRPr lang="en-GB" dirty="0"/>
          </a:p>
        </p:txBody>
      </p:sp>
      <p:sp>
        <p:nvSpPr>
          <p:cNvPr id="3" name="Content Placeholder 2"/>
          <p:cNvSpPr>
            <a:spLocks noGrp="1"/>
          </p:cNvSpPr>
          <p:nvPr>
            <p:ph idx="1"/>
          </p:nvPr>
        </p:nvSpPr>
        <p:spPr>
          <a:xfrm>
            <a:off x="395536" y="699542"/>
            <a:ext cx="8507288" cy="4176464"/>
          </a:xfrm>
        </p:spPr>
        <p:txBody>
          <a:bodyPr>
            <a:normAutofit fontScale="62500" lnSpcReduction="20000"/>
          </a:bodyPr>
          <a:lstStyle/>
          <a:p>
            <a:r>
              <a:rPr lang="en-GB" dirty="0" smtClean="0"/>
              <a:t>XRN4686 raised by CNG requesting </a:t>
            </a:r>
            <a:r>
              <a:rPr lang="en-GB" dirty="0"/>
              <a:t>a monthly report </a:t>
            </a:r>
            <a:r>
              <a:rPr lang="en-GB" dirty="0" smtClean="0"/>
              <a:t>to </a:t>
            </a:r>
            <a:r>
              <a:rPr lang="en-GB" dirty="0"/>
              <a:t>show the churn of Smart Meters throughout the industry. </a:t>
            </a:r>
            <a:endParaRPr lang="en-GB" dirty="0" smtClean="0"/>
          </a:p>
          <a:p>
            <a:endParaRPr lang="en-GB" dirty="0" smtClean="0"/>
          </a:p>
          <a:p>
            <a:r>
              <a:rPr lang="en-GB" dirty="0" smtClean="0"/>
              <a:t>This was as </a:t>
            </a:r>
            <a:r>
              <a:rPr lang="en-GB" dirty="0"/>
              <a:t>a follow up to MOD632S Shipper asset details </a:t>
            </a:r>
            <a:r>
              <a:rPr lang="en-GB" dirty="0" smtClean="0"/>
              <a:t>reconciliation where the CDSP (Xoserve) issued a single report on Smart meters and Advance meters 3 months following implementation. </a:t>
            </a:r>
          </a:p>
          <a:p>
            <a:endParaRPr lang="en-GB" dirty="0"/>
          </a:p>
          <a:p>
            <a:r>
              <a:rPr lang="en-GB" dirty="0" smtClean="0"/>
              <a:t>Requested reported anonymously </a:t>
            </a:r>
            <a:r>
              <a:rPr lang="en-GB" dirty="0"/>
              <a:t>at an aggregate level reflecting NS, SMET1 and SMET 2 installations broken down by </a:t>
            </a:r>
            <a:r>
              <a:rPr lang="en-GB" dirty="0" smtClean="0"/>
              <a:t>Domestic </a:t>
            </a:r>
            <a:r>
              <a:rPr lang="en-GB" dirty="0"/>
              <a:t>and I&amp;C</a:t>
            </a:r>
            <a:r>
              <a:rPr lang="en-GB" dirty="0" smtClean="0"/>
              <a:t>.</a:t>
            </a:r>
          </a:p>
          <a:p>
            <a:endParaRPr lang="en-GB" dirty="0" smtClean="0"/>
          </a:p>
          <a:p>
            <a:r>
              <a:rPr lang="en-GB" dirty="0" smtClean="0"/>
              <a:t>Change Proposal previously presented at DSG: </a:t>
            </a:r>
          </a:p>
          <a:p>
            <a:endParaRPr lang="en-GB" sz="1000" dirty="0" smtClean="0"/>
          </a:p>
          <a:p>
            <a:pPr lvl="1">
              <a:buFont typeface="Wingdings" panose="05000000000000000000" pitchFamily="2" charset="2"/>
              <a:buChar char="Ø"/>
            </a:pPr>
            <a:r>
              <a:rPr lang="en-GB" dirty="0" smtClean="0"/>
              <a:t>9 </a:t>
            </a:r>
            <a:r>
              <a:rPr lang="en-GB" dirty="0"/>
              <a:t>April </a:t>
            </a:r>
            <a:r>
              <a:rPr lang="en-GB" dirty="0" smtClean="0"/>
              <a:t>2018 - no </a:t>
            </a:r>
            <a:r>
              <a:rPr lang="en-GB" dirty="0"/>
              <a:t>concerns or objections were </a:t>
            </a:r>
            <a:r>
              <a:rPr lang="en-GB" dirty="0" smtClean="0"/>
              <a:t>raised</a:t>
            </a:r>
          </a:p>
          <a:p>
            <a:pPr lvl="1">
              <a:buFont typeface="Wingdings" panose="05000000000000000000" pitchFamily="2" charset="2"/>
              <a:buChar char="Ø"/>
            </a:pPr>
            <a:r>
              <a:rPr lang="en-GB" dirty="0" smtClean="0"/>
              <a:t>20</a:t>
            </a:r>
            <a:r>
              <a:rPr lang="en-GB" baseline="30000" dirty="0"/>
              <a:t> </a:t>
            </a:r>
            <a:r>
              <a:rPr lang="en-GB" dirty="0" smtClean="0"/>
              <a:t>August 2018  - DSG were requested to review CP and feedback any further requirements</a:t>
            </a:r>
          </a:p>
          <a:p>
            <a:pPr lvl="1">
              <a:buFont typeface="Wingdings" panose="05000000000000000000" pitchFamily="2" charset="2"/>
              <a:buChar char="Ø"/>
            </a:pPr>
            <a:r>
              <a:rPr lang="en-GB" dirty="0" smtClean="0"/>
              <a:t>3</a:t>
            </a:r>
            <a:r>
              <a:rPr lang="en-GB" baseline="30000" dirty="0"/>
              <a:t> </a:t>
            </a:r>
            <a:r>
              <a:rPr lang="en-GB" dirty="0" smtClean="0"/>
              <a:t>September 2018 -  DSG confirmed no additional requirements</a:t>
            </a:r>
          </a:p>
          <a:p>
            <a:pPr lvl="1">
              <a:buFont typeface="Wingdings" panose="05000000000000000000" pitchFamily="2" charset="2"/>
              <a:buChar char="Ø"/>
            </a:pPr>
            <a:r>
              <a:rPr lang="en-GB" dirty="0" smtClean="0"/>
              <a:t>17 December 2018 – DSG feedback requested on Report design and location for publishing</a:t>
            </a:r>
          </a:p>
          <a:p>
            <a:pPr lvl="1">
              <a:buFont typeface="Wingdings" panose="05000000000000000000" pitchFamily="2" charset="2"/>
              <a:buChar char="Ø"/>
            </a:pPr>
            <a:endParaRPr lang="en-GB" dirty="0" smtClean="0"/>
          </a:p>
          <a:p>
            <a:endParaRPr lang="en-GB" dirty="0"/>
          </a:p>
        </p:txBody>
      </p:sp>
    </p:spTree>
    <p:extLst>
      <p:ext uri="{BB962C8B-B14F-4D97-AF65-F5344CB8AC3E}">
        <p14:creationId xmlns:p14="http://schemas.microsoft.com/office/powerpoint/2010/main" val="16718819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555526"/>
            <a:ext cx="5472608" cy="4176464"/>
          </a:xfrm>
        </p:spPr>
        <p:txBody>
          <a:bodyPr>
            <a:normAutofit lnSpcReduction="10000"/>
          </a:bodyPr>
          <a:lstStyle/>
          <a:p>
            <a:pPr lvl="1"/>
            <a:endParaRPr lang="en-GB" dirty="0" smtClean="0"/>
          </a:p>
          <a:p>
            <a:r>
              <a:rPr lang="en-GB" sz="2000" dirty="0" smtClean="0"/>
              <a:t>Approval requested at Change Management Committee for delivery in March but deferred until April meeting.</a:t>
            </a:r>
          </a:p>
          <a:p>
            <a:endParaRPr lang="en-GB" sz="2000" dirty="0" smtClean="0"/>
          </a:p>
          <a:p>
            <a:r>
              <a:rPr lang="en-GB" sz="2000" dirty="0" smtClean="0"/>
              <a:t>Recommendation sought from DSG for how useful report will be if approved for monthly publication</a:t>
            </a:r>
            <a:r>
              <a:rPr lang="en-GB" dirty="0" smtClean="0"/>
              <a:t>.</a:t>
            </a:r>
          </a:p>
          <a:p>
            <a:endParaRPr lang="en-GB" dirty="0"/>
          </a:p>
          <a:p>
            <a:r>
              <a:rPr lang="en-GB" dirty="0" smtClean="0"/>
              <a:t>Does DSG see any value in this report? </a:t>
            </a:r>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smtClean="0">
                <a:ea typeface="Segoe UI" panose="020B0502040204020203" pitchFamily="34" charset="0"/>
                <a:cs typeface="Segoe UI" panose="020B0502040204020203" pitchFamily="34" charset="0"/>
              </a:rPr>
              <a:t>XRN4686 – Recommendation required from DSG</a:t>
            </a:r>
            <a:endParaRPr lang="en-GB" dirty="0"/>
          </a:p>
        </p:txBody>
      </p:sp>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915565"/>
            <a:ext cx="3243998" cy="348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3517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9542"/>
            <a:ext cx="8229600" cy="637580"/>
          </a:xfrm>
        </p:spPr>
        <p:txBody>
          <a:bodyPr>
            <a:normAutofit fontScale="90000"/>
          </a:bodyPr>
          <a:lstStyle/>
          <a:p>
            <a:pPr algn="l"/>
            <a:r>
              <a:rPr lang="en-GB" dirty="0" smtClean="0"/>
              <a:t>XRN4853 - </a:t>
            </a:r>
            <a:r>
              <a:rPr lang="en-US" dirty="0"/>
              <a:t>UIG Recommendation 3.1 option 5 - Interim process to monitor &amp; manually load rejected reads into UK Link where the read was rejected for reason code MRE00458 only.</a:t>
            </a:r>
            <a:endParaRPr lang="en-GB" dirty="0"/>
          </a:p>
        </p:txBody>
      </p:sp>
      <p:sp>
        <p:nvSpPr>
          <p:cNvPr id="3" name="Content Placeholder 2"/>
          <p:cNvSpPr>
            <a:spLocks noGrp="1"/>
          </p:cNvSpPr>
          <p:nvPr>
            <p:ph idx="1"/>
          </p:nvPr>
        </p:nvSpPr>
        <p:spPr>
          <a:xfrm>
            <a:off x="323528" y="2067694"/>
            <a:ext cx="8229600" cy="2520280"/>
          </a:xfrm>
        </p:spPr>
        <p:txBody>
          <a:bodyPr>
            <a:normAutofit/>
          </a:bodyPr>
          <a:lstStyle/>
          <a:p>
            <a:r>
              <a:rPr lang="en-GB" sz="2000" dirty="0"/>
              <a:t>Verbal update to be presented </a:t>
            </a:r>
            <a:r>
              <a:rPr lang="en-GB" sz="2000" dirty="0" smtClean="0"/>
              <a:t>by </a:t>
            </a:r>
            <a:r>
              <a:rPr lang="en-GB" sz="2000" dirty="0"/>
              <a:t>R</a:t>
            </a:r>
            <a:r>
              <a:rPr lang="en-GB" sz="2000" dirty="0" smtClean="0"/>
              <a:t>ichard Johnson</a:t>
            </a:r>
            <a:endParaRPr lang="en-GB" sz="2000" dirty="0"/>
          </a:p>
        </p:txBody>
      </p:sp>
    </p:spTree>
    <p:extLst>
      <p:ext uri="{BB962C8B-B14F-4D97-AF65-F5344CB8AC3E}">
        <p14:creationId xmlns:p14="http://schemas.microsoft.com/office/powerpoint/2010/main" val="249086611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927B77B7F39148B9CB17AE711C8D35" ma:contentTypeVersion="0" ma:contentTypeDescription="Create a new document." ma:contentTypeScope="" ma:versionID="159d718f6c29ca5e1f84b5e6d7132f4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2.xml><?xml version="1.0" encoding="utf-8"?>
<ds:datastoreItem xmlns:ds="http://schemas.openxmlformats.org/officeDocument/2006/customXml" ds:itemID="{211B2E31-4703-4F4D-BB47-74A8364BAC36}">
  <ds:schemaRefs>
    <ds:schemaRef ds:uri="http://purl.org/dc/dcmitype/"/>
    <ds:schemaRef ds:uri="http://schemas.microsoft.com/office/infopath/2007/PartnerControls"/>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BA723BE-B83E-44FD-90E1-73FE10FBD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8164</TotalTime>
  <Words>10443</Words>
  <Application>Microsoft Office PowerPoint</Application>
  <PresentationFormat>On-screen Show (16:9)</PresentationFormat>
  <Paragraphs>2139</Paragraphs>
  <Slides>92</Slides>
  <Notes>8</Notes>
  <HiddenSlides>0</HiddenSlides>
  <MMClips>0</MMClips>
  <ScaleCrop>false</ScaleCrop>
  <HeadingPairs>
    <vt:vector size="4" baseType="variant">
      <vt:variant>
        <vt:lpstr>Theme</vt:lpstr>
      </vt:variant>
      <vt:variant>
        <vt:i4>6</vt:i4>
      </vt:variant>
      <vt:variant>
        <vt:lpstr>Slide Titles</vt:lpstr>
      </vt:variant>
      <vt:variant>
        <vt:i4>92</vt:i4>
      </vt:variant>
    </vt:vector>
  </HeadingPairs>
  <TitlesOfParts>
    <vt:vector size="98" baseType="lpstr">
      <vt:lpstr>Office Theme</vt:lpstr>
      <vt:lpstr>xoserve templates</vt:lpstr>
      <vt:lpstr>1_xoserve templates</vt:lpstr>
      <vt:lpstr>2_xoserve templates</vt:lpstr>
      <vt:lpstr>3_xoserve templates</vt:lpstr>
      <vt:lpstr>4_xoserve templates</vt:lpstr>
      <vt:lpstr>DSC Delivery Sub-Group</vt:lpstr>
      <vt:lpstr>Agenda (1)</vt:lpstr>
      <vt:lpstr>Agenda (2)</vt:lpstr>
      <vt:lpstr>Agenda (3)</vt:lpstr>
      <vt:lpstr>3. Defects</vt:lpstr>
      <vt:lpstr>3a. AQ Defects</vt:lpstr>
      <vt:lpstr>PowerPoint Presentation</vt:lpstr>
      <vt:lpstr>Defect Summary Stats </vt:lpstr>
      <vt:lpstr>R3.08</vt:lpstr>
      <vt:lpstr>Amendment Invoice Impacting Defects</vt:lpstr>
      <vt:lpstr>Amendment Invoice Impacting Defects - Closed</vt:lpstr>
      <vt:lpstr>4. Portfolio Delivery Overview POAP</vt:lpstr>
      <vt:lpstr>R&amp;N Timeline</vt:lpstr>
      <vt:lpstr>2019 / 2020 R&amp;N Delivery Timeline</vt:lpstr>
      <vt:lpstr>2019 / 2020 R&amp;N Governance Timeline</vt:lpstr>
      <vt:lpstr>Change Index – R&amp;N Allocated Change</vt:lpstr>
      <vt:lpstr>Change Index – R&amp;N Unallocated External Impacting Changes  </vt:lpstr>
      <vt:lpstr>5. Major Release Update</vt:lpstr>
      <vt:lpstr>5a. Release 3 - Update</vt:lpstr>
      <vt:lpstr>XRN4572 UK Link Release 3</vt:lpstr>
      <vt:lpstr>UK Link Release 3 - Plan</vt:lpstr>
      <vt:lpstr>5b. February 2019 - Update</vt:lpstr>
      <vt:lpstr>XRN4802 – MiR Drop 3 -  Status Update</vt:lpstr>
      <vt:lpstr>XRN4802 – MiR Drop 3 &amp; Feb 19 Document Release Timeline</vt:lpstr>
      <vt:lpstr>5c. June 2019 - Update</vt:lpstr>
      <vt:lpstr>XRN4732 - June 19 Release -  Status Update</vt:lpstr>
      <vt:lpstr>XRN4732 - June 19 Release Timelines</vt:lpstr>
      <vt:lpstr>5d. EUC 2019 - Update</vt:lpstr>
      <vt:lpstr>XRN4665 – EUC Release</vt:lpstr>
      <vt:lpstr>XRN 4665 - EUC Release Timelines</vt:lpstr>
      <vt:lpstr>5e. November 19 - Update</vt:lpstr>
      <vt:lpstr>XRN4828 - Nov 19 Release -  Status Update</vt:lpstr>
      <vt:lpstr>XRN4828 - Nov 19 Release Timelines</vt:lpstr>
      <vt:lpstr> 6. New Change Proposals For Ratification of the Prioritisation Scores </vt:lpstr>
      <vt:lpstr> 6a. XRN4865 - Amendment to Treatment and Reporting of CYCL Reads </vt:lpstr>
      <vt:lpstr>6b. XRN4866 - UIG Recommendation – removal of validation on uncorrected read</vt:lpstr>
      <vt:lpstr>6d. XRN4871 - Modification 0665 – Changes to Ratchet Regime</vt:lpstr>
      <vt:lpstr>XRN4871 - Modification 0665 – Changes to Ratchet Regime</vt:lpstr>
      <vt:lpstr>Background</vt:lpstr>
      <vt:lpstr>Summary of change</vt:lpstr>
      <vt:lpstr>Views sought from DSG – Visibility of ND Flag</vt:lpstr>
      <vt:lpstr>Views sought from DSG - SPA</vt:lpstr>
      <vt:lpstr>Views sought from DSG – Inflight</vt:lpstr>
      <vt:lpstr>Views sought from DSG – Invoicing</vt:lpstr>
      <vt:lpstr>Next Steps…</vt:lpstr>
      <vt:lpstr>6f. XRN4850 - Notification of Customer contact details to Transporters </vt:lpstr>
      <vt:lpstr>7. Change Proposal Initial  View Representations</vt:lpstr>
      <vt:lpstr>8. Undergoing Solution Options Impact Assessment Review  </vt:lpstr>
      <vt:lpstr>8a. XRN4713 – Actual Read following transfer read calculating AQ of 1</vt:lpstr>
      <vt:lpstr>8b. XRN4803– Removal of validation for AQ Correction Reason 4</vt:lpstr>
      <vt:lpstr>Change Overview</vt:lpstr>
      <vt:lpstr>Option 1 - High Level Impact Assessment</vt:lpstr>
      <vt:lpstr>Option 1 - System Impact Assessment</vt:lpstr>
      <vt:lpstr>Option 1 - Process Impact Assessment</vt:lpstr>
      <vt:lpstr>9. Solution Options Impact Assessment Review Completed</vt:lpstr>
      <vt:lpstr>10. Miscellaneous</vt:lpstr>
      <vt:lpstr>10a. Xoserve IX Refresh</vt:lpstr>
      <vt:lpstr>IX Refresh Customer Update</vt:lpstr>
      <vt:lpstr>Look Forward: IX Program Quarterly Activity</vt:lpstr>
      <vt:lpstr>PowerPoint Presentation</vt:lpstr>
      <vt:lpstr>11. DSC Change Committee Summary – 13th March ‘19</vt:lpstr>
      <vt:lpstr>DSC Change Committee Summary – 13th March ‘19</vt:lpstr>
      <vt:lpstr>DSC Change Committee Summary – 13th March ‘19</vt:lpstr>
      <vt:lpstr>DSC Change Committee Summary – 13th March‘19</vt:lpstr>
      <vt:lpstr>DSC Change Committee Summary – 13th March ‘19</vt:lpstr>
      <vt:lpstr>DSC Change Committee Summary – 13th March ‘19</vt:lpstr>
      <vt:lpstr>12. UIG Task Force Progress Report</vt:lpstr>
      <vt:lpstr>Background</vt:lpstr>
      <vt:lpstr>UIG Task Force: Dashboard</vt:lpstr>
      <vt:lpstr>Plan on Page</vt:lpstr>
      <vt:lpstr>13 Findings – 85 Recommendation lines - where we are</vt:lpstr>
      <vt:lpstr>Overview Of Taskforce Funding</vt:lpstr>
      <vt:lpstr>Taskforce Next Steps</vt:lpstr>
      <vt:lpstr>13. JMDG Update</vt:lpstr>
      <vt:lpstr>42  Supplier API [Twin]</vt:lpstr>
      <vt:lpstr>27  Domestic M-Number Helpline [Gas]</vt:lpstr>
      <vt:lpstr>06  MAPs - Meter Asset Details [Gas]</vt:lpstr>
      <vt:lpstr>33  Third Party Services [Twin]</vt:lpstr>
      <vt:lpstr>47 &amp; 09 ASC and CT / VT Ratio (Electricity)</vt:lpstr>
      <vt:lpstr>01 &amp; 57  Central industry contact database and Industry Escalation Process</vt:lpstr>
      <vt:lpstr>09  Estimated Annual Consumption (EAC)</vt:lpstr>
      <vt:lpstr>56  FiT Licensee Notifications – Smart meter installs</vt:lpstr>
      <vt:lpstr>58  MAP API [Gas]</vt:lpstr>
      <vt:lpstr>59  UKRPA Access to Gas data [Gas]</vt:lpstr>
      <vt:lpstr>PowerPoint Presentation</vt:lpstr>
      <vt:lpstr>14. Action Updates</vt:lpstr>
      <vt:lpstr>15 AOB</vt:lpstr>
      <vt:lpstr>15a. XRN4857 – Report Review</vt:lpstr>
      <vt:lpstr>15b. XRN4686 SMART metering report  Recommendation needed</vt:lpstr>
      <vt:lpstr>XRN4686 – SMART Metering report</vt:lpstr>
      <vt:lpstr>XRN4686 – Recommendation required from DSG</vt:lpstr>
      <vt:lpstr>XRN4853 - UIG Recommendation 3.1 option 5 - Interim process to monitor &amp; manually load rejected reads into UK Link where the read was rejected for reason code MRE00458 only.</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National Grid</cp:lastModifiedBy>
  <cp:revision>319</cp:revision>
  <dcterms:created xsi:type="dcterms:W3CDTF">2018-09-02T17:12:15Z</dcterms:created>
  <dcterms:modified xsi:type="dcterms:W3CDTF">2019-03-18T15:03:00Z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-89709860</vt:i4>
  </property>
  <property fmtid="{D5CDD505-2E9C-101B-9397-08002B2CF9AE}" pid="3" name="_NewReviewCycle">
    <vt:lpwstr/>
  </property>
  <property fmtid="{D5CDD505-2E9C-101B-9397-08002B2CF9AE}" pid="4" name="_EmailSubject">
    <vt:lpwstr>Xoserve.com Publishing Request - Document</vt:lpwstr>
  </property>
  <property fmtid="{D5CDD505-2E9C-101B-9397-08002B2CF9AE}" pid="5" name="_AuthorEmail">
    <vt:lpwstr>Rachel.Taggart@xoserve.com</vt:lpwstr>
  </property>
  <property fmtid="{D5CDD505-2E9C-101B-9397-08002B2CF9AE}" pid="6" name="_AuthorEmailDisplayName">
    <vt:lpwstr>Taggart, Rachel</vt:lpwstr>
  </property>
  <property fmtid="{D5CDD505-2E9C-101B-9397-08002B2CF9AE}" pid="7" name="_PreviousAdHocReviewCycleID">
    <vt:i4>1696637420</vt:i4>
  </property>
  <property fmtid="{D5CDD505-2E9C-101B-9397-08002B2CF9AE}" pid="8" name="ContentTypeId">
    <vt:lpwstr>0x0101006E927B77B7F39148B9CB17AE711C8D35</vt:lpwstr>
  </property>
</Properties>
</file>