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63.jpg" ContentType="image/jpg"/>
  <Override PartName="/ppt/media/image67.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353" r:id="rId5"/>
    <p:sldId id="299" r:id="rId6"/>
    <p:sldId id="300" r:id="rId7"/>
    <p:sldId id="354" r:id="rId8"/>
    <p:sldId id="302" r:id="rId9"/>
    <p:sldId id="303" r:id="rId10"/>
    <p:sldId id="304" r:id="rId11"/>
    <p:sldId id="305" r:id="rId12"/>
    <p:sldId id="306" r:id="rId13"/>
    <p:sldId id="307" r:id="rId14"/>
    <p:sldId id="369" r:id="rId15"/>
    <p:sldId id="355" r:id="rId16"/>
    <p:sldId id="309" r:id="rId17"/>
    <p:sldId id="310" r:id="rId18"/>
    <p:sldId id="311" r:id="rId19"/>
    <p:sldId id="312" r:id="rId20"/>
    <p:sldId id="313" r:id="rId21"/>
    <p:sldId id="314" r:id="rId22"/>
    <p:sldId id="315" r:id="rId23"/>
    <p:sldId id="316" r:id="rId24"/>
    <p:sldId id="317" r:id="rId25"/>
    <p:sldId id="318" r:id="rId26"/>
    <p:sldId id="356" r:id="rId27"/>
    <p:sldId id="320" r:id="rId28"/>
    <p:sldId id="321" r:id="rId29"/>
    <p:sldId id="322" r:id="rId30"/>
    <p:sldId id="323" r:id="rId31"/>
    <p:sldId id="324" r:id="rId32"/>
    <p:sldId id="325" r:id="rId33"/>
    <p:sldId id="357" r:id="rId34"/>
    <p:sldId id="327" r:id="rId35"/>
    <p:sldId id="328" r:id="rId36"/>
    <p:sldId id="329" r:id="rId37"/>
    <p:sldId id="330" r:id="rId38"/>
    <p:sldId id="331" r:id="rId39"/>
    <p:sldId id="332" r:id="rId40"/>
    <p:sldId id="333" r:id="rId41"/>
    <p:sldId id="334" r:id="rId42"/>
    <p:sldId id="364" r:id="rId43"/>
    <p:sldId id="362" r:id="rId44"/>
    <p:sldId id="363" r:id="rId45"/>
    <p:sldId id="365" r:id="rId46"/>
    <p:sldId id="366" r:id="rId47"/>
    <p:sldId id="368" r:id="rId48"/>
    <p:sldId id="367" r:id="rId49"/>
    <p:sldId id="358" r:id="rId50"/>
    <p:sldId id="336" r:id="rId51"/>
    <p:sldId id="337" r:id="rId52"/>
    <p:sldId id="338" r:id="rId53"/>
    <p:sldId id="339" r:id="rId54"/>
    <p:sldId id="340" r:id="rId55"/>
    <p:sldId id="341" r:id="rId56"/>
    <p:sldId id="342" r:id="rId57"/>
    <p:sldId id="343" r:id="rId58"/>
    <p:sldId id="359" r:id="rId59"/>
    <p:sldId id="345" r:id="rId60"/>
    <p:sldId id="346" r:id="rId61"/>
    <p:sldId id="347" r:id="rId62"/>
    <p:sldId id="348" r:id="rId63"/>
    <p:sldId id="349" r:id="rId64"/>
    <p:sldId id="350" r:id="rId65"/>
    <p:sldId id="351"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40D1F5"/>
    <a:srgbClr val="FFFFFF"/>
    <a:srgbClr val="84B8DA"/>
    <a:srgbClr val="9C4877"/>
    <a:srgbClr val="2B80B1"/>
    <a:srgbClr val="9CCB3B"/>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02/10/2020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2143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0276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9178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2429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85860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6201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00633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2345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348383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16972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7330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50411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61289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56734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Times New Roman" panose="02020603050405020304" pitchFamily="18" charset="0"/>
              </a:rPr>
              <a:t>55555</a:t>
            </a: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18993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91003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8122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72459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176741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39552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836000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10069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89900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1055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7668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EF617D-7401-419D-85AB-5AB2644003F7}" type="slidenum">
              <a:rPr lang="en-US" smtClean="0"/>
              <a:t>13</a:t>
            </a:fld>
            <a:endParaRPr lang="en-US" dirty="0"/>
          </a:p>
        </p:txBody>
      </p:sp>
    </p:spTree>
    <p:extLst>
      <p:ext uri="{BB962C8B-B14F-4D97-AF65-F5344CB8AC3E}">
        <p14:creationId xmlns:p14="http://schemas.microsoft.com/office/powerpoint/2010/main" val="325386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5905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5905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1466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8430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2133105206,&quot;Placement&quot;:&quot;Footer&quot;}"/>
          <p:cNvSpPr txBox="1"/>
          <p:nvPr userDrawn="1"/>
        </p:nvSpPr>
        <p:spPr>
          <a:xfrm>
            <a:off x="3820709" y="4941629"/>
            <a:ext cx="1502583" cy="201870"/>
          </a:xfrm>
          <a:prstGeom prst="rect">
            <a:avLst/>
          </a:prstGeom>
          <a:noFill/>
        </p:spPr>
        <p:txBody>
          <a:bodyPr vert="horz" wrap="square" lIns="0" tIns="0" rIns="0" bIns="0" rtlCol="0" anchor="ctr" anchorCtr="1">
            <a:spAutoFit/>
          </a:bodyPr>
          <a:lstStyle/>
          <a:p>
            <a:pPr algn="ctr">
              <a:spcBef>
                <a:spcPts val="0"/>
              </a:spcBef>
              <a:spcAft>
                <a:spcPts val="0"/>
              </a:spcAft>
            </a:pPr>
            <a:r>
              <a:rPr lang="en-IN" sz="700">
                <a:solidFill>
                  <a:srgbClr val="000000"/>
                </a:solidFill>
                <a:latin typeface="Arial" panose="020B0604020202020204" pitchFamily="34" charset="0"/>
              </a:rPr>
              <a:t>Sensitivity: Internal &amp; Restricted</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7.png"/><Relationship Id="rId16"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13.png"/><Relationship Id="rId9" Type="http://schemas.openxmlformats.org/officeDocument/2006/relationships/image" Target="../media/image53.png"/><Relationship Id="rId14" Type="http://schemas.openxmlformats.org/officeDocument/2006/relationships/image" Target="../media/image58.png"/></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63.jpg"/><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7.png"/><Relationship Id="rId5" Type="http://schemas.openxmlformats.org/officeDocument/2006/relationships/image" Target="../media/image13.png"/><Relationship Id="rId15" Type="http://schemas.openxmlformats.org/officeDocument/2006/relationships/image" Target="../media/image58.png"/><Relationship Id="rId10" Type="http://schemas.openxmlformats.org/officeDocument/2006/relationships/image" Target="../media/image56.png"/><Relationship Id="rId4" Type="http://schemas.openxmlformats.org/officeDocument/2006/relationships/image" Target="../media/image12.png"/><Relationship Id="rId9" Type="http://schemas.openxmlformats.org/officeDocument/2006/relationships/image" Target="../media/image53.png"/><Relationship Id="rId14" Type="http://schemas.openxmlformats.org/officeDocument/2006/relationships/image" Target="../media/image65.png"/></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68.png"/><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70.png"/><Relationship Id="rId2" Type="http://schemas.openxmlformats.org/officeDocument/2006/relationships/image" Target="../media/image67.jpg"/><Relationship Id="rId16"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7.png"/><Relationship Id="rId5" Type="http://schemas.openxmlformats.org/officeDocument/2006/relationships/image" Target="../media/image13.png"/><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12.png"/><Relationship Id="rId9" Type="http://schemas.openxmlformats.org/officeDocument/2006/relationships/image" Target="../media/image53.png"/><Relationship Id="rId14"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5726"/>
            <a:ext cx="7772400" cy="1102519"/>
          </a:xfrm>
        </p:spPr>
        <p:txBody>
          <a:bodyPr>
            <a:noAutofit/>
          </a:bodyPr>
          <a:lstStyle/>
          <a:p>
            <a:r>
              <a:rPr lang="en-GB" sz="4000" dirty="0"/>
              <a:t>External</a:t>
            </a:r>
            <a:br>
              <a:rPr lang="en-GB" sz="4000" dirty="0"/>
            </a:br>
            <a:r>
              <a:rPr lang="en-GB" sz="4000" dirty="0"/>
              <a:t>Local Security Officer </a:t>
            </a:r>
            <a:br>
              <a:rPr lang="en-GB" sz="4000" dirty="0"/>
            </a:br>
            <a:r>
              <a:rPr lang="en-GB" sz="4000" dirty="0"/>
              <a:t>Guide</a:t>
            </a:r>
          </a:p>
        </p:txBody>
      </p:sp>
    </p:spTree>
    <p:extLst>
      <p:ext uri="{BB962C8B-B14F-4D97-AF65-F5344CB8AC3E}">
        <p14:creationId xmlns:p14="http://schemas.microsoft.com/office/powerpoint/2010/main" val="404112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GB" altLang="en-US" dirty="0"/>
              <a:t>1.4 Reset the Password</a:t>
            </a:r>
          </a:p>
        </p:txBody>
      </p:sp>
      <p:graphicFrame>
        <p:nvGraphicFramePr>
          <p:cNvPr id="28" name="Table 27"/>
          <p:cNvGraphicFramePr>
            <a:graphicFrameLocks noGrp="1"/>
          </p:cNvGraphicFramePr>
          <p:nvPr>
            <p:extLst>
              <p:ext uri="{D42A27DB-BD31-4B8C-83A1-F6EECF244321}">
                <p14:modId xmlns:p14="http://schemas.microsoft.com/office/powerpoint/2010/main" val="7186333"/>
              </p:ext>
            </p:extLst>
          </p:nvPr>
        </p:nvGraphicFramePr>
        <p:xfrm>
          <a:off x="6464896" y="1706882"/>
          <a:ext cx="2442478" cy="1999401"/>
        </p:xfrm>
        <a:graphic>
          <a:graphicData uri="http://schemas.openxmlformats.org/drawingml/2006/table">
            <a:tbl>
              <a:tblPr firstRow="1" bandRow="1">
                <a:tableStyleId>{5C22544A-7EE6-4342-B048-85BDC9FD1C3A}</a:tableStyleId>
              </a:tblPr>
              <a:tblGrid>
                <a:gridCol w="314416">
                  <a:extLst>
                    <a:ext uri="{9D8B030D-6E8A-4147-A177-3AD203B41FA5}">
                      <a16:colId xmlns:a16="http://schemas.microsoft.com/office/drawing/2014/main" val="20000"/>
                    </a:ext>
                  </a:extLst>
                </a:gridCol>
                <a:gridCol w="212806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If you are logging into the system for</a:t>
                      </a:r>
                      <a:r>
                        <a:rPr lang="en-US" sz="800" b="0" kern="1200" baseline="0" dirty="0">
                          <a:solidFill>
                            <a:srgbClr val="737981"/>
                          </a:solidFill>
                          <a:latin typeface="+mn-lt"/>
                          <a:ea typeface="Times New Roman" panose="02020603050405020304" pitchFamily="18" charset="0"/>
                          <a:cs typeface="+mn-cs"/>
                        </a:rPr>
                        <a:t> the first time, t</a:t>
                      </a:r>
                      <a:r>
                        <a:rPr lang="en-US" sz="800" b="0" kern="1200" dirty="0">
                          <a:solidFill>
                            <a:srgbClr val="737981"/>
                          </a:solidFill>
                          <a:latin typeface="+mn-lt"/>
                          <a:ea typeface="Times New Roman" panose="02020603050405020304" pitchFamily="18" charset="0"/>
                          <a:cs typeface="+mn-cs"/>
                        </a:rPr>
                        <a:t>he </a:t>
                      </a:r>
                      <a:r>
                        <a:rPr lang="en-US" sz="800" b="1" kern="1200" dirty="0">
                          <a:solidFill>
                            <a:srgbClr val="737981"/>
                          </a:solidFill>
                          <a:latin typeface="+mn-lt"/>
                          <a:ea typeface="Times New Roman" panose="02020603050405020304" pitchFamily="18" charset="0"/>
                          <a:cs typeface="+mn-cs"/>
                        </a:rPr>
                        <a:t>Change Password </a:t>
                      </a:r>
                      <a:r>
                        <a:rPr lang="en-US" sz="800" b="0" kern="1200" dirty="0">
                          <a:solidFill>
                            <a:srgbClr val="737981"/>
                          </a:solidFill>
                          <a:latin typeface="+mn-lt"/>
                          <a:ea typeface="Times New Roman" panose="02020603050405020304" pitchFamily="18" charset="0"/>
                          <a:cs typeface="+mn-cs"/>
                        </a:rPr>
                        <a:t>screen appears. </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4044">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Enter the</a:t>
                      </a:r>
                      <a:r>
                        <a:rPr lang="en-US" sz="800" kern="1200" baseline="0" dirty="0">
                          <a:solidFill>
                            <a:srgbClr val="737981"/>
                          </a:solidFill>
                          <a:latin typeface="+mn-lt"/>
                          <a:ea typeface="Times New Roman" panose="02020603050405020304" pitchFamily="18" charset="0"/>
                          <a:cs typeface="+mn-cs"/>
                        </a:rPr>
                        <a:t> </a:t>
                      </a:r>
                      <a:r>
                        <a:rPr lang="en-US" sz="800" b="1" kern="1200" baseline="0" dirty="0">
                          <a:solidFill>
                            <a:srgbClr val="737981"/>
                          </a:solidFill>
                          <a:latin typeface="+mn-lt"/>
                          <a:ea typeface="Times New Roman" panose="02020603050405020304" pitchFamily="18" charset="0"/>
                          <a:cs typeface="+mn-cs"/>
                        </a:rPr>
                        <a:t>Old Password </a:t>
                      </a:r>
                      <a:r>
                        <a:rPr lang="en-US" sz="800" kern="1200" baseline="0" dirty="0">
                          <a:solidFill>
                            <a:srgbClr val="737981"/>
                          </a:solidFill>
                          <a:latin typeface="+mn-lt"/>
                          <a:ea typeface="Times New Roman" panose="02020603050405020304" pitchFamily="18" charset="0"/>
                          <a:cs typeface="+mn-cs"/>
                        </a:rPr>
                        <a:t>and </a:t>
                      </a:r>
                      <a:r>
                        <a:rPr lang="en-US" sz="800" b="1" kern="1200" baseline="0" dirty="0">
                          <a:solidFill>
                            <a:srgbClr val="737981"/>
                          </a:solidFill>
                          <a:latin typeface="+mn-lt"/>
                          <a:ea typeface="Times New Roman" panose="02020603050405020304" pitchFamily="18" charset="0"/>
                          <a:cs typeface="+mn-cs"/>
                        </a:rPr>
                        <a:t>New Password</a:t>
                      </a:r>
                      <a:r>
                        <a:rPr lang="en-US" sz="800" b="0" kern="1200" baseline="0" dirty="0">
                          <a:solidFill>
                            <a:srgbClr val="737981"/>
                          </a:solidFill>
                          <a:latin typeface="+mn-lt"/>
                          <a:ea typeface="Times New Roman" panose="02020603050405020304" pitchFamily="18" charset="0"/>
                          <a:cs typeface="+mn-cs"/>
                        </a:rPr>
                        <a:t>.</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1500">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dirty="0">
                          <a:solidFill>
                            <a:srgbClr val="737981"/>
                          </a:solidFill>
                          <a:ea typeface="Times New Roman" panose="02020603050405020304" pitchFamily="18" charset="0"/>
                        </a:rPr>
                        <a:t>Click on the information link to see the password policy rule</a:t>
                      </a:r>
                      <a:r>
                        <a:rPr lang="en-US" sz="800" baseline="0" dirty="0">
                          <a:solidFill>
                            <a:srgbClr val="737981"/>
                          </a:solidFill>
                          <a:ea typeface="Times New Roman" panose="02020603050405020304" pitchFamily="18" charset="0"/>
                        </a:rPr>
                        <a:t> and a generate new password accordingly.</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24044">
                <a:tc>
                  <a:txBody>
                    <a:bodyPr/>
                    <a:lstStyle/>
                    <a:p>
                      <a:pPr algn="ctr"/>
                      <a:r>
                        <a:rPr lang="en-US" sz="800" b="1" dirty="0">
                          <a:solidFill>
                            <a:srgbClr val="D2232A"/>
                          </a:solidFill>
                        </a:rPr>
                        <a:t>4</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Set the </a:t>
                      </a:r>
                      <a:r>
                        <a:rPr lang="en-US" sz="800" b="1" kern="1200" dirty="0">
                          <a:solidFill>
                            <a:srgbClr val="737981"/>
                          </a:solidFill>
                          <a:latin typeface="+mn-lt"/>
                          <a:ea typeface="Times New Roman" panose="02020603050405020304" pitchFamily="18" charset="0"/>
                          <a:cs typeface="+mn-cs"/>
                        </a:rPr>
                        <a:t>Security Questions</a:t>
                      </a:r>
                      <a:r>
                        <a:rPr lang="en-US" sz="800" kern="1200" dirty="0">
                          <a:solidFill>
                            <a:srgbClr val="737981"/>
                          </a:solidFill>
                          <a:latin typeface="+mn-lt"/>
                          <a:ea typeface="Times New Roman" panose="02020603050405020304" pitchFamily="18" charset="0"/>
                          <a:cs typeface="+mn-cs"/>
                        </a:rPr>
                        <a:t> and click the </a:t>
                      </a:r>
                      <a:r>
                        <a:rPr lang="en-US" sz="800" b="1" kern="1200" dirty="0">
                          <a:solidFill>
                            <a:srgbClr val="737981"/>
                          </a:solidFill>
                          <a:latin typeface="+mn-lt"/>
                          <a:ea typeface="Times New Roman" panose="02020603050405020304" pitchFamily="18" charset="0"/>
                          <a:cs typeface="+mn-cs"/>
                        </a:rPr>
                        <a:t>Submit</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8" name="Rounded Rectangle 37"/>
          <p:cNvSpPr/>
          <p:nvPr/>
        </p:nvSpPr>
        <p:spPr>
          <a:xfrm>
            <a:off x="7162800" y="3798354"/>
            <a:ext cx="1676400" cy="42958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Click </a:t>
            </a:r>
            <a:r>
              <a:rPr lang="en-US" sz="1200" b="1" dirty="0">
                <a:solidFill>
                  <a:srgbClr val="737981"/>
                </a:solidFill>
                <a:ea typeface="Times New Roman" panose="02020603050405020304" pitchFamily="18" charset="0"/>
              </a:rPr>
              <a:t>User Access </a:t>
            </a:r>
            <a:r>
              <a:rPr lang="en-US" sz="1200" dirty="0">
                <a:solidFill>
                  <a:srgbClr val="737981"/>
                </a:solidFill>
                <a:ea typeface="Times New Roman" panose="02020603050405020304" pitchFamily="18" charset="0"/>
              </a:rPr>
              <a:t>link.</a:t>
            </a:r>
            <a:endParaRPr lang="en-US" sz="1200" b="1" dirty="0">
              <a:solidFill>
                <a:srgbClr val="737981"/>
              </a:solidFill>
              <a:ea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41200" y="3561734"/>
            <a:ext cx="4086225" cy="821531"/>
          </a:xfrm>
          <a:prstGeom prst="rect">
            <a:avLst/>
          </a:prstGeom>
          <a:ln>
            <a:solidFill>
              <a:srgbClr val="1D3E61"/>
            </a:solidFill>
          </a:ln>
        </p:spPr>
      </p:pic>
      <p:pic>
        <p:nvPicPr>
          <p:cNvPr id="3" name="Picture 2"/>
          <p:cNvPicPr>
            <a:picLocks noChangeAspect="1"/>
          </p:cNvPicPr>
          <p:nvPr/>
        </p:nvPicPr>
        <p:blipFill>
          <a:blip r:embed="rId4"/>
          <a:stretch>
            <a:fillRect/>
          </a:stretch>
        </p:blipFill>
        <p:spPr>
          <a:xfrm>
            <a:off x="141198" y="1699747"/>
            <a:ext cx="5260976" cy="1712708"/>
          </a:xfrm>
          <a:prstGeom prst="rect">
            <a:avLst/>
          </a:prstGeom>
          <a:ln>
            <a:solidFill>
              <a:srgbClr val="1D3E61"/>
            </a:solidFill>
          </a:ln>
        </p:spPr>
      </p:pic>
      <p:sp>
        <p:nvSpPr>
          <p:cNvPr id="13" name="Rectangle 12"/>
          <p:cNvSpPr/>
          <p:nvPr/>
        </p:nvSpPr>
        <p:spPr>
          <a:xfrm>
            <a:off x="296774" y="2239738"/>
            <a:ext cx="2048256" cy="54131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4" name="Down Arrow 13"/>
          <p:cNvSpPr/>
          <p:nvPr/>
        </p:nvSpPr>
        <p:spPr bwMode="auto">
          <a:xfrm>
            <a:off x="2327460" y="3410905"/>
            <a:ext cx="360000" cy="135000"/>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8" name="Rectangle 17"/>
          <p:cNvSpPr/>
          <p:nvPr/>
        </p:nvSpPr>
        <p:spPr>
          <a:xfrm>
            <a:off x="2348321" y="2443792"/>
            <a:ext cx="164592" cy="1508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9" name="Rectangle 18"/>
          <p:cNvSpPr/>
          <p:nvPr/>
        </p:nvSpPr>
        <p:spPr>
          <a:xfrm>
            <a:off x="278594" y="2989057"/>
            <a:ext cx="4187952" cy="41833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2" name="Pentagon 21"/>
          <p:cNvSpPr/>
          <p:nvPr/>
        </p:nvSpPr>
        <p:spPr bwMode="auto">
          <a:xfrm>
            <a:off x="141199" y="1070749"/>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Login</a:t>
            </a:r>
          </a:p>
          <a:p>
            <a:pPr algn="ctr"/>
            <a:r>
              <a:rPr lang="en-US" sz="1200" b="1" dirty="0">
                <a:solidFill>
                  <a:schemeClr val="bg1"/>
                </a:solidFill>
                <a:ea typeface="ＭＳ Ｐゴシック" panose="020B0600070205080204" pitchFamily="34" charset="-128"/>
              </a:rPr>
              <a:t>Screen</a:t>
            </a:r>
            <a:endParaRPr lang="en-GB" sz="1200" b="1" dirty="0">
              <a:solidFill>
                <a:schemeClr val="bg1"/>
              </a:solidFill>
              <a:ea typeface="ＭＳ Ｐゴシック" panose="020B0600070205080204" pitchFamily="34" charset="-128"/>
            </a:endParaRPr>
          </a:p>
        </p:txBody>
      </p:sp>
      <p:sp>
        <p:nvSpPr>
          <p:cNvPr id="23" name="Chevron 22"/>
          <p:cNvSpPr/>
          <p:nvPr/>
        </p:nvSpPr>
        <p:spPr bwMode="auto">
          <a:xfrm>
            <a:off x="1213366" y="1070749"/>
            <a:ext cx="1365027"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Password</a:t>
            </a:r>
          </a:p>
          <a:p>
            <a:pPr algn="ctr"/>
            <a:r>
              <a:rPr lang="en-US" sz="1200" b="1" dirty="0">
                <a:solidFill>
                  <a:srgbClr val="FFFFFF"/>
                </a:solidFill>
                <a:ea typeface="ＭＳ Ｐゴシック" panose="020B0600070205080204" pitchFamily="34" charset="-128"/>
              </a:rPr>
              <a:t>Reset</a:t>
            </a:r>
            <a:endParaRPr lang="en-GB" sz="1200" b="1" dirty="0">
              <a:solidFill>
                <a:srgbClr val="FFFFFF"/>
              </a:solidFill>
              <a:ea typeface="ＭＳ Ｐゴシック" panose="020B0600070205080204" pitchFamily="34" charset="-128"/>
            </a:endParaRPr>
          </a:p>
        </p:txBody>
      </p:sp>
      <p:sp>
        <p:nvSpPr>
          <p:cNvPr id="25" name="Rectangle 24"/>
          <p:cNvSpPr/>
          <p:nvPr/>
        </p:nvSpPr>
        <p:spPr>
          <a:xfrm>
            <a:off x="4716374" y="1965565"/>
            <a:ext cx="369665" cy="17830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5" name="TextBox 14"/>
          <p:cNvSpPr txBox="1"/>
          <p:nvPr/>
        </p:nvSpPr>
        <p:spPr>
          <a:xfrm>
            <a:off x="4953000" y="1070749"/>
            <a:ext cx="4006166"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rgbClr val="3F5AA8"/>
                </a:solidFill>
              </a:rPr>
              <a:t>After logging in for the first time, you will be required to change your temporary password.</a:t>
            </a:r>
            <a:endParaRPr lang="en-GB" sz="1400" dirty="0">
              <a:solidFill>
                <a:srgbClr val="3F5AA8"/>
              </a:solidFill>
            </a:endParaRPr>
          </a:p>
        </p:txBody>
      </p:sp>
    </p:spTree>
    <p:extLst>
      <p:ext uri="{BB962C8B-B14F-4D97-AF65-F5344CB8AC3E}">
        <p14:creationId xmlns:p14="http://schemas.microsoft.com/office/powerpoint/2010/main" val="331635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User Access: Homepage</a:t>
            </a:r>
          </a:p>
        </p:txBody>
      </p:sp>
      <p:sp>
        <p:nvSpPr>
          <p:cNvPr id="4" name="object 4"/>
          <p:cNvSpPr/>
          <p:nvPr/>
        </p:nvSpPr>
        <p:spPr>
          <a:xfrm>
            <a:off x="180949" y="1360832"/>
            <a:ext cx="1694688" cy="280809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6186" y="1356006"/>
            <a:ext cx="1704339" cy="2818130"/>
          </a:xfrm>
          <a:custGeom>
            <a:avLst/>
            <a:gdLst/>
            <a:ahLst/>
            <a:cxnLst/>
            <a:rect l="l" t="t" r="r" b="b"/>
            <a:pathLst>
              <a:path w="1704339" h="2818129">
                <a:moveTo>
                  <a:pt x="0" y="2817622"/>
                </a:moveTo>
                <a:lnTo>
                  <a:pt x="1704213" y="2817622"/>
                </a:lnTo>
                <a:lnTo>
                  <a:pt x="1704213" y="0"/>
                </a:lnTo>
                <a:lnTo>
                  <a:pt x="0" y="0"/>
                </a:lnTo>
                <a:lnTo>
                  <a:pt x="0" y="2817622"/>
                </a:lnTo>
                <a:close/>
              </a:path>
            </a:pathLst>
          </a:custGeom>
          <a:ln w="9525">
            <a:solidFill>
              <a:srgbClr val="1D3D60"/>
            </a:solidFill>
          </a:ln>
        </p:spPr>
        <p:txBody>
          <a:bodyPr wrap="square" lIns="0" tIns="0" rIns="0" bIns="0" rtlCol="0"/>
          <a:lstStyle/>
          <a:p>
            <a:endParaRPr/>
          </a:p>
        </p:txBody>
      </p:sp>
      <p:graphicFrame>
        <p:nvGraphicFramePr>
          <p:cNvPr id="6" name="object 7"/>
          <p:cNvGraphicFramePr>
            <a:graphicFrameLocks noGrp="1"/>
          </p:cNvGraphicFramePr>
          <p:nvPr>
            <p:extLst>
              <p:ext uri="{D42A27DB-BD31-4B8C-83A1-F6EECF244321}">
                <p14:modId xmlns:p14="http://schemas.microsoft.com/office/powerpoint/2010/main" val="3101809521"/>
              </p:ext>
            </p:extLst>
          </p:nvPr>
        </p:nvGraphicFramePr>
        <p:xfrm>
          <a:off x="7021855" y="1343180"/>
          <a:ext cx="1904999" cy="2260600"/>
        </p:xfrm>
        <a:graphic>
          <a:graphicData uri="http://schemas.openxmlformats.org/drawingml/2006/table">
            <a:tbl>
              <a:tblPr firstRow="1" bandRow="1">
                <a:tableStyleId>{2D5ABB26-0587-4C30-8999-92F81FD0307C}</a:tableStyleId>
              </a:tblPr>
              <a:tblGrid>
                <a:gridCol w="250559">
                  <a:extLst>
                    <a:ext uri="{9D8B030D-6E8A-4147-A177-3AD203B41FA5}">
                      <a16:colId xmlns:a16="http://schemas.microsoft.com/office/drawing/2014/main" val="20000"/>
                    </a:ext>
                  </a:extLst>
                </a:gridCol>
                <a:gridCol w="1654440">
                  <a:extLst>
                    <a:ext uri="{9D8B030D-6E8A-4147-A177-3AD203B41FA5}">
                      <a16:colId xmlns:a16="http://schemas.microsoft.com/office/drawing/2014/main" val="20001"/>
                    </a:ext>
                  </a:extLst>
                </a:gridCol>
              </a:tblGrid>
              <a:tr h="266700">
                <a:tc gridSpan="2">
                  <a:txBody>
                    <a:bodyPr/>
                    <a:lstStyle/>
                    <a:p>
                      <a:pPr marL="1905" algn="ctr">
                        <a:lnSpc>
                          <a:spcPct val="100000"/>
                        </a:lnSpc>
                        <a:spcBef>
                          <a:spcPts val="280"/>
                        </a:spcBef>
                      </a:pPr>
                      <a:r>
                        <a:rPr sz="1200" b="1" spc="-5" dirty="0">
                          <a:solidFill>
                            <a:srgbClr val="D2222A"/>
                          </a:solidFill>
                          <a:latin typeface="Arial"/>
                          <a:cs typeface="Arial"/>
                        </a:rPr>
                        <a:t>Steps</a:t>
                      </a:r>
                      <a:endParaRPr sz="1200" dirty="0">
                        <a:latin typeface="Arial"/>
                        <a:cs typeface="Arial"/>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482600">
                <a:tc>
                  <a:txBody>
                    <a:bodyPr/>
                    <a:lstStyle/>
                    <a:p>
                      <a:pPr marR="635" algn="ctr">
                        <a:lnSpc>
                          <a:spcPct val="100000"/>
                        </a:lnSpc>
                        <a:spcBef>
                          <a:spcPts val="330"/>
                        </a:spcBef>
                      </a:pPr>
                      <a:r>
                        <a:rPr sz="1100" b="1" dirty="0">
                          <a:solidFill>
                            <a:srgbClr val="D2222A"/>
                          </a:solidFill>
                          <a:latin typeface="Arial"/>
                          <a:cs typeface="Arial"/>
                        </a:rPr>
                        <a:t>1</a:t>
                      </a:r>
                      <a:endParaRPr sz="1100">
                        <a:latin typeface="Arial"/>
                        <a:cs typeface="Arial"/>
                      </a:endParaRPr>
                    </a:p>
                  </a:txBody>
                  <a:tcPr marL="0" marR="0" marT="41910" marB="0">
                    <a:lnL w="12700">
                      <a:solidFill>
                        <a:srgbClr val="000000"/>
                      </a:solidFill>
                      <a:prstDash val="solid"/>
                    </a:lnL>
                    <a:solidFill>
                      <a:srgbClr val="DCDDDE"/>
                    </a:solidFill>
                  </a:tcPr>
                </a:tc>
                <a:tc>
                  <a:txBody>
                    <a:bodyPr/>
                    <a:lstStyle/>
                    <a:p>
                      <a:pPr marL="86995" marR="253365">
                        <a:lnSpc>
                          <a:spcPct val="100000"/>
                        </a:lnSpc>
                        <a:spcBef>
                          <a:spcPts val="330"/>
                        </a:spcBef>
                      </a:pPr>
                      <a:r>
                        <a:rPr sz="1100" dirty="0">
                          <a:solidFill>
                            <a:srgbClr val="737981"/>
                          </a:solidFill>
                          <a:latin typeface="Arial"/>
                          <a:cs typeface="Arial"/>
                        </a:rPr>
                        <a:t>The </a:t>
                      </a:r>
                      <a:r>
                        <a:rPr sz="1100" b="1" spc="-5" dirty="0">
                          <a:solidFill>
                            <a:srgbClr val="737981"/>
                          </a:solidFill>
                          <a:latin typeface="Arial"/>
                          <a:cs typeface="Arial"/>
                        </a:rPr>
                        <a:t>Xoserve </a:t>
                      </a:r>
                      <a:r>
                        <a:rPr sz="1100" b="1" dirty="0">
                          <a:solidFill>
                            <a:srgbClr val="737981"/>
                          </a:solidFill>
                          <a:latin typeface="Arial"/>
                          <a:cs typeface="Arial"/>
                        </a:rPr>
                        <a:t>Portal  </a:t>
                      </a:r>
                      <a:r>
                        <a:rPr sz="1100" b="1" spc="-5" dirty="0">
                          <a:solidFill>
                            <a:srgbClr val="737981"/>
                          </a:solidFill>
                          <a:latin typeface="Arial"/>
                          <a:cs typeface="Arial"/>
                        </a:rPr>
                        <a:t>Homepage</a:t>
                      </a:r>
                      <a:r>
                        <a:rPr sz="1100" b="1" spc="-55" dirty="0">
                          <a:solidFill>
                            <a:srgbClr val="737981"/>
                          </a:solidFill>
                          <a:latin typeface="Arial"/>
                          <a:cs typeface="Arial"/>
                        </a:rPr>
                        <a:t> </a:t>
                      </a:r>
                      <a:r>
                        <a:rPr sz="1100" dirty="0">
                          <a:solidFill>
                            <a:srgbClr val="737981"/>
                          </a:solidFill>
                          <a:latin typeface="Arial"/>
                          <a:cs typeface="Arial"/>
                        </a:rPr>
                        <a:t>appears.</a:t>
                      </a:r>
                      <a:endParaRPr sz="1100">
                        <a:latin typeface="Arial"/>
                        <a:cs typeface="Arial"/>
                      </a:endParaRPr>
                    </a:p>
                  </a:txBody>
                  <a:tcPr marL="0" marR="0" marT="41910" marB="0">
                    <a:lnR w="12700">
                      <a:solidFill>
                        <a:srgbClr val="000000"/>
                      </a:solidFill>
                      <a:prstDash val="solid"/>
                    </a:lnR>
                    <a:solidFill>
                      <a:srgbClr val="DCDDDE"/>
                    </a:solidFill>
                  </a:tcPr>
                </a:tc>
                <a:extLst>
                  <a:ext uri="{0D108BD9-81ED-4DB2-BD59-A6C34878D82A}">
                    <a16:rowId xmlns:a16="http://schemas.microsoft.com/office/drawing/2014/main" val="10001"/>
                  </a:ext>
                </a:extLst>
              </a:tr>
              <a:tr h="431800">
                <a:tc>
                  <a:txBody>
                    <a:bodyPr/>
                    <a:lstStyle/>
                    <a:p>
                      <a:pPr marR="635" algn="ctr">
                        <a:lnSpc>
                          <a:spcPct val="100000"/>
                        </a:lnSpc>
                        <a:spcBef>
                          <a:spcPts val="330"/>
                        </a:spcBef>
                      </a:pPr>
                      <a:r>
                        <a:rPr sz="1100" b="1" dirty="0">
                          <a:solidFill>
                            <a:srgbClr val="D2222A"/>
                          </a:solidFill>
                          <a:latin typeface="Arial"/>
                          <a:cs typeface="Arial"/>
                        </a:rPr>
                        <a:t>2</a:t>
                      </a:r>
                      <a:endParaRPr sz="1100">
                        <a:latin typeface="Arial"/>
                        <a:cs typeface="Arial"/>
                      </a:endParaRPr>
                    </a:p>
                  </a:txBody>
                  <a:tcPr marL="0" marR="0" marT="41910" marB="0">
                    <a:lnL w="12700">
                      <a:solidFill>
                        <a:srgbClr val="000000"/>
                      </a:solidFill>
                      <a:prstDash val="solid"/>
                    </a:lnL>
                  </a:tcPr>
                </a:tc>
                <a:tc>
                  <a:txBody>
                    <a:bodyPr/>
                    <a:lstStyle/>
                    <a:p>
                      <a:pPr marL="86995">
                        <a:lnSpc>
                          <a:spcPct val="100000"/>
                        </a:lnSpc>
                        <a:spcBef>
                          <a:spcPts val="330"/>
                        </a:spcBef>
                      </a:pPr>
                      <a:r>
                        <a:rPr sz="1100" spc="-5" dirty="0">
                          <a:solidFill>
                            <a:srgbClr val="737981"/>
                          </a:solidFill>
                          <a:latin typeface="Arial"/>
                          <a:cs typeface="Arial"/>
                        </a:rPr>
                        <a:t>Click </a:t>
                      </a:r>
                      <a:r>
                        <a:rPr sz="1100" dirty="0">
                          <a:solidFill>
                            <a:srgbClr val="737981"/>
                          </a:solidFill>
                          <a:latin typeface="Arial"/>
                          <a:cs typeface="Arial"/>
                        </a:rPr>
                        <a:t>the </a:t>
                      </a:r>
                      <a:r>
                        <a:rPr sz="1100" b="1" spc="-5" dirty="0">
                          <a:solidFill>
                            <a:srgbClr val="737981"/>
                          </a:solidFill>
                          <a:latin typeface="Arial"/>
                          <a:cs typeface="Arial"/>
                        </a:rPr>
                        <a:t>User</a:t>
                      </a:r>
                      <a:r>
                        <a:rPr sz="1100" b="1" spc="-65" dirty="0">
                          <a:solidFill>
                            <a:srgbClr val="737981"/>
                          </a:solidFill>
                          <a:latin typeface="Arial"/>
                          <a:cs typeface="Arial"/>
                        </a:rPr>
                        <a:t> </a:t>
                      </a:r>
                      <a:r>
                        <a:rPr sz="1100" b="1" spc="-10" dirty="0">
                          <a:solidFill>
                            <a:srgbClr val="737981"/>
                          </a:solidFill>
                          <a:latin typeface="Arial"/>
                          <a:cs typeface="Arial"/>
                        </a:rPr>
                        <a:t>Access</a:t>
                      </a:r>
                      <a:endParaRPr sz="1100">
                        <a:latin typeface="Arial"/>
                        <a:cs typeface="Arial"/>
                      </a:endParaRPr>
                    </a:p>
                    <a:p>
                      <a:pPr marL="86995">
                        <a:lnSpc>
                          <a:spcPct val="100000"/>
                        </a:lnSpc>
                      </a:pPr>
                      <a:r>
                        <a:rPr sz="1100" spc="-5" dirty="0">
                          <a:solidFill>
                            <a:srgbClr val="737981"/>
                          </a:solidFill>
                          <a:latin typeface="Arial"/>
                          <a:cs typeface="Arial"/>
                        </a:rPr>
                        <a:t>link.</a:t>
                      </a:r>
                      <a:endParaRPr sz="1100">
                        <a:latin typeface="Arial"/>
                        <a:cs typeface="Arial"/>
                      </a:endParaRPr>
                    </a:p>
                  </a:txBody>
                  <a:tcPr marL="0" marR="0" marT="41910" marB="0">
                    <a:lnR w="12700">
                      <a:solidFill>
                        <a:srgbClr val="000000"/>
                      </a:solidFill>
                      <a:prstDash val="solid"/>
                    </a:lnR>
                  </a:tcPr>
                </a:tc>
                <a:extLst>
                  <a:ext uri="{0D108BD9-81ED-4DB2-BD59-A6C34878D82A}">
                    <a16:rowId xmlns:a16="http://schemas.microsoft.com/office/drawing/2014/main" val="10002"/>
                  </a:ext>
                </a:extLst>
              </a:tr>
              <a:tr h="1079500">
                <a:tc>
                  <a:txBody>
                    <a:bodyPr/>
                    <a:lstStyle/>
                    <a:p>
                      <a:pPr marR="635" algn="ctr">
                        <a:lnSpc>
                          <a:spcPct val="100000"/>
                        </a:lnSpc>
                        <a:spcBef>
                          <a:spcPts val="330"/>
                        </a:spcBef>
                      </a:pPr>
                      <a:r>
                        <a:rPr sz="1100" b="1" dirty="0">
                          <a:solidFill>
                            <a:srgbClr val="D2222A"/>
                          </a:solidFill>
                          <a:latin typeface="Arial"/>
                          <a:cs typeface="Arial"/>
                        </a:rPr>
                        <a:t>3</a:t>
                      </a:r>
                      <a:endParaRPr sz="1100">
                        <a:latin typeface="Arial"/>
                        <a:cs typeface="Arial"/>
                      </a:endParaRPr>
                    </a:p>
                  </a:txBody>
                  <a:tcPr marL="0" marR="0" marT="41910" marB="0">
                    <a:lnL w="12700">
                      <a:solidFill>
                        <a:srgbClr val="000000"/>
                      </a:solidFill>
                      <a:prstDash val="solid"/>
                    </a:lnL>
                    <a:lnB w="12700">
                      <a:solidFill>
                        <a:srgbClr val="000000"/>
                      </a:solidFill>
                      <a:prstDash val="solid"/>
                    </a:lnB>
                    <a:solidFill>
                      <a:srgbClr val="DCDDDE"/>
                    </a:solidFill>
                  </a:tcPr>
                </a:tc>
                <a:tc>
                  <a:txBody>
                    <a:bodyPr/>
                    <a:lstStyle/>
                    <a:p>
                      <a:pPr marL="86995" marR="227329">
                        <a:lnSpc>
                          <a:spcPct val="100000"/>
                        </a:lnSpc>
                        <a:spcBef>
                          <a:spcPts val="330"/>
                        </a:spcBef>
                      </a:pPr>
                      <a:r>
                        <a:rPr sz="1100" dirty="0">
                          <a:solidFill>
                            <a:srgbClr val="737981"/>
                          </a:solidFill>
                          <a:latin typeface="Arial"/>
                          <a:cs typeface="Arial"/>
                        </a:rPr>
                        <a:t>The </a:t>
                      </a:r>
                      <a:r>
                        <a:rPr sz="1100" b="1" spc="-5" dirty="0">
                          <a:solidFill>
                            <a:srgbClr val="737981"/>
                          </a:solidFill>
                          <a:latin typeface="Arial"/>
                          <a:cs typeface="Arial"/>
                        </a:rPr>
                        <a:t>User </a:t>
                      </a:r>
                      <a:r>
                        <a:rPr sz="1100" b="1" spc="-10" dirty="0">
                          <a:solidFill>
                            <a:srgbClr val="737981"/>
                          </a:solidFill>
                          <a:latin typeface="Arial"/>
                          <a:cs typeface="Arial"/>
                        </a:rPr>
                        <a:t>Access  </a:t>
                      </a:r>
                      <a:r>
                        <a:rPr sz="1100" b="1" spc="-5" dirty="0">
                          <a:solidFill>
                            <a:srgbClr val="737981"/>
                          </a:solidFill>
                          <a:latin typeface="Arial"/>
                          <a:cs typeface="Arial"/>
                        </a:rPr>
                        <a:t>Services </a:t>
                      </a:r>
                      <a:r>
                        <a:rPr sz="1100" dirty="0">
                          <a:solidFill>
                            <a:srgbClr val="737981"/>
                          </a:solidFill>
                          <a:latin typeface="Arial"/>
                          <a:cs typeface="Arial"/>
                        </a:rPr>
                        <a:t>screen  appears. You can  perform different  functions through</a:t>
                      </a:r>
                      <a:r>
                        <a:rPr sz="1100" spc="-130" dirty="0">
                          <a:solidFill>
                            <a:srgbClr val="737981"/>
                          </a:solidFill>
                          <a:latin typeface="Arial"/>
                          <a:cs typeface="Arial"/>
                        </a:rPr>
                        <a:t> </a:t>
                      </a:r>
                      <a:r>
                        <a:rPr sz="1100" spc="-5" dirty="0">
                          <a:solidFill>
                            <a:srgbClr val="737981"/>
                          </a:solidFill>
                          <a:latin typeface="Arial"/>
                          <a:cs typeface="Arial"/>
                        </a:rPr>
                        <a:t>this  </a:t>
                      </a:r>
                      <a:r>
                        <a:rPr sz="1100" dirty="0">
                          <a:solidFill>
                            <a:srgbClr val="737981"/>
                          </a:solidFill>
                          <a:latin typeface="Arial"/>
                          <a:cs typeface="Arial"/>
                        </a:rPr>
                        <a:t>screen.</a:t>
                      </a:r>
                      <a:endParaRPr sz="1100" dirty="0">
                        <a:latin typeface="Arial"/>
                        <a:cs typeface="Arial"/>
                      </a:endParaRPr>
                    </a:p>
                  </a:txBody>
                  <a:tcPr marL="0" marR="0" marT="41910" marB="0">
                    <a:lnR w="12700">
                      <a:solidFill>
                        <a:srgbClr val="000000"/>
                      </a:solidFill>
                      <a:prstDash val="solid"/>
                    </a:lnR>
                    <a:lnB w="12700">
                      <a:solidFill>
                        <a:srgbClr val="000000"/>
                      </a:solidFill>
                      <a:prstDash val="solid"/>
                    </a:lnB>
                    <a:solidFill>
                      <a:srgbClr val="DCDDDE"/>
                    </a:solidFill>
                  </a:tcPr>
                </a:tc>
                <a:extLst>
                  <a:ext uri="{0D108BD9-81ED-4DB2-BD59-A6C34878D82A}">
                    <a16:rowId xmlns:a16="http://schemas.microsoft.com/office/drawing/2014/main" val="10003"/>
                  </a:ext>
                </a:extLst>
              </a:tr>
            </a:tbl>
          </a:graphicData>
        </a:graphic>
      </p:graphicFrame>
      <p:sp>
        <p:nvSpPr>
          <p:cNvPr id="7" name="object 8"/>
          <p:cNvSpPr/>
          <p:nvPr/>
        </p:nvSpPr>
        <p:spPr>
          <a:xfrm>
            <a:off x="856005" y="2546759"/>
            <a:ext cx="5959729" cy="2079371"/>
          </a:xfrm>
          <a:prstGeom prst="rect">
            <a:avLst/>
          </a:prstGeom>
          <a:blipFill>
            <a:blip r:embed="rId3" cstate="print"/>
            <a:stretch>
              <a:fillRect/>
            </a:stretch>
          </a:blipFill>
        </p:spPr>
        <p:txBody>
          <a:bodyPr wrap="square" lIns="0" tIns="0" rIns="0" bIns="0" rtlCol="0"/>
          <a:lstStyle/>
          <a:p>
            <a:endParaRPr/>
          </a:p>
        </p:txBody>
      </p:sp>
      <p:sp>
        <p:nvSpPr>
          <p:cNvPr id="8" name="object 9"/>
          <p:cNvSpPr/>
          <p:nvPr/>
        </p:nvSpPr>
        <p:spPr>
          <a:xfrm>
            <a:off x="851242" y="2541932"/>
            <a:ext cx="5969635" cy="2089150"/>
          </a:xfrm>
          <a:custGeom>
            <a:avLst/>
            <a:gdLst/>
            <a:ahLst/>
            <a:cxnLst/>
            <a:rect l="l" t="t" r="r" b="b"/>
            <a:pathLst>
              <a:path w="5969634" h="2089150">
                <a:moveTo>
                  <a:pt x="0" y="2088896"/>
                </a:moveTo>
                <a:lnTo>
                  <a:pt x="5969254" y="2088896"/>
                </a:lnTo>
                <a:lnTo>
                  <a:pt x="5969254" y="0"/>
                </a:lnTo>
                <a:lnTo>
                  <a:pt x="0" y="0"/>
                </a:lnTo>
                <a:lnTo>
                  <a:pt x="0" y="2088896"/>
                </a:lnTo>
                <a:close/>
              </a:path>
            </a:pathLst>
          </a:custGeom>
          <a:ln w="9525">
            <a:solidFill>
              <a:srgbClr val="1D3D60"/>
            </a:solidFill>
          </a:ln>
        </p:spPr>
        <p:txBody>
          <a:bodyPr wrap="square" lIns="0" tIns="0" rIns="0" bIns="0" rtlCol="0"/>
          <a:lstStyle/>
          <a:p>
            <a:endParaRPr/>
          </a:p>
        </p:txBody>
      </p:sp>
      <p:sp>
        <p:nvSpPr>
          <p:cNvPr id="9" name="object 10"/>
          <p:cNvSpPr/>
          <p:nvPr/>
        </p:nvSpPr>
        <p:spPr>
          <a:xfrm>
            <a:off x="2794532" y="4687089"/>
            <a:ext cx="3208020" cy="388848"/>
          </a:xfrm>
          <a:prstGeom prst="rect">
            <a:avLst/>
          </a:prstGeom>
          <a:blipFill>
            <a:blip r:embed="rId4" cstate="print"/>
            <a:stretch>
              <a:fillRect/>
            </a:stretch>
          </a:blipFill>
        </p:spPr>
        <p:txBody>
          <a:bodyPr wrap="square" lIns="0" tIns="0" rIns="0" bIns="0" rtlCol="0"/>
          <a:lstStyle/>
          <a:p>
            <a:endParaRPr/>
          </a:p>
        </p:txBody>
      </p:sp>
      <p:sp>
        <p:nvSpPr>
          <p:cNvPr id="10" name="object 11"/>
          <p:cNvSpPr/>
          <p:nvPr/>
        </p:nvSpPr>
        <p:spPr>
          <a:xfrm>
            <a:off x="2835681" y="4775482"/>
            <a:ext cx="3165348" cy="293013"/>
          </a:xfrm>
          <a:prstGeom prst="rect">
            <a:avLst/>
          </a:prstGeom>
          <a:blipFill>
            <a:blip r:embed="rId5" cstate="print"/>
            <a:stretch>
              <a:fillRect/>
            </a:stretch>
          </a:blipFill>
        </p:spPr>
        <p:txBody>
          <a:bodyPr wrap="square" lIns="0" tIns="0" rIns="0" bIns="0" rtlCol="0"/>
          <a:lstStyle/>
          <a:p>
            <a:endParaRPr/>
          </a:p>
        </p:txBody>
      </p:sp>
      <p:sp>
        <p:nvSpPr>
          <p:cNvPr id="11" name="object 12"/>
          <p:cNvSpPr/>
          <p:nvPr/>
        </p:nvSpPr>
        <p:spPr>
          <a:xfrm>
            <a:off x="2837205" y="4706901"/>
            <a:ext cx="3122930" cy="327253"/>
          </a:xfrm>
          <a:custGeom>
            <a:avLst/>
            <a:gdLst/>
            <a:ahLst/>
            <a:cxnLst/>
            <a:rect l="l" t="t" r="r" b="b"/>
            <a:pathLst>
              <a:path w="3122929" h="452754">
                <a:moveTo>
                  <a:pt x="3047238" y="0"/>
                </a:moveTo>
                <a:lnTo>
                  <a:pt x="75437" y="0"/>
                </a:lnTo>
                <a:lnTo>
                  <a:pt x="46077" y="5929"/>
                </a:lnTo>
                <a:lnTo>
                  <a:pt x="22097" y="22097"/>
                </a:lnTo>
                <a:lnTo>
                  <a:pt x="5929" y="46077"/>
                </a:lnTo>
                <a:lnTo>
                  <a:pt x="0" y="75437"/>
                </a:lnTo>
                <a:lnTo>
                  <a:pt x="0" y="377189"/>
                </a:lnTo>
                <a:lnTo>
                  <a:pt x="5929" y="406556"/>
                </a:lnTo>
                <a:lnTo>
                  <a:pt x="22098" y="430534"/>
                </a:lnTo>
                <a:lnTo>
                  <a:pt x="46077" y="446700"/>
                </a:lnTo>
                <a:lnTo>
                  <a:pt x="75437" y="452627"/>
                </a:lnTo>
                <a:lnTo>
                  <a:pt x="3047238" y="452627"/>
                </a:lnTo>
                <a:lnTo>
                  <a:pt x="3076598" y="446700"/>
                </a:lnTo>
                <a:lnTo>
                  <a:pt x="3100578" y="430534"/>
                </a:lnTo>
                <a:lnTo>
                  <a:pt x="3116746" y="406556"/>
                </a:lnTo>
                <a:lnTo>
                  <a:pt x="3122676" y="377189"/>
                </a:lnTo>
                <a:lnTo>
                  <a:pt x="3122676" y="75437"/>
                </a:lnTo>
                <a:lnTo>
                  <a:pt x="3116746" y="46077"/>
                </a:lnTo>
                <a:lnTo>
                  <a:pt x="3100578" y="22097"/>
                </a:lnTo>
                <a:lnTo>
                  <a:pt x="3076598" y="5929"/>
                </a:lnTo>
                <a:lnTo>
                  <a:pt x="3047238" y="0"/>
                </a:lnTo>
                <a:close/>
              </a:path>
            </a:pathLst>
          </a:custGeom>
          <a:solidFill>
            <a:srgbClr val="DCDDDE"/>
          </a:solidFill>
        </p:spPr>
        <p:txBody>
          <a:bodyPr wrap="square" lIns="0" tIns="0" rIns="0" bIns="0" rtlCol="0"/>
          <a:lstStyle/>
          <a:p>
            <a:endParaRPr/>
          </a:p>
        </p:txBody>
      </p:sp>
      <p:sp>
        <p:nvSpPr>
          <p:cNvPr id="12" name="object 13"/>
          <p:cNvSpPr txBox="1"/>
          <p:nvPr/>
        </p:nvSpPr>
        <p:spPr>
          <a:xfrm>
            <a:off x="2958362" y="4731990"/>
            <a:ext cx="28771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737981"/>
                </a:solidFill>
                <a:latin typeface="Arial"/>
                <a:cs typeface="Arial"/>
              </a:rPr>
              <a:t>END: The user has successfully logged</a:t>
            </a:r>
            <a:r>
              <a:rPr sz="1200" spc="-50" dirty="0">
                <a:solidFill>
                  <a:srgbClr val="737981"/>
                </a:solidFill>
                <a:latin typeface="Arial"/>
                <a:cs typeface="Arial"/>
              </a:rPr>
              <a:t> </a:t>
            </a:r>
            <a:r>
              <a:rPr sz="1200" spc="-5" dirty="0">
                <a:solidFill>
                  <a:srgbClr val="737981"/>
                </a:solidFill>
                <a:latin typeface="Arial"/>
                <a:cs typeface="Arial"/>
              </a:rPr>
              <a:t>in.</a:t>
            </a:r>
            <a:endParaRPr sz="1200" dirty="0">
              <a:latin typeface="Arial"/>
              <a:cs typeface="Arial"/>
            </a:endParaRPr>
          </a:p>
        </p:txBody>
      </p:sp>
      <p:sp>
        <p:nvSpPr>
          <p:cNvPr id="13" name="object 14"/>
          <p:cNvSpPr/>
          <p:nvPr/>
        </p:nvSpPr>
        <p:spPr>
          <a:xfrm>
            <a:off x="119912" y="555526"/>
            <a:ext cx="1316736" cy="704088"/>
          </a:xfrm>
          <a:prstGeom prst="rect">
            <a:avLst/>
          </a:prstGeom>
          <a:blipFill>
            <a:blip r:embed="rId6" cstate="print"/>
            <a:stretch>
              <a:fillRect/>
            </a:stretch>
          </a:blipFill>
        </p:spPr>
        <p:txBody>
          <a:bodyPr wrap="square" lIns="0" tIns="0" rIns="0" bIns="0" rtlCol="0"/>
          <a:lstStyle/>
          <a:p>
            <a:endParaRPr/>
          </a:p>
        </p:txBody>
      </p:sp>
      <p:sp>
        <p:nvSpPr>
          <p:cNvPr id="14" name="object 15"/>
          <p:cNvSpPr/>
          <p:nvPr/>
        </p:nvSpPr>
        <p:spPr>
          <a:xfrm>
            <a:off x="311936" y="634774"/>
            <a:ext cx="821436" cy="588263"/>
          </a:xfrm>
          <a:prstGeom prst="rect">
            <a:avLst/>
          </a:prstGeom>
          <a:blipFill>
            <a:blip r:embed="rId7" cstate="print"/>
            <a:stretch>
              <a:fillRect/>
            </a:stretch>
          </a:blipFill>
        </p:spPr>
        <p:txBody>
          <a:bodyPr wrap="square" lIns="0" tIns="0" rIns="0" bIns="0" rtlCol="0"/>
          <a:lstStyle/>
          <a:p>
            <a:endParaRPr/>
          </a:p>
        </p:txBody>
      </p:sp>
      <p:sp>
        <p:nvSpPr>
          <p:cNvPr id="15" name="object 16"/>
          <p:cNvSpPr/>
          <p:nvPr/>
        </p:nvSpPr>
        <p:spPr>
          <a:xfrm>
            <a:off x="167030" y="582449"/>
            <a:ext cx="1222375" cy="609600"/>
          </a:xfrm>
          <a:custGeom>
            <a:avLst/>
            <a:gdLst/>
            <a:ahLst/>
            <a:cxnLst/>
            <a:rect l="l" t="t" r="r" b="b"/>
            <a:pathLst>
              <a:path w="1222375" h="609600">
                <a:moveTo>
                  <a:pt x="917575" y="0"/>
                </a:moveTo>
                <a:lnTo>
                  <a:pt x="0" y="0"/>
                </a:lnTo>
                <a:lnTo>
                  <a:pt x="0" y="609600"/>
                </a:lnTo>
                <a:lnTo>
                  <a:pt x="917575" y="609600"/>
                </a:lnTo>
                <a:lnTo>
                  <a:pt x="1222375" y="304800"/>
                </a:lnTo>
                <a:lnTo>
                  <a:pt x="917575" y="0"/>
                </a:lnTo>
                <a:close/>
              </a:path>
            </a:pathLst>
          </a:custGeom>
          <a:solidFill>
            <a:srgbClr val="55CF9E"/>
          </a:solidFill>
        </p:spPr>
        <p:txBody>
          <a:bodyPr wrap="square" lIns="0" tIns="0" rIns="0" bIns="0" rtlCol="0"/>
          <a:lstStyle/>
          <a:p>
            <a:endParaRPr/>
          </a:p>
        </p:txBody>
      </p:sp>
      <p:sp>
        <p:nvSpPr>
          <p:cNvPr id="16" name="object 17"/>
          <p:cNvSpPr/>
          <p:nvPr/>
        </p:nvSpPr>
        <p:spPr>
          <a:xfrm>
            <a:off x="167030" y="582449"/>
            <a:ext cx="1222375" cy="609600"/>
          </a:xfrm>
          <a:custGeom>
            <a:avLst/>
            <a:gdLst/>
            <a:ahLst/>
            <a:cxnLst/>
            <a:rect l="l" t="t" r="r" b="b"/>
            <a:pathLst>
              <a:path w="1222375" h="609600">
                <a:moveTo>
                  <a:pt x="0" y="0"/>
                </a:moveTo>
                <a:lnTo>
                  <a:pt x="917575" y="0"/>
                </a:lnTo>
                <a:lnTo>
                  <a:pt x="1222375" y="304800"/>
                </a:lnTo>
                <a:lnTo>
                  <a:pt x="917575" y="609600"/>
                </a:lnTo>
                <a:lnTo>
                  <a:pt x="0" y="609600"/>
                </a:lnTo>
                <a:lnTo>
                  <a:pt x="0" y="0"/>
                </a:lnTo>
                <a:close/>
              </a:path>
            </a:pathLst>
          </a:custGeom>
          <a:ln w="9525">
            <a:solidFill>
              <a:srgbClr val="B6CADF"/>
            </a:solidFill>
          </a:ln>
        </p:spPr>
        <p:txBody>
          <a:bodyPr wrap="square" lIns="0" tIns="0" rIns="0" bIns="0" rtlCol="0"/>
          <a:lstStyle/>
          <a:p>
            <a:endParaRPr/>
          </a:p>
        </p:txBody>
      </p:sp>
      <p:sp>
        <p:nvSpPr>
          <p:cNvPr id="17" name="object 18"/>
          <p:cNvSpPr txBox="1"/>
          <p:nvPr/>
        </p:nvSpPr>
        <p:spPr>
          <a:xfrm>
            <a:off x="433958" y="687605"/>
            <a:ext cx="535940" cy="391160"/>
          </a:xfrm>
          <a:prstGeom prst="rect">
            <a:avLst/>
          </a:prstGeom>
        </p:spPr>
        <p:txBody>
          <a:bodyPr vert="horz" wrap="square" lIns="0" tIns="12700" rIns="0" bIns="0" rtlCol="0">
            <a:spAutoFit/>
          </a:bodyPr>
          <a:lstStyle/>
          <a:p>
            <a:pPr marL="12700" marR="5080" indent="46990">
              <a:lnSpc>
                <a:spcPct val="100000"/>
              </a:lnSpc>
              <a:spcBef>
                <a:spcPts val="100"/>
              </a:spcBef>
            </a:pPr>
            <a:r>
              <a:rPr sz="1200" b="1" dirty="0">
                <a:solidFill>
                  <a:srgbClr val="FFFFFF"/>
                </a:solidFill>
                <a:latin typeface="Arial"/>
                <a:cs typeface="Arial"/>
              </a:rPr>
              <a:t>Login  S</a:t>
            </a:r>
            <a:r>
              <a:rPr sz="1200" b="1" spc="-5" dirty="0">
                <a:solidFill>
                  <a:srgbClr val="FFFFFF"/>
                </a:solidFill>
                <a:latin typeface="Arial"/>
                <a:cs typeface="Arial"/>
              </a:rPr>
              <a:t>creen</a:t>
            </a:r>
            <a:endParaRPr sz="1200">
              <a:latin typeface="Arial"/>
              <a:cs typeface="Arial"/>
            </a:endParaRPr>
          </a:p>
        </p:txBody>
      </p:sp>
      <p:sp>
        <p:nvSpPr>
          <p:cNvPr id="18" name="object 19"/>
          <p:cNvSpPr/>
          <p:nvPr/>
        </p:nvSpPr>
        <p:spPr>
          <a:xfrm>
            <a:off x="1185188" y="555526"/>
            <a:ext cx="1469136" cy="704088"/>
          </a:xfrm>
          <a:prstGeom prst="rect">
            <a:avLst/>
          </a:prstGeom>
          <a:blipFill>
            <a:blip r:embed="rId8" cstate="print"/>
            <a:stretch>
              <a:fillRect/>
            </a:stretch>
          </a:blipFill>
        </p:spPr>
        <p:txBody>
          <a:bodyPr wrap="square" lIns="0" tIns="0" rIns="0" bIns="0" rtlCol="0"/>
          <a:lstStyle/>
          <a:p>
            <a:endParaRPr/>
          </a:p>
        </p:txBody>
      </p:sp>
      <p:sp>
        <p:nvSpPr>
          <p:cNvPr id="19" name="object 20"/>
          <p:cNvSpPr/>
          <p:nvPr/>
        </p:nvSpPr>
        <p:spPr>
          <a:xfrm>
            <a:off x="1425980" y="634774"/>
            <a:ext cx="1033272" cy="588263"/>
          </a:xfrm>
          <a:prstGeom prst="rect">
            <a:avLst/>
          </a:prstGeom>
          <a:blipFill>
            <a:blip r:embed="rId9" cstate="print"/>
            <a:stretch>
              <a:fillRect/>
            </a:stretch>
          </a:blipFill>
        </p:spPr>
        <p:txBody>
          <a:bodyPr wrap="square" lIns="0" tIns="0" rIns="0" bIns="0" rtlCol="0"/>
          <a:lstStyle/>
          <a:p>
            <a:endParaRPr/>
          </a:p>
        </p:txBody>
      </p:sp>
      <p:sp>
        <p:nvSpPr>
          <p:cNvPr id="20" name="object 21"/>
          <p:cNvSpPr/>
          <p:nvPr/>
        </p:nvSpPr>
        <p:spPr>
          <a:xfrm>
            <a:off x="1239163" y="582449"/>
            <a:ext cx="1365250" cy="609600"/>
          </a:xfrm>
          <a:custGeom>
            <a:avLst/>
            <a:gdLst/>
            <a:ahLst/>
            <a:cxnLst/>
            <a:rect l="l" t="t" r="r" b="b"/>
            <a:pathLst>
              <a:path w="1365250" h="609600">
                <a:moveTo>
                  <a:pt x="1060196" y="0"/>
                </a:moveTo>
                <a:lnTo>
                  <a:pt x="0" y="0"/>
                </a:lnTo>
                <a:lnTo>
                  <a:pt x="304800" y="304800"/>
                </a:lnTo>
                <a:lnTo>
                  <a:pt x="0" y="609600"/>
                </a:lnTo>
                <a:lnTo>
                  <a:pt x="1060196" y="609600"/>
                </a:lnTo>
                <a:lnTo>
                  <a:pt x="1364996" y="304800"/>
                </a:lnTo>
                <a:lnTo>
                  <a:pt x="1060196" y="0"/>
                </a:lnTo>
                <a:close/>
              </a:path>
            </a:pathLst>
          </a:custGeom>
          <a:solidFill>
            <a:srgbClr val="55CF9E"/>
          </a:solidFill>
        </p:spPr>
        <p:txBody>
          <a:bodyPr wrap="square" lIns="0" tIns="0" rIns="0" bIns="0" rtlCol="0"/>
          <a:lstStyle/>
          <a:p>
            <a:endParaRPr/>
          </a:p>
        </p:txBody>
      </p:sp>
      <p:sp>
        <p:nvSpPr>
          <p:cNvPr id="21" name="object 22"/>
          <p:cNvSpPr/>
          <p:nvPr/>
        </p:nvSpPr>
        <p:spPr>
          <a:xfrm>
            <a:off x="1239163" y="582449"/>
            <a:ext cx="1365250" cy="609600"/>
          </a:xfrm>
          <a:custGeom>
            <a:avLst/>
            <a:gdLst/>
            <a:ahLst/>
            <a:cxnLst/>
            <a:rect l="l" t="t" r="r" b="b"/>
            <a:pathLst>
              <a:path w="1365250" h="609600">
                <a:moveTo>
                  <a:pt x="0" y="0"/>
                </a:moveTo>
                <a:lnTo>
                  <a:pt x="1060196" y="0"/>
                </a:lnTo>
                <a:lnTo>
                  <a:pt x="1364996" y="304800"/>
                </a:lnTo>
                <a:lnTo>
                  <a:pt x="1060196"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2" name="object 23"/>
          <p:cNvSpPr txBox="1"/>
          <p:nvPr/>
        </p:nvSpPr>
        <p:spPr>
          <a:xfrm>
            <a:off x="1548027" y="687605"/>
            <a:ext cx="747395" cy="391160"/>
          </a:xfrm>
          <a:prstGeom prst="rect">
            <a:avLst/>
          </a:prstGeom>
        </p:spPr>
        <p:txBody>
          <a:bodyPr vert="horz" wrap="square" lIns="0" tIns="12700" rIns="0" bIns="0" rtlCol="0">
            <a:spAutoFit/>
          </a:bodyPr>
          <a:lstStyle/>
          <a:p>
            <a:pPr marL="165100" marR="5080" indent="-152400">
              <a:lnSpc>
                <a:spcPct val="100000"/>
              </a:lnSpc>
              <a:spcBef>
                <a:spcPts val="100"/>
              </a:spcBef>
            </a:pPr>
            <a:r>
              <a:rPr sz="1200" b="1" dirty="0">
                <a:solidFill>
                  <a:srgbClr val="FFFFFF"/>
                </a:solidFill>
                <a:latin typeface="Arial"/>
                <a:cs typeface="Arial"/>
              </a:rPr>
              <a:t>P</a:t>
            </a:r>
            <a:r>
              <a:rPr sz="1200" b="1" spc="-5" dirty="0">
                <a:solidFill>
                  <a:srgbClr val="FFFFFF"/>
                </a:solidFill>
                <a:latin typeface="Arial"/>
                <a:cs typeface="Arial"/>
              </a:rPr>
              <a:t>as</a:t>
            </a:r>
            <a:r>
              <a:rPr sz="1200" b="1" spc="-15" dirty="0">
                <a:solidFill>
                  <a:srgbClr val="FFFFFF"/>
                </a:solidFill>
                <a:latin typeface="Arial"/>
                <a:cs typeface="Arial"/>
              </a:rPr>
              <a:t>s</a:t>
            </a:r>
            <a:r>
              <a:rPr sz="1200" b="1" spc="5" dirty="0">
                <a:solidFill>
                  <a:srgbClr val="FFFFFF"/>
                </a:solidFill>
                <a:latin typeface="Arial"/>
                <a:cs typeface="Arial"/>
              </a:rPr>
              <a:t>w</a:t>
            </a:r>
            <a:r>
              <a:rPr sz="1200" b="1" dirty="0">
                <a:solidFill>
                  <a:srgbClr val="FFFFFF"/>
                </a:solidFill>
                <a:latin typeface="Arial"/>
                <a:cs typeface="Arial"/>
              </a:rPr>
              <a:t>ord  </a:t>
            </a:r>
            <a:r>
              <a:rPr sz="1200" b="1" spc="-5" dirty="0">
                <a:solidFill>
                  <a:srgbClr val="FFFFFF"/>
                </a:solidFill>
                <a:latin typeface="Arial"/>
                <a:cs typeface="Arial"/>
              </a:rPr>
              <a:t>Reset</a:t>
            </a:r>
            <a:endParaRPr sz="1200">
              <a:latin typeface="Arial"/>
              <a:cs typeface="Arial"/>
            </a:endParaRPr>
          </a:p>
        </p:txBody>
      </p:sp>
      <p:sp>
        <p:nvSpPr>
          <p:cNvPr id="23" name="object 24"/>
          <p:cNvSpPr/>
          <p:nvPr/>
        </p:nvSpPr>
        <p:spPr>
          <a:xfrm>
            <a:off x="2399816" y="555526"/>
            <a:ext cx="1322832" cy="704088"/>
          </a:xfrm>
          <a:prstGeom prst="rect">
            <a:avLst/>
          </a:prstGeom>
          <a:blipFill>
            <a:blip r:embed="rId10" cstate="print"/>
            <a:stretch>
              <a:fillRect/>
            </a:stretch>
          </a:blipFill>
        </p:spPr>
        <p:txBody>
          <a:bodyPr wrap="square" lIns="0" tIns="0" rIns="0" bIns="0" rtlCol="0"/>
          <a:lstStyle/>
          <a:p>
            <a:endParaRPr/>
          </a:p>
        </p:txBody>
      </p:sp>
      <p:sp>
        <p:nvSpPr>
          <p:cNvPr id="24" name="object 25"/>
          <p:cNvSpPr/>
          <p:nvPr/>
        </p:nvSpPr>
        <p:spPr>
          <a:xfrm>
            <a:off x="2663469" y="634774"/>
            <a:ext cx="842772" cy="588263"/>
          </a:xfrm>
          <a:prstGeom prst="rect">
            <a:avLst/>
          </a:prstGeom>
          <a:blipFill>
            <a:blip r:embed="rId11" cstate="print"/>
            <a:stretch>
              <a:fillRect/>
            </a:stretch>
          </a:blipFill>
        </p:spPr>
        <p:txBody>
          <a:bodyPr wrap="square" lIns="0" tIns="0" rIns="0" bIns="0" rtlCol="0"/>
          <a:lstStyle/>
          <a:p>
            <a:endParaRPr/>
          </a:p>
        </p:txBody>
      </p:sp>
      <p:sp>
        <p:nvSpPr>
          <p:cNvPr id="25" name="object 26"/>
          <p:cNvSpPr/>
          <p:nvPr/>
        </p:nvSpPr>
        <p:spPr>
          <a:xfrm>
            <a:off x="2454046" y="582449"/>
            <a:ext cx="1219200" cy="609600"/>
          </a:xfrm>
          <a:custGeom>
            <a:avLst/>
            <a:gdLst/>
            <a:ahLst/>
            <a:cxnLst/>
            <a:rect l="l" t="t" r="r" b="b"/>
            <a:pathLst>
              <a:path w="1219200" h="609600">
                <a:moveTo>
                  <a:pt x="914399" y="0"/>
                </a:moveTo>
                <a:lnTo>
                  <a:pt x="0" y="0"/>
                </a:lnTo>
                <a:lnTo>
                  <a:pt x="304800" y="304800"/>
                </a:lnTo>
                <a:lnTo>
                  <a:pt x="0" y="609600"/>
                </a:lnTo>
                <a:lnTo>
                  <a:pt x="914399" y="609600"/>
                </a:lnTo>
                <a:lnTo>
                  <a:pt x="1219199" y="304800"/>
                </a:lnTo>
                <a:lnTo>
                  <a:pt x="914399" y="0"/>
                </a:lnTo>
                <a:close/>
              </a:path>
            </a:pathLst>
          </a:custGeom>
          <a:solidFill>
            <a:srgbClr val="D65633"/>
          </a:solidFill>
        </p:spPr>
        <p:txBody>
          <a:bodyPr wrap="square" lIns="0" tIns="0" rIns="0" bIns="0" rtlCol="0"/>
          <a:lstStyle/>
          <a:p>
            <a:endParaRPr/>
          </a:p>
        </p:txBody>
      </p:sp>
      <p:sp>
        <p:nvSpPr>
          <p:cNvPr id="26" name="object 27"/>
          <p:cNvSpPr/>
          <p:nvPr/>
        </p:nvSpPr>
        <p:spPr>
          <a:xfrm>
            <a:off x="2454046" y="582449"/>
            <a:ext cx="1219200" cy="609600"/>
          </a:xfrm>
          <a:custGeom>
            <a:avLst/>
            <a:gdLst/>
            <a:ahLst/>
            <a:cxnLst/>
            <a:rect l="l" t="t" r="r" b="b"/>
            <a:pathLst>
              <a:path w="1219200" h="609600">
                <a:moveTo>
                  <a:pt x="0" y="0"/>
                </a:moveTo>
                <a:lnTo>
                  <a:pt x="914399" y="0"/>
                </a:lnTo>
                <a:lnTo>
                  <a:pt x="1219199" y="304800"/>
                </a:lnTo>
                <a:lnTo>
                  <a:pt x="914399"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7" name="object 28"/>
          <p:cNvSpPr txBox="1"/>
          <p:nvPr/>
        </p:nvSpPr>
        <p:spPr>
          <a:xfrm>
            <a:off x="2785515" y="687605"/>
            <a:ext cx="556260" cy="391160"/>
          </a:xfrm>
          <a:prstGeom prst="rect">
            <a:avLst/>
          </a:prstGeom>
        </p:spPr>
        <p:txBody>
          <a:bodyPr vert="horz" wrap="square" lIns="0" tIns="12700" rIns="0" bIns="0" rtlCol="0">
            <a:spAutoFit/>
          </a:bodyPr>
          <a:lstStyle/>
          <a:p>
            <a:pPr marL="12700" marR="5080" indent="95885">
              <a:lnSpc>
                <a:spcPct val="100000"/>
              </a:lnSpc>
              <a:spcBef>
                <a:spcPts val="100"/>
              </a:spcBef>
            </a:pPr>
            <a:r>
              <a:rPr sz="1200" b="1" spc="-5" dirty="0">
                <a:solidFill>
                  <a:srgbClr val="FFFFFF"/>
                </a:solidFill>
                <a:latin typeface="Arial"/>
                <a:cs typeface="Arial"/>
              </a:rPr>
              <a:t>User  </a:t>
            </a:r>
            <a:r>
              <a:rPr sz="1200" b="1" spc="-45" dirty="0">
                <a:solidFill>
                  <a:srgbClr val="FFFFFF"/>
                </a:solidFill>
                <a:latin typeface="Arial"/>
                <a:cs typeface="Arial"/>
              </a:rPr>
              <a:t>A</a:t>
            </a:r>
            <a:r>
              <a:rPr sz="1200" b="1" spc="-5" dirty="0">
                <a:solidFill>
                  <a:srgbClr val="FFFFFF"/>
                </a:solidFill>
                <a:latin typeface="Arial"/>
                <a:cs typeface="Arial"/>
              </a:rPr>
              <a:t>ccess</a:t>
            </a:r>
            <a:endParaRPr sz="1200">
              <a:latin typeface="Arial"/>
              <a:cs typeface="Arial"/>
            </a:endParaRPr>
          </a:p>
        </p:txBody>
      </p:sp>
      <p:sp>
        <p:nvSpPr>
          <p:cNvPr id="28" name="object 29"/>
          <p:cNvSpPr/>
          <p:nvPr/>
        </p:nvSpPr>
        <p:spPr>
          <a:xfrm>
            <a:off x="176885" y="1552869"/>
            <a:ext cx="1699260" cy="983615"/>
          </a:xfrm>
          <a:custGeom>
            <a:avLst/>
            <a:gdLst/>
            <a:ahLst/>
            <a:cxnLst/>
            <a:rect l="l" t="t" r="r" b="b"/>
            <a:pathLst>
              <a:path w="1699260" h="983614">
                <a:moveTo>
                  <a:pt x="0" y="983094"/>
                </a:moveTo>
                <a:lnTo>
                  <a:pt x="1698752" y="983094"/>
                </a:lnTo>
                <a:lnTo>
                  <a:pt x="1698752" y="0"/>
                </a:lnTo>
                <a:lnTo>
                  <a:pt x="0" y="0"/>
                </a:lnTo>
                <a:lnTo>
                  <a:pt x="0" y="983094"/>
                </a:lnTo>
                <a:close/>
              </a:path>
            </a:pathLst>
          </a:custGeom>
          <a:ln w="28575">
            <a:solidFill>
              <a:srgbClr val="D2222A"/>
            </a:solidFill>
          </a:ln>
        </p:spPr>
        <p:txBody>
          <a:bodyPr wrap="square" lIns="0" tIns="0" rIns="0" bIns="0" rtlCol="0"/>
          <a:lstStyle/>
          <a:p>
            <a:endParaRPr/>
          </a:p>
        </p:txBody>
      </p:sp>
    </p:spTree>
    <p:extLst>
      <p:ext uri="{BB962C8B-B14F-4D97-AF65-F5344CB8AC3E}">
        <p14:creationId xmlns:p14="http://schemas.microsoft.com/office/powerpoint/2010/main" val="309978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Lesson 2: User Creation</a:t>
            </a:r>
          </a:p>
        </p:txBody>
      </p:sp>
    </p:spTree>
    <p:extLst>
      <p:ext uri="{BB962C8B-B14F-4D97-AF65-F5344CB8AC3E}">
        <p14:creationId xmlns:p14="http://schemas.microsoft.com/office/powerpoint/2010/main" val="134820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Lesson 2 Introduction</a:t>
            </a:r>
          </a:p>
        </p:txBody>
      </p:sp>
      <p:sp>
        <p:nvSpPr>
          <p:cNvPr id="6" name="Content Placeholder 2"/>
          <p:cNvSpPr txBox="1">
            <a:spLocks/>
          </p:cNvSpPr>
          <p:nvPr/>
        </p:nvSpPr>
        <p:spPr bwMode="auto">
          <a:xfrm>
            <a:off x="187324" y="931844"/>
            <a:ext cx="8575675" cy="3584122"/>
          </a:xfrm>
          <a:prstGeom prst="roundRect">
            <a:avLst>
              <a:gd name="adj" fmla="val 6896"/>
            </a:avLst>
          </a:prstGeom>
          <a:gradFill rotWithShape="1">
            <a:gsLst>
              <a:gs pos="0">
                <a:srgbClr val="B1D6E8"/>
              </a:gs>
              <a:gs pos="35000">
                <a:schemeClr val="accent1">
                  <a:tint val="37000"/>
                  <a:satMod val="300000"/>
                </a:schemeClr>
              </a:gs>
              <a:gs pos="100000">
                <a:schemeClr val="accent1">
                  <a:tint val="15000"/>
                  <a:satMod val="350000"/>
                </a:schemeClr>
              </a:gs>
            </a:gsLst>
            <a:lin ang="16200000" scaled="1"/>
          </a:gradFill>
          <a:extLst/>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anose="05000000000000000000" pitchFamily="2" charset="2"/>
              <a:buChar char="§"/>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anose="05000000000000000000" pitchFamily="2" charset="2"/>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anose="05000000000000000000" pitchFamily="2" charset="2"/>
              <a:buChar char="§"/>
              <a:defRPr>
                <a:solidFill>
                  <a:schemeClr val="dk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9pPr>
          </a:lstStyle>
          <a:p>
            <a:pPr defTabSz="914400"/>
            <a:r>
              <a:rPr lang="en-GB" sz="2000" kern="0" dirty="0">
                <a:solidFill>
                  <a:srgbClr val="1D3E61"/>
                </a:solidFill>
              </a:rPr>
              <a:t>As the LSO for your organisation, you will have the ability to create new users within your organisation. </a:t>
            </a:r>
          </a:p>
          <a:p>
            <a:pPr defTabSz="914400"/>
            <a:r>
              <a:rPr lang="en-GB" sz="2000" kern="0" dirty="0">
                <a:solidFill>
                  <a:srgbClr val="1D3E61"/>
                </a:solidFill>
              </a:rPr>
              <a:t>If you are assigned to a Parent Organisation you will also be able to manage users for any Child Organisations to enable them to access Xoserve Services Portal.</a:t>
            </a:r>
          </a:p>
          <a:p>
            <a:pPr defTabSz="914400"/>
            <a:r>
              <a:rPr lang="en-GB" sz="2000" kern="0" dirty="0">
                <a:solidFill>
                  <a:srgbClr val="1D3E61"/>
                </a:solidFill>
              </a:rPr>
              <a:t>During this lesson, we will complete the steps as a LSO assigned to the Parent organisation to create new users on behalf of a Child organisation. </a:t>
            </a:r>
          </a:p>
          <a:p>
            <a:pPr defTabSz="914400"/>
            <a:r>
              <a:rPr lang="en-GB" sz="2000" kern="0" dirty="0">
                <a:solidFill>
                  <a:srgbClr val="1D3E61"/>
                </a:solidFill>
              </a:rPr>
              <a:t>LSOs at a Child organisation will follow the same steps. The organisation selection will be limited to the LSO’s own organisation.</a:t>
            </a:r>
          </a:p>
        </p:txBody>
      </p:sp>
    </p:spTree>
    <p:extLst>
      <p:ext uri="{BB962C8B-B14F-4D97-AF65-F5344CB8AC3E}">
        <p14:creationId xmlns:p14="http://schemas.microsoft.com/office/powerpoint/2010/main" val="393638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23478"/>
            <a:ext cx="8229600" cy="637580"/>
          </a:xfrm>
        </p:spPr>
        <p:txBody>
          <a:bodyPr>
            <a:normAutofit fontScale="90000"/>
          </a:bodyPr>
          <a:lstStyle/>
          <a:p>
            <a:pPr algn="l">
              <a:defRPr/>
            </a:pPr>
            <a:r>
              <a:rPr lang="en-GB" altLang="en-US" sz="1800" dirty="0">
                <a:solidFill>
                  <a:schemeClr val="tx2">
                    <a:lumMod val="75000"/>
                  </a:schemeClr>
                </a:solidFill>
              </a:rPr>
              <a:t>2. User Creation</a:t>
            </a:r>
            <a:br>
              <a:rPr lang="en-GB" altLang="en-US" dirty="0"/>
            </a:br>
            <a:r>
              <a:rPr lang="en-GB" altLang="en-US" sz="2800" dirty="0"/>
              <a:t>2.1.1 Initiate User Creation</a:t>
            </a:r>
            <a:endParaRPr lang="en-GB" altLang="en-US" dirty="0"/>
          </a:p>
        </p:txBody>
      </p:sp>
      <p:sp>
        <p:nvSpPr>
          <p:cNvPr id="10" name="Pentagon 9"/>
          <p:cNvSpPr/>
          <p:nvPr/>
        </p:nvSpPr>
        <p:spPr bwMode="auto">
          <a:xfrm>
            <a:off x="225426" y="1059582"/>
            <a:ext cx="923292" cy="556399"/>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Access</a:t>
            </a:r>
          </a:p>
        </p:txBody>
      </p:sp>
      <p:sp>
        <p:nvSpPr>
          <p:cNvPr id="17" name="Chevron 16"/>
          <p:cNvSpPr/>
          <p:nvPr/>
        </p:nvSpPr>
        <p:spPr bwMode="auto">
          <a:xfrm>
            <a:off x="939650" y="1059582"/>
            <a:ext cx="1194399" cy="556399"/>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Information</a:t>
            </a:r>
            <a:endParaRPr lang="en-GB" sz="1200" b="1" dirty="0">
              <a:solidFill>
                <a:srgbClr val="FFFFFF">
                  <a:lumMod val="50000"/>
                </a:srgbClr>
              </a:solidFill>
              <a:ea typeface="ＭＳ Ｐゴシック" panose="020B0600070205080204" pitchFamily="34" charset="-128"/>
            </a:endParaRPr>
          </a:p>
        </p:txBody>
      </p:sp>
      <p:sp>
        <p:nvSpPr>
          <p:cNvPr id="20" name="Chevron 19"/>
          <p:cNvSpPr/>
          <p:nvPr/>
        </p:nvSpPr>
        <p:spPr bwMode="auto">
          <a:xfrm>
            <a:off x="3088642" y="1059582"/>
            <a:ext cx="1483358" cy="55626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21" name="Chevron 20"/>
          <p:cNvSpPr/>
          <p:nvPr/>
        </p:nvSpPr>
        <p:spPr bwMode="auto">
          <a:xfrm>
            <a:off x="4374408" y="1059582"/>
            <a:ext cx="1359556" cy="55626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Creation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16" name="Chevron 15"/>
          <p:cNvSpPr/>
          <p:nvPr/>
        </p:nvSpPr>
        <p:spPr bwMode="auto">
          <a:xfrm>
            <a:off x="1926678" y="1059582"/>
            <a:ext cx="1371600" cy="559557"/>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   Selection </a:t>
            </a:r>
            <a:endParaRPr lang="en-GB" sz="1200" b="1" dirty="0">
              <a:solidFill>
                <a:srgbClr val="FFFFFF">
                  <a:lumMod val="50000"/>
                </a:srgbClr>
              </a:solidFill>
              <a:ea typeface="ＭＳ Ｐゴシック" panose="020B0600070205080204" pitchFamily="34" charset="-128"/>
            </a:endParaRPr>
          </a:p>
        </p:txBody>
      </p:sp>
      <p:sp>
        <p:nvSpPr>
          <p:cNvPr id="14" name="Chevron 13"/>
          <p:cNvSpPr/>
          <p:nvPr/>
        </p:nvSpPr>
        <p:spPr bwMode="auto">
          <a:xfrm>
            <a:off x="5542252" y="1059582"/>
            <a:ext cx="1289079" cy="55626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5" name="Chevron 14"/>
          <p:cNvSpPr/>
          <p:nvPr/>
        </p:nvSpPr>
        <p:spPr bwMode="auto">
          <a:xfrm>
            <a:off x="6630622" y="1059582"/>
            <a:ext cx="989379" cy="559557"/>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
        <p:nvSpPr>
          <p:cNvPr id="18" name="Chevron 17"/>
          <p:cNvSpPr/>
          <p:nvPr/>
        </p:nvSpPr>
        <p:spPr bwMode="auto">
          <a:xfrm>
            <a:off x="7422175" y="1059582"/>
            <a:ext cx="1339481" cy="556836"/>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2543" t="14853" r="9432"/>
          <a:stretch/>
        </p:blipFill>
        <p:spPr>
          <a:xfrm>
            <a:off x="242689" y="1745303"/>
            <a:ext cx="5491275" cy="2371903"/>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29" name="Table 28"/>
          <p:cNvGraphicFramePr>
            <a:graphicFrameLocks noGrp="1"/>
          </p:cNvGraphicFramePr>
          <p:nvPr>
            <p:extLst>
              <p:ext uri="{D42A27DB-BD31-4B8C-83A1-F6EECF244321}">
                <p14:modId xmlns:p14="http://schemas.microsoft.com/office/powerpoint/2010/main" val="1308575975"/>
              </p:ext>
            </p:extLst>
          </p:nvPr>
        </p:nvGraphicFramePr>
        <p:xfrm>
          <a:off x="7139415" y="2873903"/>
          <a:ext cx="1905000" cy="1229587"/>
        </p:xfrm>
        <a:graphic>
          <a:graphicData uri="http://schemas.openxmlformats.org/drawingml/2006/table">
            <a:tbl>
              <a:tblPr firstRow="1" bandRow="1">
                <a:tableStyleId>{5C22544A-7EE6-4342-B048-85BDC9FD1C3A}</a:tableStyleId>
              </a:tblPr>
              <a:tblGrid>
                <a:gridCol w="245228">
                  <a:extLst>
                    <a:ext uri="{9D8B030D-6E8A-4147-A177-3AD203B41FA5}">
                      <a16:colId xmlns:a16="http://schemas.microsoft.com/office/drawing/2014/main" val="20000"/>
                    </a:ext>
                  </a:extLst>
                </a:gridCol>
                <a:gridCol w="165977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723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Xoserve Portal Homepage</a:t>
                      </a:r>
                      <a:r>
                        <a:rPr lang="en-US" sz="800" b="0" kern="1200" baseline="0" dirty="0">
                          <a:solidFill>
                            <a:srgbClr val="737981"/>
                          </a:solidFill>
                          <a:latin typeface="+mn-lt"/>
                          <a:ea typeface="Times New Roman" panose="02020603050405020304" pitchFamily="18" charset="0"/>
                          <a:cs typeface="+mn-cs"/>
                        </a:rPr>
                        <a:t> appears. Click the check box to </a:t>
                      </a:r>
                      <a:r>
                        <a:rPr lang="en-US" sz="800" b="1" kern="1200" baseline="0" dirty="0">
                          <a:solidFill>
                            <a:srgbClr val="737981"/>
                          </a:solidFill>
                          <a:latin typeface="+mn-lt"/>
                          <a:ea typeface="Times New Roman" panose="02020603050405020304" pitchFamily="18" charset="0"/>
                          <a:cs typeface="+mn-cs"/>
                        </a:rPr>
                        <a:t>Accept the Terms of Use</a:t>
                      </a:r>
                      <a:r>
                        <a:rPr lang="en-US" sz="800" b="0" kern="1200" baseline="0" dirty="0">
                          <a:solidFill>
                            <a:srgbClr val="737981"/>
                          </a:solidFill>
                          <a:latin typeface="+mn-lt"/>
                          <a:ea typeface="Times New Roman" panose="02020603050405020304" pitchFamily="18" charset="0"/>
                          <a:cs typeface="+mn-cs"/>
                        </a:rPr>
                        <a:t> </a:t>
                      </a:r>
                      <a:endParaRPr lang="en-US" sz="800" b="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4044">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User</a:t>
                      </a:r>
                      <a:r>
                        <a:rPr lang="en-US" sz="800" b="1" kern="1200" baseline="0" dirty="0">
                          <a:solidFill>
                            <a:srgbClr val="737981"/>
                          </a:solidFill>
                          <a:latin typeface="+mn-lt"/>
                          <a:ea typeface="Times New Roman" panose="02020603050405020304" pitchFamily="18" charset="0"/>
                          <a:cs typeface="+mn-cs"/>
                        </a:rPr>
                        <a:t> Access </a:t>
                      </a:r>
                      <a:r>
                        <a:rPr lang="en-US" sz="800" b="0" kern="1200" baseline="0" dirty="0">
                          <a:solidFill>
                            <a:srgbClr val="737981"/>
                          </a:solidFill>
                          <a:latin typeface="+mn-lt"/>
                          <a:ea typeface="Times New Roman" panose="02020603050405020304" pitchFamily="18" charset="0"/>
                          <a:cs typeface="+mn-cs"/>
                        </a:rPr>
                        <a:t>link.</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1" name="Rounded Rectangle 30"/>
          <p:cNvSpPr/>
          <p:nvPr/>
        </p:nvSpPr>
        <p:spPr>
          <a:xfrm>
            <a:off x="7187849" y="4227934"/>
            <a:ext cx="1827213" cy="619746"/>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737981"/>
                </a:solidFill>
                <a:ea typeface="Times New Roman" panose="02020603050405020304" pitchFamily="18" charset="0"/>
              </a:rPr>
              <a:t>Next: The user access Service screen is displayed.</a:t>
            </a:r>
          </a:p>
        </p:txBody>
      </p:sp>
      <p:sp>
        <p:nvSpPr>
          <p:cNvPr id="32" name="Rectangle 31"/>
          <p:cNvSpPr/>
          <p:nvPr/>
        </p:nvSpPr>
        <p:spPr>
          <a:xfrm>
            <a:off x="2936226" y="2378090"/>
            <a:ext cx="1341860" cy="68912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3" name="TextBox 32"/>
          <p:cNvSpPr txBox="1"/>
          <p:nvPr/>
        </p:nvSpPr>
        <p:spPr>
          <a:xfrm>
            <a:off x="6188418" y="1710639"/>
            <a:ext cx="2863166" cy="112371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solidFill>
                  <a:srgbClr val="3F5AA8"/>
                </a:solidFill>
              </a:rPr>
              <a:t>After logging into the Xoserve Service Portal following the steps in Lesson 1.3, the services available to you are displayed. To maintain users, select the User Access service.</a:t>
            </a:r>
            <a:endParaRPr lang="en-GB" sz="1200" dirty="0">
              <a:solidFill>
                <a:srgbClr val="3F5AA8"/>
              </a:solidFill>
            </a:endParaRPr>
          </a:p>
        </p:txBody>
      </p:sp>
      <p:sp>
        <p:nvSpPr>
          <p:cNvPr id="35" name="Rectangle 34"/>
          <p:cNvSpPr/>
          <p:nvPr/>
        </p:nvSpPr>
        <p:spPr>
          <a:xfrm>
            <a:off x="2936226" y="3910183"/>
            <a:ext cx="1341860" cy="10596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208373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228600" y="1903396"/>
            <a:ext cx="6980522" cy="2468554"/>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chemeClr val="tx2">
                    <a:lumMod val="75000"/>
                  </a:schemeClr>
                </a:solidFill>
              </a:rPr>
              <a:t>2. User Creation</a:t>
            </a:r>
            <a:br>
              <a:rPr lang="en-GB" altLang="en-US" dirty="0"/>
            </a:br>
            <a:r>
              <a:rPr lang="en-GB" altLang="en-US" sz="2800" dirty="0"/>
              <a:t>2.1.2 Initiate User Creation</a:t>
            </a:r>
            <a:endParaRPr lang="en-GB" altLang="en-US" dirty="0"/>
          </a:p>
        </p:txBody>
      </p:sp>
      <p:sp>
        <p:nvSpPr>
          <p:cNvPr id="10" name="Pentagon 9"/>
          <p:cNvSpPr/>
          <p:nvPr/>
        </p:nvSpPr>
        <p:spPr bwMode="auto">
          <a:xfrm>
            <a:off x="225426" y="1203598"/>
            <a:ext cx="923292" cy="572400"/>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Access</a:t>
            </a:r>
          </a:p>
        </p:txBody>
      </p:sp>
      <p:sp>
        <p:nvSpPr>
          <p:cNvPr id="17" name="Chevron 16"/>
          <p:cNvSpPr/>
          <p:nvPr/>
        </p:nvSpPr>
        <p:spPr bwMode="auto">
          <a:xfrm>
            <a:off x="939650" y="1203598"/>
            <a:ext cx="1194399" cy="5724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Information</a:t>
            </a:r>
            <a:endParaRPr lang="en-GB" sz="1200" b="1" dirty="0">
              <a:solidFill>
                <a:srgbClr val="FFFFFF">
                  <a:lumMod val="50000"/>
                </a:srgbClr>
              </a:solidFill>
              <a:ea typeface="ＭＳ Ｐゴシック" panose="020B0600070205080204" pitchFamily="34" charset="-128"/>
            </a:endParaRPr>
          </a:p>
        </p:txBody>
      </p:sp>
      <p:sp>
        <p:nvSpPr>
          <p:cNvPr id="20" name="Chevron 19"/>
          <p:cNvSpPr/>
          <p:nvPr/>
        </p:nvSpPr>
        <p:spPr bwMode="auto">
          <a:xfrm>
            <a:off x="3088642" y="1203598"/>
            <a:ext cx="1483358" cy="57226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21" name="Chevron 20"/>
          <p:cNvSpPr/>
          <p:nvPr/>
        </p:nvSpPr>
        <p:spPr bwMode="auto">
          <a:xfrm>
            <a:off x="4374408" y="1203598"/>
            <a:ext cx="1359556" cy="57226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Creation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graphicFrame>
        <p:nvGraphicFramePr>
          <p:cNvPr id="28" name="Table 27"/>
          <p:cNvGraphicFramePr>
            <a:graphicFrameLocks noGrp="1"/>
          </p:cNvGraphicFramePr>
          <p:nvPr>
            <p:extLst>
              <p:ext uri="{D42A27DB-BD31-4B8C-83A1-F6EECF244321}">
                <p14:modId xmlns:p14="http://schemas.microsoft.com/office/powerpoint/2010/main" val="520172249"/>
              </p:ext>
            </p:extLst>
          </p:nvPr>
        </p:nvGraphicFramePr>
        <p:xfrm>
          <a:off x="7342376" y="1903396"/>
          <a:ext cx="1707644" cy="1225583"/>
        </p:xfrm>
        <a:graphic>
          <a:graphicData uri="http://schemas.openxmlformats.org/drawingml/2006/table">
            <a:tbl>
              <a:tblPr firstRow="1" bandRow="1">
                <a:tableStyleId>{5C22544A-7EE6-4342-B048-85BDC9FD1C3A}</a:tableStyleId>
              </a:tblPr>
              <a:tblGrid>
                <a:gridCol w="219822">
                  <a:extLst>
                    <a:ext uri="{9D8B030D-6E8A-4147-A177-3AD203B41FA5}">
                      <a16:colId xmlns:a16="http://schemas.microsoft.com/office/drawing/2014/main" val="20000"/>
                    </a:ext>
                  </a:extLst>
                </a:gridCol>
                <a:gridCol w="148782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To create a Child user, click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link.</a:t>
                      </a:r>
                      <a:r>
                        <a:rPr lang="en-US" sz="800" kern="1200" baseline="0" dirty="0">
                          <a:solidFill>
                            <a:srgbClr val="737981"/>
                          </a:solidFill>
                          <a:latin typeface="+mn-lt"/>
                          <a:ea typeface="Times New Roman" panose="02020603050405020304" pitchFamily="18" charset="0"/>
                          <a:cs typeface="+mn-cs"/>
                        </a:rPr>
                        <a:t> The </a:t>
                      </a:r>
                      <a:r>
                        <a:rPr lang="en-US" sz="800" b="1" kern="1200" baseline="0" dirty="0">
                          <a:solidFill>
                            <a:srgbClr val="737981"/>
                          </a:solidFill>
                          <a:latin typeface="+mn-lt"/>
                          <a:ea typeface="Times New Roman" panose="02020603050405020304" pitchFamily="18" charset="0"/>
                          <a:cs typeface="+mn-cs"/>
                        </a:rPr>
                        <a:t>Users</a:t>
                      </a:r>
                      <a:r>
                        <a:rPr lang="en-US" sz="800" kern="1200" baseline="0" dirty="0">
                          <a:solidFill>
                            <a:srgbClr val="737981"/>
                          </a:solidFill>
                          <a:latin typeface="+mn-lt"/>
                          <a:ea typeface="Times New Roman" panose="02020603050405020304" pitchFamily="18" charset="0"/>
                          <a:cs typeface="+mn-cs"/>
                        </a:rPr>
                        <a:t> window opens. </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baseline="0" dirty="0">
                          <a:solidFill>
                            <a:srgbClr val="737981"/>
                          </a:solidFill>
                          <a:latin typeface="+mn-lt"/>
                          <a:ea typeface="Times New Roman" panose="02020603050405020304" pitchFamily="18" charset="0"/>
                          <a:cs typeface="+mn-cs"/>
                        </a:rPr>
                        <a:t>Click the</a:t>
                      </a:r>
                      <a:r>
                        <a:rPr lang="en-US" sz="800" kern="1200" dirty="0">
                          <a:solidFill>
                            <a:srgbClr val="737981"/>
                          </a:solidFill>
                          <a:latin typeface="+mn-lt"/>
                          <a:ea typeface="Times New Roman" panose="02020603050405020304" pitchFamily="18" charset="0"/>
                          <a:cs typeface="+mn-cs"/>
                        </a:rPr>
                        <a:t> </a:t>
                      </a:r>
                      <a:r>
                        <a:rPr lang="en-US" sz="800" b="1" kern="1200" dirty="0">
                          <a:solidFill>
                            <a:srgbClr val="737981"/>
                          </a:solidFill>
                          <a:latin typeface="+mn-lt"/>
                          <a:ea typeface="Times New Roman" panose="02020603050405020304" pitchFamily="18" charset="0"/>
                          <a:cs typeface="+mn-cs"/>
                        </a:rPr>
                        <a:t>Create User </a:t>
                      </a:r>
                      <a:r>
                        <a:rPr lang="en-US" sz="800" kern="1200" dirty="0">
                          <a:solidFill>
                            <a:srgbClr val="737981"/>
                          </a:solidFill>
                          <a:latin typeface="+mn-lt"/>
                          <a:ea typeface="Times New Roman" panose="02020603050405020304" pitchFamily="18" charset="0"/>
                          <a:cs typeface="+mn-cs"/>
                        </a:rPr>
                        <a:t>link to create a new user.</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4" name="Rectangle 33"/>
          <p:cNvSpPr/>
          <p:nvPr/>
        </p:nvSpPr>
        <p:spPr>
          <a:xfrm>
            <a:off x="2612843" y="3753142"/>
            <a:ext cx="572020" cy="13892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6" name="Rectangle 35"/>
          <p:cNvSpPr/>
          <p:nvPr/>
        </p:nvSpPr>
        <p:spPr>
          <a:xfrm>
            <a:off x="361854" y="2769913"/>
            <a:ext cx="451700" cy="11199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7" name="Rectangle 36"/>
          <p:cNvSpPr/>
          <p:nvPr/>
        </p:nvSpPr>
        <p:spPr>
          <a:xfrm>
            <a:off x="2630308" y="2097207"/>
            <a:ext cx="571761" cy="12319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8" name="Rounded Rectangle 37"/>
          <p:cNvSpPr/>
          <p:nvPr/>
        </p:nvSpPr>
        <p:spPr>
          <a:xfrm>
            <a:off x="7373620" y="3822602"/>
            <a:ext cx="1676400" cy="549348"/>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Provide user information.</a:t>
            </a:r>
            <a:endParaRPr lang="en-US" sz="1200" b="1" dirty="0">
              <a:solidFill>
                <a:srgbClr val="737981"/>
              </a:solidFill>
              <a:ea typeface="Times New Roman" panose="02020603050405020304" pitchFamily="18" charset="0"/>
            </a:endParaRPr>
          </a:p>
        </p:txBody>
      </p:sp>
      <p:sp>
        <p:nvSpPr>
          <p:cNvPr id="16" name="Chevron 15"/>
          <p:cNvSpPr/>
          <p:nvPr/>
        </p:nvSpPr>
        <p:spPr bwMode="auto">
          <a:xfrm>
            <a:off x="1926678" y="1203598"/>
            <a:ext cx="1371600" cy="575558"/>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   Selection </a:t>
            </a:r>
            <a:endParaRPr lang="en-GB" sz="1200" b="1" dirty="0">
              <a:solidFill>
                <a:srgbClr val="FFFFFF">
                  <a:lumMod val="50000"/>
                </a:srgbClr>
              </a:solidFill>
              <a:ea typeface="ＭＳ Ｐゴシック" panose="020B0600070205080204" pitchFamily="34" charset="-128"/>
            </a:endParaRPr>
          </a:p>
        </p:txBody>
      </p:sp>
      <p:sp>
        <p:nvSpPr>
          <p:cNvPr id="14" name="Chevron 13"/>
          <p:cNvSpPr/>
          <p:nvPr/>
        </p:nvSpPr>
        <p:spPr bwMode="auto">
          <a:xfrm>
            <a:off x="5542252" y="1203598"/>
            <a:ext cx="1289079" cy="57226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5" name="Chevron 14"/>
          <p:cNvSpPr/>
          <p:nvPr/>
        </p:nvSpPr>
        <p:spPr bwMode="auto">
          <a:xfrm>
            <a:off x="6630622" y="1203598"/>
            <a:ext cx="989379" cy="575558"/>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
        <p:nvSpPr>
          <p:cNvPr id="18" name="Chevron 17"/>
          <p:cNvSpPr/>
          <p:nvPr/>
        </p:nvSpPr>
        <p:spPr bwMode="auto">
          <a:xfrm>
            <a:off x="7422175" y="1203598"/>
            <a:ext cx="1339481" cy="572837"/>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Tree>
    <p:extLst>
      <p:ext uri="{BB962C8B-B14F-4D97-AF65-F5344CB8AC3E}">
        <p14:creationId xmlns:p14="http://schemas.microsoft.com/office/powerpoint/2010/main" val="350030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144747"/>
            <a:ext cx="6400800" cy="1867163"/>
          </a:xfrm>
          <a:prstGeom prst="rect">
            <a:avLst/>
          </a:prstGeom>
          <a:ln>
            <a:solidFill>
              <a:srgbClr val="1D3E61"/>
            </a:solidFill>
          </a:ln>
        </p:spPr>
      </p:pic>
      <p:sp>
        <p:nvSpPr>
          <p:cNvPr id="9218" name="Title 1"/>
          <p:cNvSpPr>
            <a:spLocks noGrp="1"/>
          </p:cNvSpPr>
          <p:nvPr>
            <p:ph type="title"/>
          </p:nvPr>
        </p:nvSpPr>
        <p:spPr>
          <a:xfrm>
            <a:off x="457200" y="123478"/>
            <a:ext cx="8229600" cy="637580"/>
          </a:xfrm>
        </p:spPr>
        <p:txBody>
          <a:bodyPr>
            <a:normAutofit fontScale="90000"/>
          </a:bodyPr>
          <a:lstStyle/>
          <a:p>
            <a:pPr algn="l">
              <a:defRPr/>
            </a:pPr>
            <a:r>
              <a:rPr lang="en-GB" altLang="en-US" sz="1800" dirty="0">
                <a:solidFill>
                  <a:srgbClr val="1D3E61">
                    <a:lumMod val="75000"/>
                  </a:srgbClr>
                </a:solidFill>
              </a:rPr>
              <a:t>2. User Creation</a:t>
            </a:r>
            <a:br>
              <a:rPr lang="en-GB" altLang="en-US" dirty="0"/>
            </a:br>
            <a:r>
              <a:rPr lang="en-GB" altLang="en-US" sz="2800" dirty="0"/>
              <a:t>2.2 Provide User Information</a:t>
            </a:r>
          </a:p>
        </p:txBody>
      </p:sp>
      <p:graphicFrame>
        <p:nvGraphicFramePr>
          <p:cNvPr id="28" name="Table 27"/>
          <p:cNvGraphicFramePr>
            <a:graphicFrameLocks noGrp="1"/>
          </p:cNvGraphicFramePr>
          <p:nvPr>
            <p:extLst>
              <p:ext uri="{D42A27DB-BD31-4B8C-83A1-F6EECF244321}">
                <p14:modId xmlns:p14="http://schemas.microsoft.com/office/powerpoint/2010/main" val="1650592740"/>
              </p:ext>
            </p:extLst>
          </p:nvPr>
        </p:nvGraphicFramePr>
        <p:xfrm>
          <a:off x="7010400" y="2142460"/>
          <a:ext cx="1981200" cy="971550"/>
        </p:xfrm>
        <a:graphic>
          <a:graphicData uri="http://schemas.openxmlformats.org/drawingml/2006/table">
            <a:tbl>
              <a:tblPr firstRow="1" bandRow="1">
                <a:tableStyleId>{5C22544A-7EE6-4342-B048-85BDC9FD1C3A}</a:tableStyleId>
              </a:tblPr>
              <a:tblGrid>
                <a:gridCol w="235858">
                  <a:extLst>
                    <a:ext uri="{9D8B030D-6E8A-4147-A177-3AD203B41FA5}">
                      <a16:colId xmlns:a16="http://schemas.microsoft.com/office/drawing/2014/main" val="20000"/>
                    </a:ext>
                  </a:extLst>
                </a:gridCol>
                <a:gridCol w="1745342">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a:t>
                      </a:r>
                      <a:r>
                        <a:rPr lang="en-US" sz="800" b="1" kern="1200" dirty="0">
                          <a:solidFill>
                            <a:srgbClr val="737981"/>
                          </a:solidFill>
                          <a:latin typeface="+mn-lt"/>
                          <a:ea typeface="Times New Roman" panose="02020603050405020304" pitchFamily="18" charset="0"/>
                          <a:cs typeface="+mn-cs"/>
                        </a:rPr>
                        <a:t> Create User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Provide the required information and click the </a:t>
                      </a:r>
                      <a:r>
                        <a:rPr lang="en-US" sz="800" b="1" kern="1200" dirty="0">
                          <a:solidFill>
                            <a:srgbClr val="737981"/>
                          </a:solidFill>
                          <a:latin typeface="+mn-lt"/>
                          <a:ea typeface="Times New Roman" panose="02020603050405020304" pitchFamily="18" charset="0"/>
                          <a:cs typeface="+mn-cs"/>
                        </a:rPr>
                        <a:t>Search </a:t>
                      </a:r>
                      <a:r>
                        <a:rPr lang="en-US" sz="800" kern="1200" baseline="0" dirty="0">
                          <a:solidFill>
                            <a:srgbClr val="737981"/>
                          </a:solidFill>
                          <a:latin typeface="+mn-lt"/>
                          <a:ea typeface="Times New Roman" panose="02020603050405020304" pitchFamily="18" charset="0"/>
                          <a:cs typeface="+mn-cs"/>
                        </a:rPr>
                        <a:t>       icon..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8" name="Rectangle 17"/>
          <p:cNvSpPr/>
          <p:nvPr/>
        </p:nvSpPr>
        <p:spPr>
          <a:xfrm>
            <a:off x="3675288" y="3424799"/>
            <a:ext cx="156924" cy="11430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pic>
        <p:nvPicPr>
          <p:cNvPr id="4" name="Picture 3"/>
          <p:cNvPicPr>
            <a:picLocks noChangeAspect="1"/>
          </p:cNvPicPr>
          <p:nvPr/>
        </p:nvPicPr>
        <p:blipFill>
          <a:blip r:embed="rId4"/>
          <a:stretch>
            <a:fillRect/>
          </a:stretch>
        </p:blipFill>
        <p:spPr>
          <a:xfrm>
            <a:off x="7837660" y="2943617"/>
            <a:ext cx="228600" cy="134711"/>
          </a:xfrm>
          <a:prstGeom prst="rect">
            <a:avLst/>
          </a:prstGeom>
          <a:ln>
            <a:solidFill>
              <a:srgbClr val="1D3E61"/>
            </a:solidFill>
          </a:ln>
        </p:spPr>
      </p:pic>
      <p:sp>
        <p:nvSpPr>
          <p:cNvPr id="13" name="Pentagon 12"/>
          <p:cNvSpPr/>
          <p:nvPr/>
        </p:nvSpPr>
        <p:spPr bwMode="auto">
          <a:xfrm>
            <a:off x="225426" y="1491630"/>
            <a:ext cx="923292" cy="523433"/>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4" name="Chevron 13"/>
          <p:cNvSpPr/>
          <p:nvPr/>
        </p:nvSpPr>
        <p:spPr bwMode="auto">
          <a:xfrm>
            <a:off x="939650" y="1491630"/>
            <a:ext cx="1194399" cy="523433"/>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User</a:t>
            </a:r>
          </a:p>
          <a:p>
            <a:pPr algn="ctr"/>
            <a:r>
              <a:rPr lang="en-US" sz="1200" b="1" dirty="0">
                <a:solidFill>
                  <a:srgbClr val="FFFFFF"/>
                </a:solidFill>
                <a:ea typeface="ＭＳ Ｐゴシック" panose="020B0600070205080204" pitchFamily="34" charset="-128"/>
              </a:rPr>
              <a:t>    Information</a:t>
            </a:r>
            <a:endParaRPr lang="en-GB" sz="1200" b="1" dirty="0">
              <a:solidFill>
                <a:srgbClr val="FFFFFF"/>
              </a:solidFill>
              <a:ea typeface="ＭＳ Ｐゴシック" panose="020B0600070205080204" pitchFamily="34" charset="-128"/>
            </a:endParaRPr>
          </a:p>
        </p:txBody>
      </p:sp>
      <p:sp>
        <p:nvSpPr>
          <p:cNvPr id="15" name="Chevron 14"/>
          <p:cNvSpPr/>
          <p:nvPr/>
        </p:nvSpPr>
        <p:spPr bwMode="auto">
          <a:xfrm>
            <a:off x="3088642" y="1491630"/>
            <a:ext cx="1483358" cy="523295"/>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19" name="Chevron 18"/>
          <p:cNvSpPr/>
          <p:nvPr/>
        </p:nvSpPr>
        <p:spPr bwMode="auto">
          <a:xfrm>
            <a:off x="1926678" y="1491630"/>
            <a:ext cx="1371600" cy="52659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   Selection </a:t>
            </a:r>
            <a:endParaRPr lang="en-GB" sz="1200" b="1" dirty="0">
              <a:solidFill>
                <a:srgbClr val="FFFFFF">
                  <a:lumMod val="50000"/>
                </a:srgbClr>
              </a:solidFill>
              <a:ea typeface="ＭＳ Ｐゴシック" panose="020B0600070205080204" pitchFamily="34" charset="-128"/>
            </a:endParaRPr>
          </a:p>
        </p:txBody>
      </p:sp>
      <p:sp>
        <p:nvSpPr>
          <p:cNvPr id="22" name="Chevron 21"/>
          <p:cNvSpPr/>
          <p:nvPr/>
        </p:nvSpPr>
        <p:spPr bwMode="auto">
          <a:xfrm>
            <a:off x="5542252" y="1491630"/>
            <a:ext cx="1289079" cy="523295"/>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24" name="Chevron 23"/>
          <p:cNvSpPr/>
          <p:nvPr/>
        </p:nvSpPr>
        <p:spPr bwMode="auto">
          <a:xfrm>
            <a:off x="7422175" y="1491630"/>
            <a:ext cx="1339481" cy="52387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
        <p:nvSpPr>
          <p:cNvPr id="25" name="Rounded Rectangle 24"/>
          <p:cNvSpPr/>
          <p:nvPr/>
        </p:nvSpPr>
        <p:spPr>
          <a:xfrm>
            <a:off x="7113760" y="3414190"/>
            <a:ext cx="1676400" cy="453703"/>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Select the child organisation.</a:t>
            </a:r>
            <a:endParaRPr lang="en-US" sz="1200" b="1" dirty="0">
              <a:solidFill>
                <a:srgbClr val="737981"/>
              </a:solidFill>
              <a:ea typeface="Times New Roman" panose="02020603050405020304" pitchFamily="18" charset="0"/>
            </a:endParaRPr>
          </a:p>
        </p:txBody>
      </p:sp>
      <p:sp>
        <p:nvSpPr>
          <p:cNvPr id="26" name="Chevron 25"/>
          <p:cNvSpPr/>
          <p:nvPr/>
        </p:nvSpPr>
        <p:spPr bwMode="auto">
          <a:xfrm>
            <a:off x="4374408" y="1491630"/>
            <a:ext cx="1359556" cy="523295"/>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Creation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27" name="Chevron 26"/>
          <p:cNvSpPr/>
          <p:nvPr/>
        </p:nvSpPr>
        <p:spPr bwMode="auto">
          <a:xfrm>
            <a:off x="6630622" y="1491630"/>
            <a:ext cx="989379" cy="52659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Tree>
    <p:extLst>
      <p:ext uri="{BB962C8B-B14F-4D97-AF65-F5344CB8AC3E}">
        <p14:creationId xmlns:p14="http://schemas.microsoft.com/office/powerpoint/2010/main" val="115271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3825" r="4478"/>
          <a:stretch/>
        </p:blipFill>
        <p:spPr>
          <a:xfrm>
            <a:off x="228602" y="2025473"/>
            <a:ext cx="4876799" cy="1135451"/>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2. User Creation</a:t>
            </a:r>
            <a:br>
              <a:rPr lang="en-GB" altLang="en-US" sz="2800" dirty="0"/>
            </a:br>
            <a:r>
              <a:rPr lang="en-GB" altLang="en-US" sz="2800" dirty="0"/>
              <a:t>2.3 Child Organisation Selection </a:t>
            </a:r>
          </a:p>
        </p:txBody>
      </p:sp>
      <p:graphicFrame>
        <p:nvGraphicFramePr>
          <p:cNvPr id="28" name="Table 27"/>
          <p:cNvGraphicFramePr>
            <a:graphicFrameLocks noGrp="1"/>
          </p:cNvGraphicFramePr>
          <p:nvPr>
            <p:extLst>
              <p:ext uri="{D42A27DB-BD31-4B8C-83A1-F6EECF244321}">
                <p14:modId xmlns:p14="http://schemas.microsoft.com/office/powerpoint/2010/main" val="3779041921"/>
              </p:ext>
            </p:extLst>
          </p:nvPr>
        </p:nvGraphicFramePr>
        <p:xfrm>
          <a:off x="5943600" y="2025474"/>
          <a:ext cx="3048000" cy="1706909"/>
        </p:xfrm>
        <a:graphic>
          <a:graphicData uri="http://schemas.openxmlformats.org/drawingml/2006/table">
            <a:tbl>
              <a:tblPr firstRow="1" bandRow="1">
                <a:tableStyleId>{5C22544A-7EE6-4342-B048-85BDC9FD1C3A}</a:tableStyleId>
              </a:tblPr>
              <a:tblGrid>
                <a:gridCol w="362859">
                  <a:extLst>
                    <a:ext uri="{9D8B030D-6E8A-4147-A177-3AD203B41FA5}">
                      <a16:colId xmlns:a16="http://schemas.microsoft.com/office/drawing/2014/main" val="20000"/>
                    </a:ext>
                  </a:extLst>
                </a:gridCol>
                <a:gridCol w="2685141">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6739">
                <a:tc>
                  <a:txBody>
                    <a:bodyPr/>
                    <a:lstStyle/>
                    <a:p>
                      <a:pPr algn="ctr"/>
                      <a:r>
                        <a:rPr lang="en-GB" sz="800" b="1" dirty="0">
                          <a:solidFill>
                            <a:srgbClr val="D2232A"/>
                          </a:solidFill>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A </a:t>
                      </a:r>
                      <a:r>
                        <a:rPr lang="en-US" sz="800" b="1" kern="1200" dirty="0">
                          <a:solidFill>
                            <a:srgbClr val="737981"/>
                          </a:solidFill>
                          <a:latin typeface="+mn-lt"/>
                          <a:ea typeface="Times New Roman" panose="02020603050405020304" pitchFamily="18" charset="0"/>
                          <a:cs typeface="+mn-cs"/>
                        </a:rPr>
                        <a:t>Search</a:t>
                      </a:r>
                      <a:r>
                        <a:rPr lang="en-US" sz="800" b="1" kern="1200" baseline="0" dirty="0">
                          <a:solidFill>
                            <a:srgbClr val="737981"/>
                          </a:solidFill>
                          <a:latin typeface="+mn-lt"/>
                          <a:ea typeface="Times New Roman" panose="02020603050405020304" pitchFamily="18" charset="0"/>
                          <a:cs typeface="+mn-cs"/>
                        </a:rPr>
                        <a:t> and Select: organisation </a:t>
                      </a:r>
                      <a:r>
                        <a:rPr lang="en-US" sz="800" kern="1200" baseline="0" dirty="0">
                          <a:solidFill>
                            <a:srgbClr val="737981"/>
                          </a:solidFill>
                          <a:latin typeface="+mn-lt"/>
                          <a:ea typeface="Times New Roman" panose="02020603050405020304" pitchFamily="18" charset="0"/>
                          <a:cs typeface="+mn-cs"/>
                        </a:rPr>
                        <a:t>screen</a:t>
                      </a:r>
                      <a:r>
                        <a:rPr lang="en-US" sz="800" kern="1200" dirty="0">
                          <a:solidFill>
                            <a:srgbClr val="737981"/>
                          </a:solidFill>
                          <a:latin typeface="+mn-lt"/>
                          <a:ea typeface="Times New Roman" panose="02020603050405020304" pitchFamily="18" charset="0"/>
                          <a:cs typeface="+mn-cs"/>
                        </a:rPr>
                        <a:t> is displayed</a:t>
                      </a:r>
                      <a:r>
                        <a:rPr lang="en-US" sz="800" b="1"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205740">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8690">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At this stage, you have the option of selecting either Xos_NET_Xoserve </a:t>
                      </a:r>
                      <a:r>
                        <a:rPr lang="en-US" sz="800" kern="1200" baseline="0" dirty="0">
                          <a:solidFill>
                            <a:srgbClr val="737981"/>
                          </a:solidFill>
                          <a:latin typeface="+mn-lt"/>
                          <a:ea typeface="Times New Roman" panose="02020603050405020304" pitchFamily="18" charset="0"/>
                          <a:cs typeface="+mn-cs"/>
                        </a:rPr>
                        <a:t>(Parent organisation) </a:t>
                      </a:r>
                      <a:r>
                        <a:rPr lang="en-US" sz="800" kern="1200" dirty="0">
                          <a:solidFill>
                            <a:srgbClr val="737981"/>
                          </a:solidFill>
                          <a:latin typeface="+mn-lt"/>
                          <a:ea typeface="Times New Roman" panose="02020603050405020304" pitchFamily="18" charset="0"/>
                          <a:cs typeface="+mn-cs"/>
                        </a:rPr>
                        <a:t>or </a:t>
                      </a:r>
                      <a:r>
                        <a:rPr lang="en-US" sz="800" b="0" kern="1200" baseline="0" dirty="0">
                          <a:solidFill>
                            <a:srgbClr val="737981"/>
                          </a:solidFill>
                          <a:latin typeface="+mn-lt"/>
                          <a:ea typeface="Times New Roman" panose="02020603050405020304" pitchFamily="18" charset="0"/>
                          <a:cs typeface="+mn-cs"/>
                        </a:rPr>
                        <a:t>XOC_NET_XoserveChild (Child organisation)</a:t>
                      </a:r>
                      <a:r>
                        <a:rPr lang="en-US" sz="800" b="1" kern="1200" baseline="0" dirty="0">
                          <a:solidFill>
                            <a:srgbClr val="737981"/>
                          </a:solidFill>
                          <a:latin typeface="+mn-lt"/>
                          <a:ea typeface="Times New Roman" panose="02020603050405020304" pitchFamily="18" charset="0"/>
                          <a:cs typeface="+mn-cs"/>
                        </a:rPr>
                        <a:t>. </a:t>
                      </a:r>
                      <a:r>
                        <a:rPr lang="en-US" sz="800" kern="1200" dirty="0">
                          <a:solidFill>
                            <a:srgbClr val="737981"/>
                          </a:solidFill>
                          <a:latin typeface="+mn-lt"/>
                          <a:ea typeface="Times New Roman" panose="02020603050405020304" pitchFamily="18" charset="0"/>
                          <a:cs typeface="+mn-cs"/>
                        </a:rPr>
                        <a:t>Select the</a:t>
                      </a:r>
                      <a:r>
                        <a:rPr lang="en-US" sz="800" kern="1200" baseline="0" dirty="0">
                          <a:solidFill>
                            <a:srgbClr val="737981"/>
                          </a:solidFill>
                          <a:latin typeface="+mn-lt"/>
                          <a:ea typeface="Times New Roman" panose="02020603050405020304" pitchFamily="18" charset="0"/>
                          <a:cs typeface="+mn-cs"/>
                        </a:rPr>
                        <a:t> </a:t>
                      </a:r>
                      <a:r>
                        <a:rPr lang="en-US" sz="800" b="1" kern="1200" baseline="0" dirty="0">
                          <a:solidFill>
                            <a:srgbClr val="737981"/>
                          </a:solidFill>
                          <a:latin typeface="+mn-lt"/>
                          <a:ea typeface="Times New Roman" panose="02020603050405020304" pitchFamily="18" charset="0"/>
                          <a:cs typeface="+mn-cs"/>
                        </a:rPr>
                        <a:t>XOC_NET_XoserveChild </a:t>
                      </a:r>
                      <a:r>
                        <a:rPr lang="en-US" sz="800" kern="1200" baseline="0" dirty="0">
                          <a:solidFill>
                            <a:srgbClr val="737981"/>
                          </a:solidFill>
                          <a:latin typeface="+mn-lt"/>
                          <a:ea typeface="Times New Roman" panose="02020603050405020304" pitchFamily="18" charset="0"/>
                          <a:cs typeface="+mn-cs"/>
                        </a:rPr>
                        <a:t>and click the </a:t>
                      </a:r>
                      <a:r>
                        <a:rPr lang="en-US" sz="800" b="1" kern="1200" baseline="0" dirty="0">
                          <a:solidFill>
                            <a:srgbClr val="737981"/>
                          </a:solidFill>
                          <a:latin typeface="+mn-lt"/>
                          <a:ea typeface="Times New Roman" panose="02020603050405020304" pitchFamily="18" charset="0"/>
                          <a:cs typeface="+mn-cs"/>
                        </a:rPr>
                        <a:t>Select </a:t>
                      </a:r>
                      <a:r>
                        <a:rPr lang="en-US" sz="800" kern="1200" baseline="0" dirty="0">
                          <a:solidFill>
                            <a:srgbClr val="737981"/>
                          </a:solidFill>
                          <a:latin typeface="+mn-lt"/>
                          <a:ea typeface="Times New Roman" panose="02020603050405020304" pitchFamily="18" charset="0"/>
                          <a:cs typeface="+mn-cs"/>
                        </a:rPr>
                        <a:t>button.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15" name="Rectangle 14"/>
          <p:cNvSpPr/>
          <p:nvPr/>
        </p:nvSpPr>
        <p:spPr>
          <a:xfrm>
            <a:off x="2705683" y="2953453"/>
            <a:ext cx="511971" cy="19004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pic>
        <p:nvPicPr>
          <p:cNvPr id="3" name="Picture 2"/>
          <p:cNvPicPr>
            <a:picLocks noChangeAspect="1"/>
          </p:cNvPicPr>
          <p:nvPr/>
        </p:nvPicPr>
        <p:blipFill rotWithShape="1">
          <a:blip r:embed="rId4"/>
          <a:srcRect t="15774"/>
          <a:stretch/>
        </p:blipFill>
        <p:spPr>
          <a:xfrm>
            <a:off x="225425" y="3314272"/>
            <a:ext cx="3047999" cy="1283597"/>
          </a:xfrm>
          <a:prstGeom prst="rect">
            <a:avLst/>
          </a:prstGeom>
          <a:ln>
            <a:solidFill>
              <a:srgbClr val="1D3E61"/>
            </a:solidFill>
          </a:ln>
        </p:spPr>
      </p:pic>
      <p:sp>
        <p:nvSpPr>
          <p:cNvPr id="16" name="Down Arrow 15"/>
          <p:cNvSpPr/>
          <p:nvPr/>
        </p:nvSpPr>
        <p:spPr bwMode="auto">
          <a:xfrm>
            <a:off x="1489177" y="3179784"/>
            <a:ext cx="360000" cy="107329"/>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a:solidFill>
                <a:srgbClr val="000000"/>
              </a:solidFill>
              <a:latin typeface="Arial" charset="0"/>
            </a:endParaRPr>
          </a:p>
        </p:txBody>
      </p:sp>
      <p:sp>
        <p:nvSpPr>
          <p:cNvPr id="18" name="Rectangle 17"/>
          <p:cNvSpPr/>
          <p:nvPr/>
        </p:nvSpPr>
        <p:spPr>
          <a:xfrm>
            <a:off x="2748951" y="4488978"/>
            <a:ext cx="294086" cy="10727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9" name="Rectangle 18"/>
          <p:cNvSpPr/>
          <p:nvPr/>
        </p:nvSpPr>
        <p:spPr>
          <a:xfrm>
            <a:off x="236928" y="3459809"/>
            <a:ext cx="1504171" cy="8587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2" name="Pentagon 21"/>
          <p:cNvSpPr/>
          <p:nvPr/>
        </p:nvSpPr>
        <p:spPr bwMode="auto">
          <a:xfrm>
            <a:off x="225426" y="1347752"/>
            <a:ext cx="923292" cy="550324"/>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24" name="Chevron 23"/>
          <p:cNvSpPr/>
          <p:nvPr/>
        </p:nvSpPr>
        <p:spPr bwMode="auto">
          <a:xfrm>
            <a:off x="939650" y="1347752"/>
            <a:ext cx="1194399" cy="55032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25" name="Chevron 24"/>
          <p:cNvSpPr/>
          <p:nvPr/>
        </p:nvSpPr>
        <p:spPr bwMode="auto">
          <a:xfrm>
            <a:off x="3088642" y="1347614"/>
            <a:ext cx="1483358" cy="55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Organisation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27" name="Chevron 26"/>
          <p:cNvSpPr/>
          <p:nvPr/>
        </p:nvSpPr>
        <p:spPr bwMode="auto">
          <a:xfrm>
            <a:off x="1926678" y="1350910"/>
            <a:ext cx="1371600" cy="550324"/>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     Organisation </a:t>
            </a:r>
          </a:p>
          <a:p>
            <a:pPr algn="ctr"/>
            <a:r>
              <a:rPr lang="en-US" sz="1200" b="1" dirty="0">
                <a:solidFill>
                  <a:srgbClr val="FFFFFF"/>
                </a:solidFill>
                <a:ea typeface="ＭＳ Ｐゴシック" panose="020B0600070205080204" pitchFamily="34" charset="-128"/>
              </a:rPr>
              <a:t>   Selection </a:t>
            </a:r>
            <a:endParaRPr lang="en-GB" sz="1200" b="1" dirty="0">
              <a:solidFill>
                <a:srgbClr val="FFFFFF"/>
              </a:solidFill>
              <a:ea typeface="ＭＳ Ｐゴシック" panose="020B0600070205080204" pitchFamily="34" charset="-128"/>
            </a:endParaRPr>
          </a:p>
        </p:txBody>
      </p:sp>
      <p:sp>
        <p:nvSpPr>
          <p:cNvPr id="31" name="Chevron 30"/>
          <p:cNvSpPr/>
          <p:nvPr/>
        </p:nvSpPr>
        <p:spPr bwMode="auto">
          <a:xfrm>
            <a:off x="5542252" y="1347614"/>
            <a:ext cx="1289079" cy="55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33" name="Chevron 32"/>
          <p:cNvSpPr/>
          <p:nvPr/>
        </p:nvSpPr>
        <p:spPr bwMode="auto">
          <a:xfrm>
            <a:off x="7422175" y="1348189"/>
            <a:ext cx="1339481" cy="55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
        <p:nvSpPr>
          <p:cNvPr id="34" name="Rounded Rectangle 33"/>
          <p:cNvSpPr/>
          <p:nvPr/>
        </p:nvSpPr>
        <p:spPr>
          <a:xfrm>
            <a:off x="6477000" y="3856622"/>
            <a:ext cx="2084560" cy="33944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Submit the selected organisation.</a:t>
            </a:r>
            <a:endParaRPr lang="en-US" sz="1200" b="1" dirty="0">
              <a:solidFill>
                <a:srgbClr val="737981"/>
              </a:solidFill>
              <a:ea typeface="Times New Roman" panose="02020603050405020304" pitchFamily="18" charset="0"/>
            </a:endParaRPr>
          </a:p>
        </p:txBody>
      </p:sp>
      <p:sp>
        <p:nvSpPr>
          <p:cNvPr id="35" name="Chevron 34"/>
          <p:cNvSpPr/>
          <p:nvPr/>
        </p:nvSpPr>
        <p:spPr bwMode="auto">
          <a:xfrm>
            <a:off x="4374408" y="1347614"/>
            <a:ext cx="1359556" cy="55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Creation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36" name="Chevron 35"/>
          <p:cNvSpPr/>
          <p:nvPr/>
        </p:nvSpPr>
        <p:spPr bwMode="auto">
          <a:xfrm>
            <a:off x="6630622" y="1350910"/>
            <a:ext cx="989379" cy="55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
        <p:nvSpPr>
          <p:cNvPr id="20" name="Rounded Rectangle 19"/>
          <p:cNvSpPr/>
          <p:nvPr/>
        </p:nvSpPr>
        <p:spPr>
          <a:xfrm>
            <a:off x="3518203" y="4369658"/>
            <a:ext cx="5337174" cy="5063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a:solidFill>
                  <a:schemeClr val="accent1">
                    <a:lumMod val="75000"/>
                  </a:schemeClr>
                </a:solidFill>
                <a:ea typeface="Times New Roman" panose="02020603050405020304" pitchFamily="18" charset="0"/>
              </a:rPr>
              <a:t>Note</a:t>
            </a:r>
            <a:r>
              <a:rPr lang="en-US" sz="1200" dirty="0">
                <a:solidFill>
                  <a:schemeClr val="accent1">
                    <a:lumMod val="75000"/>
                  </a:schemeClr>
                </a:solidFill>
                <a:ea typeface="Times New Roman" panose="02020603050405020304" pitchFamily="18" charset="0"/>
              </a:rPr>
              <a:t>: </a:t>
            </a:r>
            <a:r>
              <a:rPr lang="en-GB" sz="1200" dirty="0">
                <a:solidFill>
                  <a:schemeClr val="accent1">
                    <a:lumMod val="75000"/>
                  </a:schemeClr>
                </a:solidFill>
                <a:ea typeface="Times New Roman" panose="02020603050405020304" pitchFamily="18" charset="0"/>
              </a:rPr>
              <a:t>Organisations</a:t>
            </a:r>
            <a:r>
              <a:rPr lang="en-US" sz="1200" dirty="0">
                <a:solidFill>
                  <a:schemeClr val="accent1">
                    <a:lumMod val="75000"/>
                  </a:schemeClr>
                </a:solidFill>
                <a:ea typeface="Times New Roman" panose="02020603050405020304" pitchFamily="18" charset="0"/>
              </a:rPr>
              <a:t> within the drop down menu will be specific to those that the LSO can act on behalf of. </a:t>
            </a:r>
          </a:p>
        </p:txBody>
      </p:sp>
    </p:spTree>
    <p:extLst>
      <p:ext uri="{BB962C8B-B14F-4D97-AF65-F5344CB8AC3E}">
        <p14:creationId xmlns:p14="http://schemas.microsoft.com/office/powerpoint/2010/main" val="427619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altLang="en-US" sz="1800" dirty="0">
                <a:solidFill>
                  <a:srgbClr val="1D3E61">
                    <a:lumMod val="75000"/>
                  </a:srgbClr>
                </a:solidFill>
              </a:rPr>
              <a:t>2. User Creation</a:t>
            </a:r>
            <a:br>
              <a:rPr lang="en-GB" altLang="en-US" dirty="0"/>
            </a:br>
            <a:r>
              <a:rPr lang="en-GB" altLang="en-US" sz="2800" dirty="0"/>
              <a:t>2.4 Child Organisation Submission</a:t>
            </a:r>
            <a:endParaRPr lang="en-GB" dirty="0"/>
          </a:p>
        </p:txBody>
      </p:sp>
      <p:pic>
        <p:nvPicPr>
          <p:cNvPr id="4" name="Picture 3"/>
          <p:cNvPicPr>
            <a:picLocks noChangeAspect="1"/>
          </p:cNvPicPr>
          <p:nvPr/>
        </p:nvPicPr>
        <p:blipFill rotWithShape="1">
          <a:blip r:embed="rId2"/>
          <a:srcRect b="3279"/>
          <a:stretch/>
        </p:blipFill>
        <p:spPr>
          <a:xfrm>
            <a:off x="228601" y="2051168"/>
            <a:ext cx="6123523" cy="1528694"/>
          </a:xfrm>
          <a:prstGeom prst="rect">
            <a:avLst/>
          </a:prstGeom>
          <a:ln>
            <a:solidFill>
              <a:srgbClr val="1D3E61"/>
            </a:solidFill>
          </a:ln>
        </p:spPr>
      </p:pic>
      <p:sp>
        <p:nvSpPr>
          <p:cNvPr id="5" name="Rectangle 4"/>
          <p:cNvSpPr/>
          <p:nvPr/>
        </p:nvSpPr>
        <p:spPr>
          <a:xfrm>
            <a:off x="1922526" y="2048880"/>
            <a:ext cx="896873" cy="15188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6" name="Rectangle 5"/>
          <p:cNvSpPr/>
          <p:nvPr/>
        </p:nvSpPr>
        <p:spPr>
          <a:xfrm>
            <a:off x="1040431" y="3393058"/>
            <a:ext cx="1711960" cy="13195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7" name="Rectangle 6"/>
          <p:cNvSpPr/>
          <p:nvPr/>
        </p:nvSpPr>
        <p:spPr>
          <a:xfrm>
            <a:off x="4747907" y="2213835"/>
            <a:ext cx="418963" cy="15758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30160712"/>
              </p:ext>
            </p:extLst>
          </p:nvPr>
        </p:nvGraphicFramePr>
        <p:xfrm>
          <a:off x="6705600" y="2048882"/>
          <a:ext cx="2286000" cy="457292"/>
        </p:xfrm>
        <a:graphic>
          <a:graphicData uri="http://schemas.openxmlformats.org/drawingml/2006/table">
            <a:tbl>
              <a:tblPr firstRow="1" bandRow="1">
                <a:tableStyleId>{5C22544A-7EE6-4342-B048-85BDC9FD1C3A}</a:tableStyleId>
              </a:tblPr>
              <a:tblGrid>
                <a:gridCol w="272144">
                  <a:extLst>
                    <a:ext uri="{9D8B030D-6E8A-4147-A177-3AD203B41FA5}">
                      <a16:colId xmlns:a16="http://schemas.microsoft.com/office/drawing/2014/main" val="20000"/>
                    </a:ext>
                  </a:extLst>
                </a:gridCol>
                <a:gridCol w="2013856">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52">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kern="1200" baseline="0" dirty="0">
                          <a:solidFill>
                            <a:srgbClr val="737981"/>
                          </a:solidFill>
                          <a:latin typeface="+mn-lt"/>
                          <a:ea typeface="Times New Roman" panose="02020603050405020304" pitchFamily="18" charset="0"/>
                          <a:cs typeface="+mn-cs"/>
                        </a:rPr>
                        <a:t> button.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sp>
        <p:nvSpPr>
          <p:cNvPr id="10" name="Pentagon 9"/>
          <p:cNvSpPr/>
          <p:nvPr/>
        </p:nvSpPr>
        <p:spPr bwMode="auto">
          <a:xfrm>
            <a:off x="225426" y="1347614"/>
            <a:ext cx="923292" cy="57387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1" name="Chevron 10"/>
          <p:cNvSpPr/>
          <p:nvPr/>
        </p:nvSpPr>
        <p:spPr bwMode="auto">
          <a:xfrm>
            <a:off x="939650" y="1347614"/>
            <a:ext cx="1194399" cy="57387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12" name="Chevron 11"/>
          <p:cNvSpPr/>
          <p:nvPr/>
        </p:nvSpPr>
        <p:spPr bwMode="auto">
          <a:xfrm>
            <a:off x="3088642" y="1347614"/>
            <a:ext cx="1483358" cy="573732"/>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  Organisation </a:t>
            </a:r>
          </a:p>
          <a:p>
            <a:pPr algn="ctr"/>
            <a:r>
              <a:rPr lang="en-US" sz="1200" b="1" dirty="0">
                <a:solidFill>
                  <a:srgbClr val="FFFFFF"/>
                </a:solidFill>
                <a:ea typeface="ＭＳ Ｐゴシック" panose="020B0600070205080204" pitchFamily="34" charset="-128"/>
              </a:rPr>
              <a:t>Submission</a:t>
            </a:r>
            <a:endParaRPr lang="en-GB" sz="1200" b="1" dirty="0">
              <a:solidFill>
                <a:srgbClr val="FFFFFF"/>
              </a:solidFill>
              <a:ea typeface="ＭＳ Ｐゴシック" panose="020B0600070205080204" pitchFamily="34" charset="-128"/>
            </a:endParaRPr>
          </a:p>
        </p:txBody>
      </p:sp>
      <p:sp>
        <p:nvSpPr>
          <p:cNvPr id="13" name="Chevron 12"/>
          <p:cNvSpPr/>
          <p:nvPr/>
        </p:nvSpPr>
        <p:spPr bwMode="auto">
          <a:xfrm>
            <a:off x="1926678" y="1347614"/>
            <a:ext cx="1371600" cy="57702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   Selection </a:t>
            </a:r>
            <a:endParaRPr lang="en-GB" sz="1200" b="1" dirty="0">
              <a:solidFill>
                <a:schemeClr val="bg1"/>
              </a:solidFill>
              <a:ea typeface="ＭＳ Ｐゴシック" panose="020B0600070205080204" pitchFamily="34" charset="-128"/>
            </a:endParaRPr>
          </a:p>
        </p:txBody>
      </p:sp>
      <p:sp>
        <p:nvSpPr>
          <p:cNvPr id="14" name="Chevron 13"/>
          <p:cNvSpPr/>
          <p:nvPr/>
        </p:nvSpPr>
        <p:spPr bwMode="auto">
          <a:xfrm>
            <a:off x="5542252" y="1347614"/>
            <a:ext cx="1289079" cy="57373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5" name="Chevron 14"/>
          <p:cNvSpPr/>
          <p:nvPr/>
        </p:nvSpPr>
        <p:spPr bwMode="auto">
          <a:xfrm>
            <a:off x="7422175" y="1350910"/>
            <a:ext cx="1339481" cy="571011"/>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
        <p:nvSpPr>
          <p:cNvPr id="16" name="Chevron 15"/>
          <p:cNvSpPr/>
          <p:nvPr/>
        </p:nvSpPr>
        <p:spPr bwMode="auto">
          <a:xfrm>
            <a:off x="4374408" y="1347614"/>
            <a:ext cx="1359556" cy="57373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User</a:t>
            </a:r>
          </a:p>
          <a:p>
            <a:pPr algn="ctr"/>
            <a:r>
              <a:rPr lang="en-US" sz="1200" b="1" dirty="0">
                <a:solidFill>
                  <a:srgbClr val="FFFFFF">
                    <a:lumMod val="50000"/>
                  </a:srgbClr>
                </a:solidFill>
                <a:ea typeface="ＭＳ Ｐゴシック" panose="020B0600070205080204" pitchFamily="34" charset="-128"/>
              </a:rPr>
              <a:t>   Creation </a:t>
            </a:r>
          </a:p>
          <a:p>
            <a:pPr algn="ctr"/>
            <a:r>
              <a:rPr lang="en-US" sz="1200" b="1" dirty="0">
                <a:solidFill>
                  <a:srgbClr val="FFFFFF">
                    <a:lumMod val="50000"/>
                  </a:srgbClr>
                </a:solidFill>
                <a:ea typeface="ＭＳ Ｐゴシック" panose="020B0600070205080204" pitchFamily="34" charset="-128"/>
              </a:rPr>
              <a:t>Submission</a:t>
            </a:r>
            <a:endParaRPr lang="en-GB" sz="1200" b="1" dirty="0">
              <a:solidFill>
                <a:srgbClr val="FFFFFF">
                  <a:lumMod val="50000"/>
                </a:srgbClr>
              </a:solidFill>
              <a:ea typeface="ＭＳ Ｐゴシック" panose="020B0600070205080204" pitchFamily="34" charset="-128"/>
            </a:endParaRPr>
          </a:p>
        </p:txBody>
      </p:sp>
      <p:sp>
        <p:nvSpPr>
          <p:cNvPr id="17" name="Chevron 16"/>
          <p:cNvSpPr/>
          <p:nvPr/>
        </p:nvSpPr>
        <p:spPr bwMode="auto">
          <a:xfrm>
            <a:off x="6630622" y="1350910"/>
            <a:ext cx="989379" cy="573732"/>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Tree>
    <p:extLst>
      <p:ext uri="{BB962C8B-B14F-4D97-AF65-F5344CB8AC3E}">
        <p14:creationId xmlns:p14="http://schemas.microsoft.com/office/powerpoint/2010/main" val="321457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2. User Creation</a:t>
            </a:r>
            <a:br>
              <a:rPr lang="en-GB" altLang="en-US" dirty="0"/>
            </a:br>
            <a:r>
              <a:rPr lang="en-GB" altLang="en-US" sz="2800" dirty="0"/>
              <a:t>2.5 User Creation Confirmation</a:t>
            </a:r>
            <a:endParaRPr lang="en-GB" altLang="en-US" dirty="0"/>
          </a:p>
        </p:txBody>
      </p:sp>
      <p:pic>
        <p:nvPicPr>
          <p:cNvPr id="2" name="Picture 1"/>
          <p:cNvPicPr>
            <a:picLocks noChangeAspect="1"/>
          </p:cNvPicPr>
          <p:nvPr/>
        </p:nvPicPr>
        <p:blipFill>
          <a:blip r:embed="rId3"/>
          <a:stretch>
            <a:fillRect/>
          </a:stretch>
        </p:blipFill>
        <p:spPr>
          <a:xfrm>
            <a:off x="223495" y="1563638"/>
            <a:ext cx="6391275" cy="2636044"/>
          </a:xfrm>
          <a:prstGeom prst="rect">
            <a:avLst/>
          </a:prstGeom>
          <a:ln>
            <a:solidFill>
              <a:srgbClr val="1D3E61"/>
            </a:solidFill>
          </a:ln>
        </p:spPr>
      </p:pic>
      <p:sp>
        <p:nvSpPr>
          <p:cNvPr id="12" name="Rectangle 11"/>
          <p:cNvSpPr/>
          <p:nvPr/>
        </p:nvSpPr>
        <p:spPr>
          <a:xfrm>
            <a:off x="2494866" y="1648265"/>
            <a:ext cx="1848534" cy="20077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275987685"/>
              </p:ext>
            </p:extLst>
          </p:nvPr>
        </p:nvGraphicFramePr>
        <p:xfrm>
          <a:off x="6858000" y="1572309"/>
          <a:ext cx="2133600" cy="1223010"/>
        </p:xfrm>
        <a:graphic>
          <a:graphicData uri="http://schemas.openxmlformats.org/drawingml/2006/table">
            <a:tbl>
              <a:tblPr firstRow="1" bandRow="1">
                <a:tableStyleId>{5C22544A-7EE6-4342-B048-85BDC9FD1C3A}</a:tableStyleId>
              </a:tblPr>
              <a:tblGrid>
                <a:gridCol w="254001">
                  <a:extLst>
                    <a:ext uri="{9D8B030D-6E8A-4147-A177-3AD203B41FA5}">
                      <a16:colId xmlns:a16="http://schemas.microsoft.com/office/drawing/2014/main" val="20000"/>
                    </a:ext>
                  </a:extLst>
                </a:gridCol>
                <a:gridCol w="1879599">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algn="ctr"/>
                      <a:r>
                        <a:rPr lang="en-GB" sz="800" b="1" dirty="0">
                          <a:solidFill>
                            <a:srgbClr val="D2232A"/>
                          </a:solidFill>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A confirmation message is displayed:</a:t>
                      </a:r>
                      <a:r>
                        <a:rPr lang="en-US" sz="800" b="1" kern="1200" dirty="0">
                          <a:solidFill>
                            <a:srgbClr val="737981"/>
                          </a:solidFill>
                          <a:latin typeface="+mn-lt"/>
                          <a:ea typeface="Times New Roman" panose="02020603050405020304" pitchFamily="18" charset="0"/>
                          <a:cs typeface="+mn-cs"/>
                        </a:rPr>
                        <a:t> User created</a:t>
                      </a:r>
                      <a:r>
                        <a:rPr lang="en-US" sz="800" b="1" kern="1200" baseline="0" dirty="0">
                          <a:solidFill>
                            <a:srgbClr val="737981"/>
                          </a:solidFill>
                          <a:latin typeface="+mn-lt"/>
                          <a:ea typeface="Times New Roman" panose="02020603050405020304" pitchFamily="18" charset="0"/>
                          <a:cs typeface="+mn-cs"/>
                        </a:rPr>
                        <a:t> successfully </a:t>
                      </a:r>
                      <a:r>
                        <a:rPr lang="en-US" sz="800" b="0" kern="1200" baseline="0" dirty="0">
                          <a:solidFill>
                            <a:srgbClr val="737981"/>
                          </a:solidFill>
                          <a:latin typeface="+mn-lt"/>
                          <a:ea typeface="Times New Roman" panose="02020603050405020304" pitchFamily="18" charset="0"/>
                          <a:cs typeface="+mn-cs"/>
                        </a:rPr>
                        <a:t>with the user details.</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To open the </a:t>
                      </a:r>
                      <a:r>
                        <a:rPr lang="en-US" sz="800" b="1" kern="1200" dirty="0">
                          <a:solidFill>
                            <a:srgbClr val="737981"/>
                          </a:solidFill>
                          <a:latin typeface="+mn-lt"/>
                          <a:ea typeface="Times New Roman" panose="02020603050405020304" pitchFamily="18" charset="0"/>
                          <a:cs typeface="+mn-cs"/>
                        </a:rPr>
                        <a:t>Users </a:t>
                      </a:r>
                      <a:r>
                        <a:rPr lang="en-US" sz="800" b="0" kern="1200" dirty="0">
                          <a:solidFill>
                            <a:srgbClr val="737981"/>
                          </a:solidFill>
                          <a:latin typeface="+mn-lt"/>
                          <a:ea typeface="Times New Roman" panose="02020603050405020304" pitchFamily="18" charset="0"/>
                          <a:cs typeface="+mn-cs"/>
                        </a:rPr>
                        <a:t>window, 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link.</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 name="Pentagon 13"/>
          <p:cNvSpPr/>
          <p:nvPr/>
        </p:nvSpPr>
        <p:spPr bwMode="auto">
          <a:xfrm>
            <a:off x="225426" y="843558"/>
            <a:ext cx="923292" cy="601354"/>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5" name="Chevron 14"/>
          <p:cNvSpPr/>
          <p:nvPr/>
        </p:nvSpPr>
        <p:spPr bwMode="auto">
          <a:xfrm>
            <a:off x="939650" y="843558"/>
            <a:ext cx="1194399" cy="60135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16" name="Chevron 15"/>
          <p:cNvSpPr/>
          <p:nvPr/>
        </p:nvSpPr>
        <p:spPr bwMode="auto">
          <a:xfrm>
            <a:off x="3088642" y="843420"/>
            <a:ext cx="1483358" cy="60135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18" name="Chevron 17"/>
          <p:cNvSpPr/>
          <p:nvPr/>
        </p:nvSpPr>
        <p:spPr bwMode="auto">
          <a:xfrm>
            <a:off x="1926678" y="846716"/>
            <a:ext cx="1371600" cy="60135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   Selection </a:t>
            </a:r>
            <a:endParaRPr lang="en-GB" sz="1200" b="1" dirty="0">
              <a:solidFill>
                <a:schemeClr val="bg1"/>
              </a:solidFill>
              <a:ea typeface="ＭＳ Ｐゴシック" panose="020B0600070205080204" pitchFamily="34" charset="-128"/>
            </a:endParaRPr>
          </a:p>
        </p:txBody>
      </p:sp>
      <p:sp>
        <p:nvSpPr>
          <p:cNvPr id="19" name="Chevron 18"/>
          <p:cNvSpPr/>
          <p:nvPr/>
        </p:nvSpPr>
        <p:spPr bwMode="auto">
          <a:xfrm>
            <a:off x="5542252" y="843420"/>
            <a:ext cx="1289079" cy="60135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Email </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24" name="Chevron 23"/>
          <p:cNvSpPr/>
          <p:nvPr/>
        </p:nvSpPr>
        <p:spPr bwMode="auto">
          <a:xfrm>
            <a:off x="7422175" y="843995"/>
            <a:ext cx="1339481" cy="60135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
        <p:nvSpPr>
          <p:cNvPr id="25" name="Chevron 24"/>
          <p:cNvSpPr/>
          <p:nvPr/>
        </p:nvSpPr>
        <p:spPr bwMode="auto">
          <a:xfrm>
            <a:off x="4374408" y="843420"/>
            <a:ext cx="1359556" cy="601354"/>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User</a:t>
            </a:r>
          </a:p>
          <a:p>
            <a:pPr algn="ctr"/>
            <a:r>
              <a:rPr lang="en-US" sz="1200" b="1" dirty="0">
                <a:solidFill>
                  <a:srgbClr val="FFFFFF"/>
                </a:solidFill>
                <a:ea typeface="ＭＳ Ｐゴシック" panose="020B0600070205080204" pitchFamily="34" charset="-128"/>
              </a:rPr>
              <a:t>   Creation </a:t>
            </a:r>
          </a:p>
          <a:p>
            <a:pPr algn="ctr"/>
            <a:r>
              <a:rPr lang="en-US" sz="1200" b="1" dirty="0">
                <a:solidFill>
                  <a:srgbClr val="FFFFFF"/>
                </a:solidFill>
                <a:ea typeface="ＭＳ Ｐゴシック" panose="020B0600070205080204" pitchFamily="34" charset="-128"/>
              </a:rPr>
              <a:t>Submission</a:t>
            </a:r>
            <a:endParaRPr lang="en-GB" sz="1200" b="1" dirty="0">
              <a:solidFill>
                <a:srgbClr val="FFFFFF"/>
              </a:solidFill>
              <a:ea typeface="ＭＳ Ｐゴシック" panose="020B0600070205080204" pitchFamily="34" charset="-128"/>
            </a:endParaRPr>
          </a:p>
        </p:txBody>
      </p:sp>
      <p:sp>
        <p:nvSpPr>
          <p:cNvPr id="26" name="Chevron 25"/>
          <p:cNvSpPr/>
          <p:nvPr/>
        </p:nvSpPr>
        <p:spPr bwMode="auto">
          <a:xfrm>
            <a:off x="6630622" y="846716"/>
            <a:ext cx="989379" cy="60135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
        <p:nvSpPr>
          <p:cNvPr id="17" name="Rounded Rectangle 16"/>
          <p:cNvSpPr/>
          <p:nvPr/>
        </p:nvSpPr>
        <p:spPr bwMode="auto">
          <a:xfrm>
            <a:off x="223495" y="4215656"/>
            <a:ext cx="6298439" cy="7177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2075" tIns="46038" rIns="92075" bIns="46038" numCol="1" rtlCol="0" anchor="ctr" anchorCtr="0" compatLnSpc="1">
            <a:prstTxWarp prst="textNoShape">
              <a:avLst/>
            </a:prstTxWarp>
          </a:bodyPr>
          <a:lstStyle/>
          <a:p>
            <a:pPr lvl="0"/>
            <a:r>
              <a:rPr lang="en-GB" sz="1100" dirty="0">
                <a:solidFill>
                  <a:schemeClr val="accent1">
                    <a:lumMod val="75000"/>
                  </a:schemeClr>
                </a:solidFill>
              </a:rPr>
              <a:t>The User ID is generated automatically as First Name up to 12 characters + Last name up to 10 characters (+ number if duplicate). </a:t>
            </a:r>
            <a:br>
              <a:rPr lang="en-GB" sz="1100" dirty="0">
                <a:solidFill>
                  <a:schemeClr val="accent1">
                    <a:lumMod val="75000"/>
                  </a:schemeClr>
                </a:solidFill>
              </a:rPr>
            </a:br>
            <a:r>
              <a:rPr lang="en-US" sz="1100" dirty="0">
                <a:solidFill>
                  <a:schemeClr val="accent1">
                    <a:lumMod val="75000"/>
                  </a:schemeClr>
                </a:solidFill>
              </a:rPr>
              <a:t>For example, for a user called John Smith, their  ID would be generated as </a:t>
            </a:r>
            <a:r>
              <a:rPr lang="en-US" sz="1100" b="1" dirty="0">
                <a:solidFill>
                  <a:schemeClr val="accent1">
                    <a:lumMod val="75000"/>
                  </a:schemeClr>
                </a:solidFill>
              </a:rPr>
              <a:t>JOHNSMITH</a:t>
            </a:r>
            <a:r>
              <a:rPr lang="en-US" sz="1100" dirty="0">
                <a:solidFill>
                  <a:schemeClr val="accent1">
                    <a:lumMod val="75000"/>
                  </a:schemeClr>
                </a:solidFill>
              </a:rPr>
              <a:t>. If there is another user with the same name, the User ID will incremented, for example </a:t>
            </a:r>
            <a:r>
              <a:rPr lang="en-US" sz="1100" b="1" dirty="0">
                <a:solidFill>
                  <a:schemeClr val="accent1">
                    <a:lumMod val="75000"/>
                  </a:schemeClr>
                </a:solidFill>
              </a:rPr>
              <a:t>JOHNSMITH14</a:t>
            </a:r>
            <a:r>
              <a:rPr lang="en-US" sz="1100" dirty="0">
                <a:solidFill>
                  <a:schemeClr val="accent1">
                    <a:lumMod val="75000"/>
                  </a:schemeClr>
                </a:solidFill>
              </a:rPr>
              <a:t>.</a:t>
            </a:r>
            <a:endParaRPr lang="en-GB" sz="1100" dirty="0">
              <a:solidFill>
                <a:schemeClr val="accent1">
                  <a:lumMod val="75000"/>
                </a:schemeClr>
              </a:solidFill>
            </a:endParaRPr>
          </a:p>
        </p:txBody>
      </p:sp>
    </p:spTree>
    <p:extLst>
      <p:ext uri="{BB962C8B-B14F-4D97-AF65-F5344CB8AC3E}">
        <p14:creationId xmlns:p14="http://schemas.microsoft.com/office/powerpoint/2010/main" val="117960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defRPr/>
            </a:pPr>
            <a:r>
              <a:rPr lang="en-GB" dirty="0">
                <a:solidFill>
                  <a:srgbClr val="84B8DA"/>
                </a:solidFill>
              </a:rPr>
              <a:t>Course Objectives</a:t>
            </a:r>
          </a:p>
        </p:txBody>
      </p:sp>
      <p:sp>
        <p:nvSpPr>
          <p:cNvPr id="3" name="Content Placeholder 2"/>
          <p:cNvSpPr>
            <a:spLocks noGrp="1"/>
          </p:cNvSpPr>
          <p:nvPr>
            <p:ph idx="1"/>
          </p:nvPr>
        </p:nvSpPr>
        <p:spPr>
          <a:xfrm>
            <a:off x="395290" y="735806"/>
            <a:ext cx="6361952" cy="2578894"/>
          </a:xfrm>
        </p:spPr>
        <p:txBody>
          <a:bodyPr>
            <a:normAutofit fontScale="85000" lnSpcReduction="10000"/>
          </a:bodyPr>
          <a:lstStyle/>
          <a:p>
            <a:pPr>
              <a:buClr>
                <a:srgbClr val="3E5AA8"/>
              </a:buClr>
            </a:pPr>
            <a:r>
              <a:rPr lang="en-US" sz="2000" dirty="0"/>
              <a:t>This guide will provide you with</a:t>
            </a:r>
          </a:p>
          <a:p>
            <a:pPr lvl="1">
              <a:buClr>
                <a:srgbClr val="3E5AA8"/>
              </a:buClr>
            </a:pPr>
            <a:r>
              <a:rPr lang="en-US" sz="1800" dirty="0"/>
              <a:t>An understanding of the activities required to gain and maintain access to Xoserve Services Portal</a:t>
            </a:r>
          </a:p>
          <a:p>
            <a:pPr lvl="1">
              <a:buClr>
                <a:srgbClr val="3E5AA8"/>
              </a:buClr>
            </a:pPr>
            <a:r>
              <a:rPr lang="en-US" sz="1800" dirty="0"/>
              <a:t>Guidance for the activities to be carried out by a Local Security Officer to:</a:t>
            </a:r>
            <a:endParaRPr lang="en-US" sz="1800" dirty="0">
              <a:cs typeface="+mn-cs"/>
            </a:endParaRPr>
          </a:p>
          <a:p>
            <a:pPr lvl="1" indent="-283464" eaLnBrk="0" hangingPunct="0">
              <a:buClr>
                <a:srgbClr val="3E5AA8"/>
              </a:buClr>
              <a:buFont typeface="Arial" panose="020B0604020202020204" pitchFamily="34" charset="0"/>
              <a:buChar char="–"/>
            </a:pPr>
            <a:r>
              <a:rPr lang="en-US" sz="1800" dirty="0">
                <a:cs typeface="+mn-cs"/>
              </a:rPr>
              <a:t>Create new users</a:t>
            </a:r>
          </a:p>
          <a:p>
            <a:pPr lvl="1" indent="-283464" eaLnBrk="0" hangingPunct="0">
              <a:buClr>
                <a:srgbClr val="3E5AA8"/>
              </a:buClr>
              <a:buFont typeface="Arial" panose="020B0604020202020204" pitchFamily="34" charset="0"/>
              <a:buChar char="–"/>
            </a:pPr>
            <a:r>
              <a:rPr lang="en-US" sz="1800" dirty="0">
                <a:cs typeface="+mn-cs"/>
              </a:rPr>
              <a:t>Modify User Profile</a:t>
            </a:r>
          </a:p>
          <a:p>
            <a:pPr lvl="1" indent="-283464" eaLnBrk="0" hangingPunct="0">
              <a:buClr>
                <a:srgbClr val="3E5AA8"/>
              </a:buClr>
              <a:buFont typeface="Arial" panose="020B0604020202020204" pitchFamily="34" charset="0"/>
              <a:buChar char="–"/>
            </a:pPr>
            <a:r>
              <a:rPr lang="en-US" sz="1800" dirty="0">
                <a:cs typeface="+mn-cs"/>
              </a:rPr>
              <a:t>Search users</a:t>
            </a:r>
          </a:p>
          <a:p>
            <a:pPr lvl="1" indent="-283464" eaLnBrk="0" hangingPunct="0">
              <a:buClr>
                <a:srgbClr val="3E5AA8"/>
              </a:buClr>
              <a:buFont typeface="Arial" panose="020B0604020202020204" pitchFamily="34" charset="0"/>
              <a:buChar char="–"/>
            </a:pPr>
            <a:r>
              <a:rPr lang="en-US" sz="1800" dirty="0">
                <a:cs typeface="+mn-cs"/>
              </a:rPr>
              <a:t>Service Assignment</a:t>
            </a:r>
          </a:p>
          <a:p>
            <a:pPr marL="402336">
              <a:buClr>
                <a:srgbClr val="3E5AA8"/>
              </a:buClr>
            </a:pPr>
            <a:r>
              <a:rPr lang="en-US" sz="2000" dirty="0">
                <a:cs typeface="+mn-cs"/>
              </a:rPr>
              <a:t>The guide is aimed at Local Security Officers (LSO)</a:t>
            </a:r>
          </a:p>
          <a:p>
            <a:pPr marL="457200" lvl="1" indent="0" eaLnBrk="0" hangingPunct="0">
              <a:buClr>
                <a:srgbClr val="3E5AA8"/>
              </a:buClr>
              <a:buNone/>
            </a:pPr>
            <a:endParaRPr lang="en-GB" sz="1800" dirty="0"/>
          </a:p>
        </p:txBody>
      </p:sp>
      <p:grpSp>
        <p:nvGrpSpPr>
          <p:cNvPr id="5" name="Group 4"/>
          <p:cNvGrpSpPr/>
          <p:nvPr/>
        </p:nvGrpSpPr>
        <p:grpSpPr>
          <a:xfrm>
            <a:off x="6757242" y="742950"/>
            <a:ext cx="2005758" cy="1504319"/>
            <a:chOff x="6757242" y="990600"/>
            <a:chExt cx="2005758" cy="20057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242" y="990600"/>
              <a:ext cx="2005758" cy="2005758"/>
            </a:xfrm>
            <a:prstGeom prst="rect">
              <a:avLst/>
            </a:prstGeom>
          </p:spPr>
        </p:pic>
        <p:sp>
          <p:nvSpPr>
            <p:cNvPr id="7" name="Rounded Rectangle 6"/>
            <p:cNvSpPr/>
            <p:nvPr/>
          </p:nvSpPr>
          <p:spPr>
            <a:xfrm>
              <a:off x="6781800" y="990600"/>
              <a:ext cx="1981200" cy="1981200"/>
            </a:xfrm>
            <a:prstGeom prst="roundRect">
              <a:avLst>
                <a:gd name="adj" fmla="val 547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8" name="Content Placeholder 2"/>
          <p:cNvSpPr txBox="1">
            <a:spLocks/>
          </p:cNvSpPr>
          <p:nvPr/>
        </p:nvSpPr>
        <p:spPr bwMode="auto">
          <a:xfrm>
            <a:off x="419848" y="3486149"/>
            <a:ext cx="8343152"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buClr>
                <a:srgbClr val="3E5AA8"/>
              </a:buClr>
              <a:buNone/>
            </a:pPr>
            <a:r>
              <a:rPr lang="en-US" sz="2000" dirty="0"/>
              <a:t>To make the most of this guide, follow the steps in the system using the reference as guidance.</a:t>
            </a:r>
            <a:endParaRPr lang="en-GB" sz="1800" dirty="0"/>
          </a:p>
        </p:txBody>
      </p:sp>
    </p:spTree>
    <p:extLst>
      <p:ext uri="{BB962C8B-B14F-4D97-AF65-F5344CB8AC3E}">
        <p14:creationId xmlns:p14="http://schemas.microsoft.com/office/powerpoint/2010/main" val="943021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2. User Creation</a:t>
            </a:r>
            <a:br>
              <a:rPr lang="en-GB" altLang="en-US" sz="2800" dirty="0"/>
            </a:br>
            <a:r>
              <a:rPr lang="en-GB" altLang="en-US" sz="2800" dirty="0"/>
              <a:t>2.6 Receive Email Notification</a:t>
            </a:r>
          </a:p>
        </p:txBody>
      </p:sp>
      <p:graphicFrame>
        <p:nvGraphicFramePr>
          <p:cNvPr id="28" name="Table 27"/>
          <p:cNvGraphicFramePr>
            <a:graphicFrameLocks noGrp="1"/>
          </p:cNvGraphicFramePr>
          <p:nvPr>
            <p:extLst>
              <p:ext uri="{D42A27DB-BD31-4B8C-83A1-F6EECF244321}">
                <p14:modId xmlns:p14="http://schemas.microsoft.com/office/powerpoint/2010/main" val="3894428072"/>
              </p:ext>
            </p:extLst>
          </p:nvPr>
        </p:nvGraphicFramePr>
        <p:xfrm>
          <a:off x="6630622" y="1938784"/>
          <a:ext cx="2360979" cy="1031273"/>
        </p:xfrm>
        <a:graphic>
          <a:graphicData uri="http://schemas.openxmlformats.org/drawingml/2006/table">
            <a:tbl>
              <a:tblPr firstRow="1" bandRow="1">
                <a:tableStyleId>{5C22544A-7EE6-4342-B048-85BDC9FD1C3A}</a:tableStyleId>
              </a:tblPr>
              <a:tblGrid>
                <a:gridCol w="281070">
                  <a:extLst>
                    <a:ext uri="{9D8B030D-6E8A-4147-A177-3AD203B41FA5}">
                      <a16:colId xmlns:a16="http://schemas.microsoft.com/office/drawing/2014/main" val="20000"/>
                    </a:ext>
                  </a:extLst>
                </a:gridCol>
                <a:gridCol w="2079909">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user </a:t>
                      </a:r>
                      <a:r>
                        <a:rPr lang="en-US" sz="800" b="0" kern="1200" dirty="0">
                          <a:solidFill>
                            <a:srgbClr val="737981"/>
                          </a:solidFill>
                          <a:latin typeface="+mn-lt"/>
                          <a:ea typeface="Times New Roman" panose="02020603050405020304" pitchFamily="18" charset="0"/>
                          <a:cs typeface="+mn-cs"/>
                        </a:rPr>
                        <a:t>will receive two emails notifying them of their </a:t>
                      </a:r>
                      <a:r>
                        <a:rPr lang="en-US" sz="800" b="1" kern="1200" dirty="0">
                          <a:solidFill>
                            <a:srgbClr val="737981"/>
                          </a:solidFill>
                          <a:latin typeface="+mn-lt"/>
                          <a:ea typeface="Times New Roman" panose="02020603050405020304" pitchFamily="18" charset="0"/>
                          <a:cs typeface="+mn-cs"/>
                        </a:rPr>
                        <a:t>User ID </a:t>
                      </a:r>
                      <a:r>
                        <a:rPr lang="en-US" sz="800" b="0" kern="1200" dirty="0">
                          <a:solidFill>
                            <a:srgbClr val="737981"/>
                          </a:solidFill>
                          <a:latin typeface="+mn-lt"/>
                          <a:ea typeface="Times New Roman" panose="02020603050405020304" pitchFamily="18" charset="0"/>
                          <a:cs typeface="+mn-cs"/>
                        </a:rPr>
                        <a:t>(system generated based on their first name and surname) and a </a:t>
                      </a:r>
                      <a:r>
                        <a:rPr lang="en-US" sz="800" b="1" kern="1200" dirty="0">
                          <a:solidFill>
                            <a:srgbClr val="737981"/>
                          </a:solidFill>
                          <a:latin typeface="+mn-lt"/>
                          <a:ea typeface="Times New Roman" panose="02020603050405020304" pitchFamily="18" charset="0"/>
                          <a:cs typeface="+mn-cs"/>
                        </a:rPr>
                        <a:t>Temporary Password</a:t>
                      </a:r>
                      <a:r>
                        <a:rPr lang="en-US" sz="800" b="0" kern="1200" dirty="0">
                          <a:solidFill>
                            <a:srgbClr val="737981"/>
                          </a:solidFill>
                          <a:latin typeface="+mn-lt"/>
                          <a:ea typeface="Times New Roman" panose="02020603050405020304" pitchFamily="18" charset="0"/>
                          <a:cs typeface="+mn-cs"/>
                        </a:rPr>
                        <a:t>.</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sp>
        <p:nvSpPr>
          <p:cNvPr id="33" name="Rounded Rectangle 32"/>
          <p:cNvSpPr/>
          <p:nvPr/>
        </p:nvSpPr>
        <p:spPr>
          <a:xfrm>
            <a:off x="6737022" y="3325815"/>
            <a:ext cx="2148176" cy="33944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Search the user</a:t>
            </a:r>
            <a:endParaRPr lang="en-US" sz="1200" b="1" dirty="0">
              <a:solidFill>
                <a:srgbClr val="737981"/>
              </a:solidFill>
              <a:ea typeface="Times New Roman" panose="02020603050405020304" pitchFamily="18" charset="0"/>
            </a:endParaRPr>
          </a:p>
        </p:txBody>
      </p:sp>
      <p:sp>
        <p:nvSpPr>
          <p:cNvPr id="11" name="Pentagon 10"/>
          <p:cNvSpPr/>
          <p:nvPr/>
        </p:nvSpPr>
        <p:spPr bwMode="auto">
          <a:xfrm>
            <a:off x="225426" y="1272448"/>
            <a:ext cx="923292" cy="538938"/>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2" name="Chevron 11"/>
          <p:cNvSpPr/>
          <p:nvPr/>
        </p:nvSpPr>
        <p:spPr bwMode="auto">
          <a:xfrm>
            <a:off x="939650" y="1272448"/>
            <a:ext cx="1194399" cy="53893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13" name="Chevron 12"/>
          <p:cNvSpPr/>
          <p:nvPr/>
        </p:nvSpPr>
        <p:spPr bwMode="auto">
          <a:xfrm>
            <a:off x="3088642" y="1272310"/>
            <a:ext cx="1483358" cy="53893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15" name="Chevron 14"/>
          <p:cNvSpPr/>
          <p:nvPr/>
        </p:nvSpPr>
        <p:spPr bwMode="auto">
          <a:xfrm>
            <a:off x="1926678" y="1275606"/>
            <a:ext cx="1371600" cy="53893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   Selection </a:t>
            </a:r>
            <a:endParaRPr lang="en-GB" sz="1200" b="1" dirty="0">
              <a:solidFill>
                <a:schemeClr val="bg1"/>
              </a:solidFill>
              <a:ea typeface="ＭＳ Ｐゴシック" panose="020B0600070205080204" pitchFamily="34" charset="-128"/>
            </a:endParaRPr>
          </a:p>
        </p:txBody>
      </p:sp>
      <p:sp>
        <p:nvSpPr>
          <p:cNvPr id="16" name="Chevron 15"/>
          <p:cNvSpPr/>
          <p:nvPr/>
        </p:nvSpPr>
        <p:spPr bwMode="auto">
          <a:xfrm>
            <a:off x="5542252" y="1272310"/>
            <a:ext cx="1289079" cy="538938"/>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   Email </a:t>
            </a:r>
          </a:p>
          <a:p>
            <a:pPr algn="ctr"/>
            <a:r>
              <a:rPr lang="en-US" sz="1200" b="1" dirty="0">
                <a:solidFill>
                  <a:srgbClr val="FFFFFF"/>
                </a:solidFill>
                <a:ea typeface="ＭＳ Ｐゴシック" panose="020B0600070205080204" pitchFamily="34" charset="-128"/>
              </a:rPr>
              <a:t>   Notification</a:t>
            </a:r>
            <a:endParaRPr lang="en-GB" sz="1200" b="1" dirty="0">
              <a:solidFill>
                <a:srgbClr val="FFFFFF"/>
              </a:solidFill>
              <a:ea typeface="ＭＳ Ｐゴシック" panose="020B0600070205080204" pitchFamily="34" charset="-128"/>
            </a:endParaRPr>
          </a:p>
        </p:txBody>
      </p:sp>
      <p:sp>
        <p:nvSpPr>
          <p:cNvPr id="18" name="Chevron 17"/>
          <p:cNvSpPr/>
          <p:nvPr/>
        </p:nvSpPr>
        <p:spPr bwMode="auto">
          <a:xfrm>
            <a:off x="7422175" y="1272885"/>
            <a:ext cx="1339481" cy="538938"/>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228600" y="1947927"/>
            <a:ext cx="5771540" cy="1175093"/>
          </a:xfrm>
          <a:prstGeom prst="rect">
            <a:avLst/>
          </a:prstGeom>
          <a:ln>
            <a:solidFill>
              <a:srgbClr val="1D3E61"/>
            </a:solidFill>
          </a:ln>
        </p:spPr>
      </p:pic>
      <p:pic>
        <p:nvPicPr>
          <p:cNvPr id="3" name="Picture 2"/>
          <p:cNvPicPr>
            <a:picLocks noChangeAspect="1"/>
          </p:cNvPicPr>
          <p:nvPr/>
        </p:nvPicPr>
        <p:blipFill>
          <a:blip r:embed="rId4"/>
          <a:stretch>
            <a:fillRect/>
          </a:stretch>
        </p:blipFill>
        <p:spPr>
          <a:xfrm>
            <a:off x="228383" y="3196084"/>
            <a:ext cx="4772025" cy="1535906"/>
          </a:xfrm>
          <a:prstGeom prst="rect">
            <a:avLst/>
          </a:prstGeom>
          <a:ln>
            <a:solidFill>
              <a:srgbClr val="1D3E61"/>
            </a:solidFill>
          </a:ln>
        </p:spPr>
      </p:pic>
      <p:sp>
        <p:nvSpPr>
          <p:cNvPr id="23" name="Rectangle 22"/>
          <p:cNvSpPr/>
          <p:nvPr/>
        </p:nvSpPr>
        <p:spPr>
          <a:xfrm>
            <a:off x="3157773" y="3566095"/>
            <a:ext cx="685801" cy="13731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4" name="Rectangle 23"/>
          <p:cNvSpPr/>
          <p:nvPr/>
        </p:nvSpPr>
        <p:spPr>
          <a:xfrm>
            <a:off x="2678691" y="2242957"/>
            <a:ext cx="819905" cy="12824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5" name="Chevron 24"/>
          <p:cNvSpPr/>
          <p:nvPr/>
        </p:nvSpPr>
        <p:spPr bwMode="auto">
          <a:xfrm>
            <a:off x="4374408" y="1272310"/>
            <a:ext cx="1359556" cy="53893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Creation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26" name="Chevron 25"/>
          <p:cNvSpPr/>
          <p:nvPr/>
        </p:nvSpPr>
        <p:spPr bwMode="auto">
          <a:xfrm>
            <a:off x="6630622" y="1275606"/>
            <a:ext cx="989379" cy="538938"/>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User </a:t>
            </a:r>
          </a:p>
          <a:p>
            <a:pPr algn="ctr"/>
            <a:r>
              <a:rPr lang="en-US" sz="1200" b="1" dirty="0">
                <a:solidFill>
                  <a:srgbClr val="FFFFFF">
                    <a:lumMod val="50000"/>
                  </a:srgbClr>
                </a:solidFill>
                <a:ea typeface="ＭＳ Ｐゴシック" panose="020B0600070205080204" pitchFamily="34" charset="-128"/>
              </a:rPr>
              <a:t>   Search</a:t>
            </a:r>
            <a:endParaRPr lang="en-GB" sz="1200" b="1" dirty="0">
              <a:solidFill>
                <a:srgbClr val="FFFFFF">
                  <a:lumMod val="50000"/>
                </a:srgbClr>
              </a:solidFill>
              <a:ea typeface="ＭＳ Ｐゴシック" panose="020B0600070205080204" pitchFamily="34" charset="-128"/>
            </a:endParaRPr>
          </a:p>
        </p:txBody>
      </p:sp>
    </p:spTree>
    <p:extLst>
      <p:ext uri="{BB962C8B-B14F-4D97-AF65-F5344CB8AC3E}">
        <p14:creationId xmlns:p14="http://schemas.microsoft.com/office/powerpoint/2010/main" val="202906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fontScale="90000"/>
          </a:bodyPr>
          <a:lstStyle/>
          <a:p>
            <a:pPr algn="l"/>
            <a:r>
              <a:rPr lang="en-GB" altLang="en-US" sz="1800" dirty="0">
                <a:solidFill>
                  <a:srgbClr val="1D3E61">
                    <a:lumMod val="75000"/>
                  </a:srgbClr>
                </a:solidFill>
              </a:rPr>
              <a:t>2. User Creation</a:t>
            </a:r>
            <a:br>
              <a:rPr lang="en-GB" altLang="en-US" dirty="0"/>
            </a:br>
            <a:r>
              <a:rPr lang="en-GB" altLang="en-US" sz="2800" dirty="0"/>
              <a:t>2.7 Search the User</a:t>
            </a:r>
            <a:endParaRPr lang="en-GB" dirty="0"/>
          </a:p>
        </p:txBody>
      </p:sp>
      <p:pic>
        <p:nvPicPr>
          <p:cNvPr id="4" name="Picture 3"/>
          <p:cNvPicPr>
            <a:picLocks noChangeAspect="1"/>
          </p:cNvPicPr>
          <p:nvPr/>
        </p:nvPicPr>
        <p:blipFill>
          <a:blip r:embed="rId2"/>
          <a:stretch>
            <a:fillRect/>
          </a:stretch>
        </p:blipFill>
        <p:spPr>
          <a:xfrm>
            <a:off x="200025" y="2006643"/>
            <a:ext cx="6419850" cy="2243138"/>
          </a:xfrm>
          <a:prstGeom prst="rect">
            <a:avLst/>
          </a:prstGeom>
          <a:ln>
            <a:solidFill>
              <a:srgbClr val="1D3E61"/>
            </a:solidFill>
          </a:ln>
        </p:spPr>
      </p:pic>
      <p:graphicFrame>
        <p:nvGraphicFramePr>
          <p:cNvPr id="5" name="Table 4"/>
          <p:cNvGraphicFramePr>
            <a:graphicFrameLocks noGrp="1"/>
          </p:cNvGraphicFramePr>
          <p:nvPr>
            <p:extLst>
              <p:ext uri="{D42A27DB-BD31-4B8C-83A1-F6EECF244321}">
                <p14:modId xmlns:p14="http://schemas.microsoft.com/office/powerpoint/2010/main" val="479571421"/>
              </p:ext>
            </p:extLst>
          </p:nvPr>
        </p:nvGraphicFramePr>
        <p:xfrm>
          <a:off x="7061199" y="2004358"/>
          <a:ext cx="1905000" cy="1797083"/>
        </p:xfrm>
        <a:graphic>
          <a:graphicData uri="http://schemas.openxmlformats.org/drawingml/2006/table">
            <a:tbl>
              <a:tblPr firstRow="1" bandRow="1">
                <a:tableStyleId>{5C22544A-7EE6-4342-B048-85BDC9FD1C3A}</a:tableStyleId>
              </a:tblPr>
              <a:tblGrid>
                <a:gridCol w="245228">
                  <a:extLst>
                    <a:ext uri="{9D8B030D-6E8A-4147-A177-3AD203B41FA5}">
                      <a16:colId xmlns:a16="http://schemas.microsoft.com/office/drawing/2014/main" val="20000"/>
                    </a:ext>
                  </a:extLst>
                </a:gridCol>
                <a:gridCol w="165977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To</a:t>
                      </a:r>
                      <a:r>
                        <a:rPr lang="en-US" sz="800" kern="1200" baseline="0" dirty="0">
                          <a:solidFill>
                            <a:srgbClr val="737981"/>
                          </a:solidFill>
                          <a:latin typeface="+mn-lt"/>
                          <a:ea typeface="Times New Roman" panose="02020603050405020304" pitchFamily="18" charset="0"/>
                          <a:cs typeface="+mn-cs"/>
                        </a:rPr>
                        <a:t> verify that the user has been created, search the user in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screen.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57150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Enter the </a:t>
                      </a:r>
                      <a:r>
                        <a:rPr lang="en-US" sz="800" b="0" kern="1200" dirty="0">
                          <a:solidFill>
                            <a:srgbClr val="737981"/>
                          </a:solidFill>
                          <a:latin typeface="+mn-lt"/>
                          <a:ea typeface="Times New Roman" panose="02020603050405020304" pitchFamily="18" charset="0"/>
                          <a:cs typeface="+mn-cs"/>
                        </a:rPr>
                        <a:t>user login</a:t>
                      </a:r>
                      <a:r>
                        <a:rPr lang="en-US" sz="800" b="0" kern="1200" baseline="0" dirty="0">
                          <a:solidFill>
                            <a:srgbClr val="737981"/>
                          </a:solidFill>
                          <a:latin typeface="+mn-lt"/>
                          <a:ea typeface="Times New Roman" panose="02020603050405020304" pitchFamily="18" charset="0"/>
                          <a:cs typeface="+mn-cs"/>
                        </a:rPr>
                        <a:t> and</a:t>
                      </a:r>
                      <a:r>
                        <a:rPr lang="en-US" sz="800" b="1" kern="1200" baseline="0" dirty="0">
                          <a:solidFill>
                            <a:srgbClr val="737981"/>
                          </a:solidFill>
                          <a:latin typeface="+mn-lt"/>
                          <a:ea typeface="Times New Roman" panose="02020603050405020304" pitchFamily="18" charset="0"/>
                          <a:cs typeface="+mn-cs"/>
                        </a:rPr>
                        <a:t> </a:t>
                      </a:r>
                      <a:r>
                        <a:rPr lang="en-US" sz="800" b="0" kern="1200" baseline="0" dirty="0">
                          <a:solidFill>
                            <a:srgbClr val="737981"/>
                          </a:solidFill>
                          <a:latin typeface="+mn-lt"/>
                          <a:ea typeface="Times New Roman" panose="02020603050405020304" pitchFamily="18" charset="0"/>
                          <a:cs typeface="+mn-cs"/>
                        </a:rPr>
                        <a:t>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 to initiate </a:t>
                      </a:r>
                      <a:r>
                        <a:rPr lang="en-US" sz="800" kern="1200" baseline="0" dirty="0">
                          <a:solidFill>
                            <a:srgbClr val="737981"/>
                          </a:solidFill>
                          <a:latin typeface="+mn-lt"/>
                          <a:ea typeface="Times New Roman" panose="02020603050405020304" pitchFamily="18" charset="0"/>
                          <a:cs typeface="+mn-cs"/>
                        </a:rPr>
                        <a:t>search for the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770">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baseline="0" dirty="0">
                          <a:solidFill>
                            <a:srgbClr val="737981"/>
                          </a:solidFill>
                          <a:latin typeface="+mn-lt"/>
                          <a:ea typeface="Times New Roman" panose="02020603050405020304" pitchFamily="18" charset="0"/>
                          <a:cs typeface="+mn-cs"/>
                        </a:rPr>
                        <a:t>Click  the user from search results to select it and view their details.</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2426952" y="2177673"/>
            <a:ext cx="548640" cy="13716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7" name="Rounded Rectangle 6"/>
          <p:cNvSpPr/>
          <p:nvPr/>
        </p:nvSpPr>
        <p:spPr>
          <a:xfrm>
            <a:off x="7064916" y="3892036"/>
            <a:ext cx="1676400" cy="407905"/>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Verify User details</a:t>
            </a:r>
            <a:endParaRPr lang="en-US" sz="1200" b="1" dirty="0">
              <a:solidFill>
                <a:srgbClr val="737981"/>
              </a:solidFill>
              <a:ea typeface="Times New Roman" panose="02020603050405020304" pitchFamily="18" charset="0"/>
            </a:endParaRPr>
          </a:p>
        </p:txBody>
      </p:sp>
      <p:sp>
        <p:nvSpPr>
          <p:cNvPr id="8" name="Rectangle 7"/>
          <p:cNvSpPr/>
          <p:nvPr/>
        </p:nvSpPr>
        <p:spPr>
          <a:xfrm>
            <a:off x="2203395" y="2701588"/>
            <a:ext cx="1940170" cy="11719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9" name="Rectangle 8"/>
          <p:cNvSpPr/>
          <p:nvPr/>
        </p:nvSpPr>
        <p:spPr>
          <a:xfrm>
            <a:off x="290915" y="2803999"/>
            <a:ext cx="429768" cy="12454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0" name="Rectangle 9"/>
          <p:cNvSpPr/>
          <p:nvPr/>
        </p:nvSpPr>
        <p:spPr>
          <a:xfrm>
            <a:off x="4472384" y="3412174"/>
            <a:ext cx="414558" cy="13716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1" name="Pentagon 10"/>
          <p:cNvSpPr/>
          <p:nvPr/>
        </p:nvSpPr>
        <p:spPr bwMode="auto">
          <a:xfrm>
            <a:off x="200025" y="1350771"/>
            <a:ext cx="923292" cy="526189"/>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2" name="Chevron 11"/>
          <p:cNvSpPr/>
          <p:nvPr/>
        </p:nvSpPr>
        <p:spPr bwMode="auto">
          <a:xfrm>
            <a:off x="914250" y="1347614"/>
            <a:ext cx="1194399" cy="529346"/>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13" name="Chevron 12"/>
          <p:cNvSpPr/>
          <p:nvPr/>
        </p:nvSpPr>
        <p:spPr bwMode="auto">
          <a:xfrm>
            <a:off x="3063241" y="1347476"/>
            <a:ext cx="1483358" cy="529346"/>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14" name="Chevron 13"/>
          <p:cNvSpPr/>
          <p:nvPr/>
        </p:nvSpPr>
        <p:spPr bwMode="auto">
          <a:xfrm>
            <a:off x="1901277" y="1350771"/>
            <a:ext cx="1371600" cy="529346"/>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   Selection </a:t>
            </a:r>
            <a:endParaRPr lang="en-GB" sz="1200" b="1" dirty="0">
              <a:solidFill>
                <a:schemeClr val="bg1"/>
              </a:solidFill>
              <a:ea typeface="ＭＳ Ｐゴシック" panose="020B0600070205080204" pitchFamily="34" charset="-128"/>
            </a:endParaRPr>
          </a:p>
        </p:txBody>
      </p:sp>
      <p:sp>
        <p:nvSpPr>
          <p:cNvPr id="15" name="Chevron 14"/>
          <p:cNvSpPr/>
          <p:nvPr/>
        </p:nvSpPr>
        <p:spPr bwMode="auto">
          <a:xfrm>
            <a:off x="5516851" y="1347476"/>
            <a:ext cx="1289079" cy="529346"/>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Email </a:t>
            </a:r>
          </a:p>
          <a:p>
            <a:pPr algn="ctr"/>
            <a:r>
              <a:rPr lang="en-US" sz="1200" b="1" dirty="0">
                <a:solidFill>
                  <a:schemeClr val="bg1"/>
                </a:solidFill>
                <a:ea typeface="ＭＳ Ｐゴシック" panose="020B0600070205080204" pitchFamily="34" charset="-128"/>
              </a:rPr>
              <a:t>   Notification</a:t>
            </a:r>
            <a:endParaRPr lang="en-GB" sz="1200" b="1" dirty="0">
              <a:solidFill>
                <a:schemeClr val="bg1"/>
              </a:solidFill>
              <a:ea typeface="ＭＳ Ｐゴシック" panose="020B0600070205080204" pitchFamily="34" charset="-128"/>
            </a:endParaRPr>
          </a:p>
        </p:txBody>
      </p:sp>
      <p:sp>
        <p:nvSpPr>
          <p:cNvPr id="16" name="Chevron 15"/>
          <p:cNvSpPr/>
          <p:nvPr/>
        </p:nvSpPr>
        <p:spPr bwMode="auto">
          <a:xfrm>
            <a:off x="7396774" y="1348050"/>
            <a:ext cx="1339481" cy="529346"/>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 Updated </a:t>
            </a:r>
          </a:p>
          <a:p>
            <a:pPr algn="ctr"/>
            <a:r>
              <a:rPr lang="en-US" sz="1200" b="1" dirty="0">
                <a:solidFill>
                  <a:srgbClr val="FFFFFF">
                    <a:lumMod val="50000"/>
                  </a:srgbClr>
                </a:solidFill>
                <a:ea typeface="ＭＳ Ｐゴシック" panose="020B0600070205080204" pitchFamily="34" charset="-128"/>
              </a:rPr>
              <a:t>   User details</a:t>
            </a:r>
            <a:endParaRPr lang="en-GB" sz="1200" b="1" dirty="0">
              <a:solidFill>
                <a:srgbClr val="FFFFFF">
                  <a:lumMod val="50000"/>
                </a:srgbClr>
              </a:solidFill>
              <a:ea typeface="ＭＳ Ｐゴシック" panose="020B0600070205080204" pitchFamily="34" charset="-128"/>
            </a:endParaRPr>
          </a:p>
        </p:txBody>
      </p:sp>
      <p:sp>
        <p:nvSpPr>
          <p:cNvPr id="17" name="Chevron 16"/>
          <p:cNvSpPr/>
          <p:nvPr/>
        </p:nvSpPr>
        <p:spPr bwMode="auto">
          <a:xfrm>
            <a:off x="4349007" y="1347476"/>
            <a:ext cx="1359556" cy="529346"/>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Creation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18" name="Chevron 17"/>
          <p:cNvSpPr/>
          <p:nvPr/>
        </p:nvSpPr>
        <p:spPr bwMode="auto">
          <a:xfrm>
            <a:off x="6605221" y="1350771"/>
            <a:ext cx="989379" cy="529346"/>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   User </a:t>
            </a:r>
          </a:p>
          <a:p>
            <a:pPr algn="ctr"/>
            <a:r>
              <a:rPr lang="en-US" sz="1200" b="1" dirty="0">
                <a:solidFill>
                  <a:srgbClr val="FFFFFF"/>
                </a:solidFill>
                <a:ea typeface="ＭＳ Ｐゴシック" panose="020B0600070205080204" pitchFamily="34" charset="-128"/>
              </a:rPr>
              <a:t>   Search</a:t>
            </a:r>
            <a:endParaRPr lang="en-GB" sz="1200" b="1" dirty="0">
              <a:solidFill>
                <a:srgbClr val="FFFFFF"/>
              </a:solidFill>
              <a:ea typeface="ＭＳ Ｐゴシック" panose="020B0600070205080204" pitchFamily="34" charset="-128"/>
            </a:endParaRPr>
          </a:p>
        </p:txBody>
      </p:sp>
      <p:sp>
        <p:nvSpPr>
          <p:cNvPr id="19" name="Rectangle 18"/>
          <p:cNvSpPr/>
          <p:nvPr/>
        </p:nvSpPr>
        <p:spPr>
          <a:xfrm>
            <a:off x="2426953" y="4117936"/>
            <a:ext cx="692727" cy="10391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203879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5425" y="1938394"/>
            <a:ext cx="6430272" cy="2793596"/>
          </a:xfrm>
          <a:prstGeom prst="rect">
            <a:avLst/>
          </a:prstGeom>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2. User Creation</a:t>
            </a:r>
            <a:br>
              <a:rPr lang="en-GB" altLang="en-US" dirty="0"/>
            </a:br>
            <a:r>
              <a:rPr lang="en-GB" altLang="en-US" sz="2800" dirty="0"/>
              <a:t>2.8 Verify User Details</a:t>
            </a:r>
            <a:endParaRPr lang="en-GB" altLang="en-US" dirty="0"/>
          </a:p>
        </p:txBody>
      </p:sp>
      <p:graphicFrame>
        <p:nvGraphicFramePr>
          <p:cNvPr id="28" name="Table 27"/>
          <p:cNvGraphicFramePr>
            <a:graphicFrameLocks noGrp="1"/>
          </p:cNvGraphicFramePr>
          <p:nvPr>
            <p:extLst>
              <p:ext uri="{D42A27DB-BD31-4B8C-83A1-F6EECF244321}">
                <p14:modId xmlns:p14="http://schemas.microsoft.com/office/powerpoint/2010/main" val="3876177527"/>
              </p:ext>
            </p:extLst>
          </p:nvPr>
        </p:nvGraphicFramePr>
        <p:xfrm>
          <a:off x="6781800" y="1938394"/>
          <a:ext cx="2209800" cy="1017270"/>
        </p:xfrm>
        <a:graphic>
          <a:graphicData uri="http://schemas.openxmlformats.org/drawingml/2006/table">
            <a:tbl>
              <a:tblPr firstRow="1" bandRow="1">
                <a:tableStyleId>{5C22544A-7EE6-4342-B048-85BDC9FD1C3A}</a:tableStyleId>
              </a:tblPr>
              <a:tblGrid>
                <a:gridCol w="263072">
                  <a:extLst>
                    <a:ext uri="{9D8B030D-6E8A-4147-A177-3AD203B41FA5}">
                      <a16:colId xmlns:a16="http://schemas.microsoft.com/office/drawing/2014/main" val="20000"/>
                    </a:ext>
                  </a:extLst>
                </a:gridCol>
                <a:gridCol w="1946728">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User Details </a:t>
                      </a:r>
                      <a:r>
                        <a:rPr lang="en-US" sz="800" b="0" kern="1200" dirty="0">
                          <a:solidFill>
                            <a:srgbClr val="737981"/>
                          </a:solidFill>
                          <a:latin typeface="+mn-lt"/>
                          <a:ea typeface="Times New Roman" panose="02020603050405020304" pitchFamily="18" charset="0"/>
                          <a:cs typeface="+mn-cs"/>
                        </a:rPr>
                        <a:t>window appears. You can check the status and other details of the user</a:t>
                      </a:r>
                      <a:r>
                        <a:rPr lang="en-US" sz="800" b="0" kern="1200" baseline="0" dirty="0">
                          <a:solidFill>
                            <a:srgbClr val="737981"/>
                          </a:solidFill>
                          <a:latin typeface="+mn-lt"/>
                          <a:ea typeface="Times New Roman" panose="02020603050405020304" pitchFamily="18" charset="0"/>
                          <a:cs typeface="+mn-cs"/>
                        </a:rPr>
                        <a:t> in this screen</a:t>
                      </a:r>
                      <a:r>
                        <a:rPr lang="en-US" sz="800" b="0" kern="1200" dirty="0">
                          <a:solidFill>
                            <a:srgbClr val="737981"/>
                          </a:solidFill>
                          <a:latin typeface="+mn-lt"/>
                          <a:ea typeface="Times New Roman" panose="02020603050405020304" pitchFamily="18" charset="0"/>
                          <a:cs typeface="+mn-cs"/>
                        </a:rPr>
                        <a:t>.</a:t>
                      </a:r>
                    </a:p>
                  </a:txBody>
                  <a:tcPr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237457">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user</a:t>
                      </a:r>
                      <a:r>
                        <a:rPr lang="en-US" sz="800" kern="1200" baseline="0" dirty="0">
                          <a:solidFill>
                            <a:srgbClr val="737981"/>
                          </a:solidFill>
                          <a:latin typeface="+mn-lt"/>
                          <a:ea typeface="Times New Roman" panose="02020603050405020304" pitchFamily="18" charset="0"/>
                          <a:cs typeface="+mn-cs"/>
                        </a:rPr>
                        <a:t> is currently </a:t>
                      </a:r>
                      <a:r>
                        <a:rPr lang="en-US" sz="800" b="1" kern="1200" baseline="0" dirty="0">
                          <a:solidFill>
                            <a:srgbClr val="737981"/>
                          </a:solidFill>
                          <a:latin typeface="+mn-lt"/>
                          <a:ea typeface="Times New Roman" panose="02020603050405020304" pitchFamily="18" charset="0"/>
                          <a:cs typeface="+mn-cs"/>
                        </a:rPr>
                        <a:t>Active</a:t>
                      </a:r>
                      <a:r>
                        <a:rPr lang="en-US" sz="800"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6" name="Rectangle 15"/>
          <p:cNvSpPr/>
          <p:nvPr/>
        </p:nvSpPr>
        <p:spPr>
          <a:xfrm>
            <a:off x="3934077" y="3679167"/>
            <a:ext cx="354639" cy="12766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1" name="Rectangle 30"/>
          <p:cNvSpPr/>
          <p:nvPr/>
        </p:nvSpPr>
        <p:spPr>
          <a:xfrm>
            <a:off x="2059694" y="1951300"/>
            <a:ext cx="1656023" cy="15854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2" name="Rounded Rectangle 21"/>
          <p:cNvSpPr/>
          <p:nvPr/>
        </p:nvSpPr>
        <p:spPr>
          <a:xfrm>
            <a:off x="6831330" y="3165471"/>
            <a:ext cx="2082484" cy="513696"/>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END: A new user has been created.</a:t>
            </a:r>
          </a:p>
        </p:txBody>
      </p:sp>
      <p:sp>
        <p:nvSpPr>
          <p:cNvPr id="14" name="Pentagon 13"/>
          <p:cNvSpPr/>
          <p:nvPr/>
        </p:nvSpPr>
        <p:spPr bwMode="auto">
          <a:xfrm>
            <a:off x="225426" y="1275744"/>
            <a:ext cx="923292" cy="535253"/>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Access</a:t>
            </a:r>
          </a:p>
        </p:txBody>
      </p:sp>
      <p:sp>
        <p:nvSpPr>
          <p:cNvPr id="15" name="Chevron 14"/>
          <p:cNvSpPr/>
          <p:nvPr/>
        </p:nvSpPr>
        <p:spPr bwMode="auto">
          <a:xfrm>
            <a:off x="939650" y="1275744"/>
            <a:ext cx="1194399"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Information</a:t>
            </a:r>
            <a:endParaRPr lang="en-GB" sz="1200" b="1" dirty="0">
              <a:solidFill>
                <a:schemeClr val="bg1"/>
              </a:solidFill>
              <a:ea typeface="ＭＳ Ｐゴシック" panose="020B0600070205080204" pitchFamily="34" charset="-128"/>
            </a:endParaRPr>
          </a:p>
        </p:txBody>
      </p:sp>
      <p:sp>
        <p:nvSpPr>
          <p:cNvPr id="23" name="Chevron 22"/>
          <p:cNvSpPr/>
          <p:nvPr/>
        </p:nvSpPr>
        <p:spPr bwMode="auto">
          <a:xfrm>
            <a:off x="3088642" y="1275606"/>
            <a:ext cx="1483358"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25" name="Chevron 24"/>
          <p:cNvSpPr/>
          <p:nvPr/>
        </p:nvSpPr>
        <p:spPr bwMode="auto">
          <a:xfrm>
            <a:off x="1926678" y="1278902"/>
            <a:ext cx="1371600"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Organisation </a:t>
            </a:r>
          </a:p>
          <a:p>
            <a:pPr algn="ctr"/>
            <a:r>
              <a:rPr lang="en-US" sz="1200" b="1" dirty="0">
                <a:solidFill>
                  <a:schemeClr val="bg1"/>
                </a:solidFill>
                <a:ea typeface="ＭＳ Ｐゴシック" panose="020B0600070205080204" pitchFamily="34" charset="-128"/>
              </a:rPr>
              <a:t>   Selection </a:t>
            </a:r>
            <a:endParaRPr lang="en-GB" sz="1200" b="1" dirty="0">
              <a:solidFill>
                <a:schemeClr val="bg1"/>
              </a:solidFill>
              <a:ea typeface="ＭＳ Ｐゴシック" panose="020B0600070205080204" pitchFamily="34" charset="-128"/>
            </a:endParaRPr>
          </a:p>
        </p:txBody>
      </p:sp>
      <p:sp>
        <p:nvSpPr>
          <p:cNvPr id="26" name="Chevron 25"/>
          <p:cNvSpPr/>
          <p:nvPr/>
        </p:nvSpPr>
        <p:spPr bwMode="auto">
          <a:xfrm>
            <a:off x="5542252" y="1275606"/>
            <a:ext cx="1289079"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Email </a:t>
            </a:r>
          </a:p>
          <a:p>
            <a:pPr algn="ctr"/>
            <a:r>
              <a:rPr lang="en-US" sz="1200" b="1" dirty="0">
                <a:solidFill>
                  <a:schemeClr val="bg1"/>
                </a:solidFill>
                <a:ea typeface="ＭＳ Ｐゴシック" panose="020B0600070205080204" pitchFamily="34" charset="-128"/>
              </a:rPr>
              <a:t>   Notification</a:t>
            </a:r>
            <a:endParaRPr lang="en-GB" sz="1200" b="1" dirty="0">
              <a:solidFill>
                <a:schemeClr val="bg1"/>
              </a:solidFill>
              <a:ea typeface="ＭＳ Ｐゴシック" panose="020B0600070205080204" pitchFamily="34" charset="-128"/>
            </a:endParaRPr>
          </a:p>
        </p:txBody>
      </p:sp>
      <p:sp>
        <p:nvSpPr>
          <p:cNvPr id="29" name="Chevron 28"/>
          <p:cNvSpPr/>
          <p:nvPr/>
        </p:nvSpPr>
        <p:spPr bwMode="auto">
          <a:xfrm>
            <a:off x="7422175" y="1276181"/>
            <a:ext cx="1339481" cy="535253"/>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 Updated </a:t>
            </a:r>
          </a:p>
          <a:p>
            <a:pPr algn="ctr"/>
            <a:r>
              <a:rPr lang="en-US" sz="1200" b="1" dirty="0">
                <a:solidFill>
                  <a:srgbClr val="FFFFFF"/>
                </a:solidFill>
                <a:ea typeface="ＭＳ Ｐゴシック" panose="020B0600070205080204" pitchFamily="34" charset="-128"/>
              </a:rPr>
              <a:t>   User details</a:t>
            </a:r>
            <a:endParaRPr lang="en-GB" sz="1200" b="1" dirty="0">
              <a:solidFill>
                <a:srgbClr val="FFFFFF"/>
              </a:solidFill>
              <a:ea typeface="ＭＳ Ｐゴシック" panose="020B0600070205080204" pitchFamily="34" charset="-128"/>
            </a:endParaRPr>
          </a:p>
        </p:txBody>
      </p:sp>
      <p:sp>
        <p:nvSpPr>
          <p:cNvPr id="30" name="Chevron 29"/>
          <p:cNvSpPr/>
          <p:nvPr/>
        </p:nvSpPr>
        <p:spPr bwMode="auto">
          <a:xfrm>
            <a:off x="4374408" y="1275606"/>
            <a:ext cx="1359556"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User</a:t>
            </a:r>
          </a:p>
          <a:p>
            <a:pPr algn="ctr"/>
            <a:r>
              <a:rPr lang="en-US" sz="1200" b="1" dirty="0">
                <a:solidFill>
                  <a:schemeClr val="bg1"/>
                </a:solidFill>
                <a:ea typeface="ＭＳ Ｐゴシック" panose="020B0600070205080204" pitchFamily="34" charset="-128"/>
              </a:rPr>
              <a:t>   Creation </a:t>
            </a:r>
          </a:p>
          <a:p>
            <a:pPr algn="ctr"/>
            <a:r>
              <a:rPr lang="en-US" sz="1200" b="1" dirty="0">
                <a:solidFill>
                  <a:schemeClr val="bg1"/>
                </a:solidFill>
                <a:ea typeface="ＭＳ Ｐゴシック" panose="020B0600070205080204" pitchFamily="34" charset="-128"/>
              </a:rPr>
              <a:t>Submission</a:t>
            </a:r>
            <a:endParaRPr lang="en-GB" sz="1200" b="1" dirty="0">
              <a:solidFill>
                <a:schemeClr val="bg1"/>
              </a:solidFill>
              <a:ea typeface="ＭＳ Ｐゴシック" panose="020B0600070205080204" pitchFamily="34" charset="-128"/>
            </a:endParaRPr>
          </a:p>
        </p:txBody>
      </p:sp>
      <p:sp>
        <p:nvSpPr>
          <p:cNvPr id="32" name="Chevron 31"/>
          <p:cNvSpPr/>
          <p:nvPr/>
        </p:nvSpPr>
        <p:spPr bwMode="auto">
          <a:xfrm>
            <a:off x="6630622" y="1278902"/>
            <a:ext cx="989379" cy="535253"/>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   User </a:t>
            </a:r>
          </a:p>
          <a:p>
            <a:pPr algn="ctr"/>
            <a:r>
              <a:rPr lang="en-US" sz="1200" b="1" dirty="0">
                <a:solidFill>
                  <a:schemeClr val="bg1"/>
                </a:solidFill>
                <a:ea typeface="ＭＳ Ｐゴシック" panose="020B0600070205080204" pitchFamily="34" charset="-128"/>
              </a:rPr>
              <a:t>   Search</a:t>
            </a:r>
            <a:endParaRPr lang="en-GB" sz="1200" b="1"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83584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Lesson 3: Modify User Profile</a:t>
            </a:r>
            <a:endParaRPr lang="en-GB" dirty="0"/>
          </a:p>
        </p:txBody>
      </p:sp>
    </p:spTree>
    <p:extLst>
      <p:ext uri="{BB962C8B-B14F-4D97-AF65-F5344CB8AC3E}">
        <p14:creationId xmlns:p14="http://schemas.microsoft.com/office/powerpoint/2010/main" val="6609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Lesson 3 Introduction</a:t>
            </a:r>
          </a:p>
        </p:txBody>
      </p:sp>
      <p:sp>
        <p:nvSpPr>
          <p:cNvPr id="24" name="Content Placeholder 2"/>
          <p:cNvSpPr txBox="1">
            <a:spLocks/>
          </p:cNvSpPr>
          <p:nvPr/>
        </p:nvSpPr>
        <p:spPr bwMode="auto">
          <a:xfrm>
            <a:off x="297535" y="1025750"/>
            <a:ext cx="8389265" cy="2338088"/>
          </a:xfrm>
          <a:prstGeom prst="roundRect">
            <a:avLst>
              <a:gd name="adj" fmla="val 7297"/>
            </a:avLst>
          </a:prstGeom>
          <a:extLst/>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anose="05000000000000000000" pitchFamily="2" charset="2"/>
              <a:buChar char="§"/>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anose="05000000000000000000" pitchFamily="2" charset="2"/>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anose="05000000000000000000" pitchFamily="2" charset="2"/>
              <a:buChar char="§"/>
              <a:defRPr>
                <a:solidFill>
                  <a:schemeClr val="dk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9pPr>
          </a:lstStyle>
          <a:p>
            <a:r>
              <a:rPr lang="en-GB" sz="1800" kern="0" dirty="0">
                <a:solidFill>
                  <a:srgbClr val="1D3E61"/>
                </a:solidFill>
              </a:rPr>
              <a:t>Once the user is created, the LSO is able to amend user details.</a:t>
            </a:r>
          </a:p>
          <a:p>
            <a:r>
              <a:rPr lang="en-GB" sz="1800" kern="0" dirty="0">
                <a:solidFill>
                  <a:srgbClr val="1D3E61"/>
                </a:solidFill>
              </a:rPr>
              <a:t>You will be able to modify the user’s Last Name, Email address, Organisation (dependent on Organisation group of companies) and telephone number.</a:t>
            </a:r>
          </a:p>
          <a:p>
            <a:r>
              <a:rPr lang="en-GB" sz="1800" kern="0" dirty="0">
                <a:solidFill>
                  <a:srgbClr val="1D3E61"/>
                </a:solidFill>
              </a:rPr>
              <a:t>Note: the User ID cannot be changed and is not updated if the user’s name or last name is changed.</a:t>
            </a:r>
          </a:p>
          <a:p>
            <a:r>
              <a:rPr lang="en-GB" sz="1800" kern="0" dirty="0">
                <a:solidFill>
                  <a:srgbClr val="1D3E61"/>
                </a:solidFill>
              </a:rPr>
              <a:t>For LSOs who are assigned to the Parent Organisation can also maintain the users for associated Child Organisations.</a:t>
            </a:r>
          </a:p>
        </p:txBody>
      </p:sp>
    </p:spTree>
    <p:extLst>
      <p:ext uri="{BB962C8B-B14F-4D97-AF65-F5344CB8AC3E}">
        <p14:creationId xmlns:p14="http://schemas.microsoft.com/office/powerpoint/2010/main" val="387112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637580"/>
          </a:xfrm>
        </p:spPr>
        <p:txBody>
          <a:bodyPr>
            <a:normAutofit fontScale="90000"/>
          </a:bodyPr>
          <a:lstStyle/>
          <a:p>
            <a:pPr algn="l"/>
            <a:r>
              <a:rPr lang="en-GB" altLang="en-US" sz="1800" dirty="0">
                <a:solidFill>
                  <a:schemeClr val="tx2">
                    <a:lumMod val="75000"/>
                  </a:schemeClr>
                </a:solidFill>
              </a:rPr>
              <a:t>3. Modify User Profile</a:t>
            </a:r>
            <a:br>
              <a:rPr lang="en-GB" altLang="en-US" dirty="0"/>
            </a:br>
            <a:r>
              <a:rPr lang="en-GB" altLang="en-US" dirty="0"/>
              <a:t>3</a:t>
            </a:r>
            <a:r>
              <a:rPr lang="en-GB" altLang="en-US" sz="2800" dirty="0"/>
              <a:t>.1 Select the User to Modify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94624173"/>
              </p:ext>
            </p:extLst>
          </p:nvPr>
        </p:nvGraphicFramePr>
        <p:xfrm>
          <a:off x="7181850" y="1964294"/>
          <a:ext cx="1779573" cy="1671353"/>
        </p:xfrm>
        <a:graphic>
          <a:graphicData uri="http://schemas.openxmlformats.org/drawingml/2006/table">
            <a:tbl>
              <a:tblPr firstRow="1" bandRow="1">
                <a:tableStyleId>{5C22544A-7EE6-4342-B048-85BDC9FD1C3A}</a:tableStyleId>
              </a:tblPr>
              <a:tblGrid>
                <a:gridCol w="229082">
                  <a:extLst>
                    <a:ext uri="{9D8B030D-6E8A-4147-A177-3AD203B41FA5}">
                      <a16:colId xmlns:a16="http://schemas.microsoft.com/office/drawing/2014/main" val="20000"/>
                    </a:ext>
                  </a:extLst>
                </a:gridCol>
                <a:gridCol w="1550491">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link.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57150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Enter the </a:t>
                      </a:r>
                      <a:r>
                        <a:rPr lang="en-US" sz="800" b="0" kern="1200" dirty="0">
                          <a:solidFill>
                            <a:srgbClr val="737981"/>
                          </a:solidFill>
                          <a:latin typeface="+mn-lt"/>
                          <a:ea typeface="Times New Roman" panose="02020603050405020304" pitchFamily="18" charset="0"/>
                          <a:cs typeface="+mn-cs"/>
                        </a:rPr>
                        <a:t>user login</a:t>
                      </a:r>
                      <a:r>
                        <a:rPr lang="en-US" sz="800" b="0" kern="1200" baseline="0" dirty="0">
                          <a:solidFill>
                            <a:srgbClr val="737981"/>
                          </a:solidFill>
                          <a:latin typeface="+mn-lt"/>
                          <a:ea typeface="Times New Roman" panose="02020603050405020304" pitchFamily="18" charset="0"/>
                          <a:cs typeface="+mn-cs"/>
                        </a:rPr>
                        <a:t> and 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 to </a:t>
                      </a:r>
                      <a:r>
                        <a:rPr lang="en-US" sz="800" kern="1200" baseline="0" dirty="0">
                          <a:solidFill>
                            <a:srgbClr val="737981"/>
                          </a:solidFill>
                          <a:latin typeface="+mn-lt"/>
                          <a:ea typeface="Times New Roman" panose="02020603050405020304" pitchFamily="18" charset="0"/>
                          <a:cs typeface="+mn-cs"/>
                        </a:rPr>
                        <a:t>search for a specific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770">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baseline="0" dirty="0">
                          <a:solidFill>
                            <a:srgbClr val="737981"/>
                          </a:solidFill>
                          <a:latin typeface="+mn-lt"/>
                          <a:ea typeface="Times New Roman" panose="02020603050405020304" pitchFamily="18" charset="0"/>
                          <a:cs typeface="+mn-cs"/>
                        </a:rPr>
                        <a:t>Click on the user from search results to select it.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4" name="Rounded Rectangle 3"/>
          <p:cNvSpPr/>
          <p:nvPr/>
        </p:nvSpPr>
        <p:spPr>
          <a:xfrm>
            <a:off x="7285022" y="3843883"/>
            <a:ext cx="1325578" cy="462396"/>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User Details</a:t>
            </a:r>
            <a:endParaRPr lang="en-US" sz="1200" b="1" dirty="0">
              <a:solidFill>
                <a:srgbClr val="737981"/>
              </a:solidFill>
              <a:ea typeface="Times New Roman" panose="02020603050405020304" pitchFamily="18" charset="0"/>
            </a:endParaRPr>
          </a:p>
        </p:txBody>
      </p:sp>
      <p:sp>
        <p:nvSpPr>
          <p:cNvPr id="5" name="Pentagon 4"/>
          <p:cNvSpPr/>
          <p:nvPr/>
        </p:nvSpPr>
        <p:spPr bwMode="auto">
          <a:xfrm>
            <a:off x="225426" y="1382642"/>
            <a:ext cx="1222375" cy="457200"/>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6" name="Chevron 5"/>
          <p:cNvSpPr/>
          <p:nvPr/>
        </p:nvSpPr>
        <p:spPr bwMode="auto">
          <a:xfrm>
            <a:off x="2403230" y="1375639"/>
            <a:ext cx="133057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7" name="Chevron 6"/>
          <p:cNvSpPr/>
          <p:nvPr/>
        </p:nvSpPr>
        <p:spPr bwMode="auto">
          <a:xfrm>
            <a:off x="3569544" y="1375639"/>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endParaRPr lang="en-GB" sz="1200" b="1" dirty="0">
              <a:solidFill>
                <a:srgbClr val="FFFFFF"/>
              </a:solidFill>
              <a:ea typeface="ＭＳ Ｐゴシック" panose="020B0600070205080204" pitchFamily="34" charset="-128"/>
            </a:endParaRPr>
          </a:p>
          <a:p>
            <a:pPr algn="ctr"/>
            <a:r>
              <a:rPr lang="en-GB" sz="1200" b="1" dirty="0">
                <a:solidFill>
                  <a:srgbClr val="FFFFFF">
                    <a:lumMod val="50000"/>
                  </a:srgbClr>
                </a:solidFill>
                <a:ea typeface="ＭＳ Ｐゴシック" panose="020B0600070205080204" pitchFamily="34" charset="-128"/>
              </a:rPr>
              <a:t>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a:p>
            <a:pPr algn="ctr"/>
            <a:endParaRPr lang="en-GB" sz="1200" b="1" dirty="0">
              <a:solidFill>
                <a:srgbClr val="FFFFFF">
                  <a:lumMod val="50000"/>
                </a:srgbClr>
              </a:solidFill>
              <a:ea typeface="ＭＳ Ｐゴシック" panose="020B0600070205080204" pitchFamily="34" charset="-128"/>
            </a:endParaRPr>
          </a:p>
        </p:txBody>
      </p:sp>
      <p:sp>
        <p:nvSpPr>
          <p:cNvPr id="8" name="Chevron 7"/>
          <p:cNvSpPr/>
          <p:nvPr/>
        </p:nvSpPr>
        <p:spPr bwMode="auto">
          <a:xfrm>
            <a:off x="1266494" y="1382642"/>
            <a:ext cx="1347621"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Profile </a:t>
            </a:r>
          </a:p>
          <a:p>
            <a:pPr algn="ctr"/>
            <a:r>
              <a:rPr lang="en-US" sz="1200" b="1" dirty="0">
                <a:solidFill>
                  <a:srgbClr val="FFFFFF">
                    <a:lumMod val="50000"/>
                  </a:srgbClr>
                </a:solidFill>
                <a:ea typeface="ＭＳ Ｐゴシック" panose="020B0600070205080204" pitchFamily="34" charset="-128"/>
              </a:rPr>
              <a:t>   Modification</a:t>
            </a:r>
            <a:endParaRPr lang="en-GB" sz="1200" b="1" dirty="0">
              <a:solidFill>
                <a:srgbClr val="FFFFFF">
                  <a:lumMod val="50000"/>
                </a:srgbClr>
              </a:solidFill>
              <a:ea typeface="ＭＳ Ｐゴシック" panose="020B0600070205080204" pitchFamily="34" charset="-128"/>
            </a:endParaRPr>
          </a:p>
        </p:txBody>
      </p:sp>
      <p:pic>
        <p:nvPicPr>
          <p:cNvPr id="9" name="Picture 8"/>
          <p:cNvPicPr>
            <a:picLocks noChangeAspect="1"/>
          </p:cNvPicPr>
          <p:nvPr/>
        </p:nvPicPr>
        <p:blipFill>
          <a:blip r:embed="rId2"/>
          <a:stretch>
            <a:fillRect/>
          </a:stretch>
        </p:blipFill>
        <p:spPr>
          <a:xfrm>
            <a:off x="206628" y="1957933"/>
            <a:ext cx="6800850" cy="2486025"/>
          </a:xfrm>
          <a:prstGeom prst="rect">
            <a:avLst/>
          </a:prstGeom>
          <a:ln>
            <a:solidFill>
              <a:srgbClr val="1D3E61"/>
            </a:solidFill>
          </a:ln>
        </p:spPr>
      </p:pic>
      <p:sp>
        <p:nvSpPr>
          <p:cNvPr id="10" name="Rectangle 9"/>
          <p:cNvSpPr/>
          <p:nvPr/>
        </p:nvSpPr>
        <p:spPr>
          <a:xfrm>
            <a:off x="2643022" y="4306279"/>
            <a:ext cx="692727" cy="10391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1" name="Rectangle 10"/>
          <p:cNvSpPr/>
          <p:nvPr/>
        </p:nvSpPr>
        <p:spPr>
          <a:xfrm>
            <a:off x="2645898" y="2146089"/>
            <a:ext cx="548640" cy="13716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2" name="Rectangle 11"/>
          <p:cNvSpPr/>
          <p:nvPr/>
        </p:nvSpPr>
        <p:spPr>
          <a:xfrm>
            <a:off x="2403230" y="2713762"/>
            <a:ext cx="2016370" cy="11719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3" name="Rectangle 12"/>
          <p:cNvSpPr/>
          <p:nvPr/>
        </p:nvSpPr>
        <p:spPr>
          <a:xfrm>
            <a:off x="380999" y="2819848"/>
            <a:ext cx="429768" cy="12454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4" name="Rectangle 13"/>
          <p:cNvSpPr/>
          <p:nvPr/>
        </p:nvSpPr>
        <p:spPr>
          <a:xfrm>
            <a:off x="4877986" y="3478123"/>
            <a:ext cx="456014" cy="13716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5" name="Chevron 14"/>
          <p:cNvSpPr/>
          <p:nvPr/>
        </p:nvSpPr>
        <p:spPr bwMode="auto">
          <a:xfrm>
            <a:off x="4810249" y="1375106"/>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Updated </a:t>
            </a:r>
          </a:p>
          <a:p>
            <a:pPr algn="ctr"/>
            <a:r>
              <a:rPr lang="en-GB" sz="1200" b="1" dirty="0">
                <a:solidFill>
                  <a:srgbClr val="FFFFFF">
                    <a:lumMod val="50000"/>
                  </a:srgbClr>
                </a:solidFill>
                <a:ea typeface="ＭＳ Ｐゴシック" panose="020B0600070205080204" pitchFamily="34" charset="-128"/>
              </a:rPr>
              <a:t>   User Details</a:t>
            </a:r>
          </a:p>
        </p:txBody>
      </p:sp>
    </p:spTree>
    <p:extLst>
      <p:ext uri="{BB962C8B-B14F-4D97-AF65-F5344CB8AC3E}">
        <p14:creationId xmlns:p14="http://schemas.microsoft.com/office/powerpoint/2010/main" val="308177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617"/>
          <a:stretch/>
        </p:blipFill>
        <p:spPr>
          <a:xfrm>
            <a:off x="294611" y="2215327"/>
            <a:ext cx="6494043" cy="2012607"/>
          </a:xfrm>
          <a:prstGeom prst="rect">
            <a:avLst/>
          </a:prstGeom>
          <a:ln>
            <a:solidFill>
              <a:srgbClr val="1D3E61"/>
            </a:solidFill>
          </a:ln>
        </p:spPr>
      </p:pic>
      <p:pic>
        <p:nvPicPr>
          <p:cNvPr id="3" name="Picture 2"/>
          <p:cNvPicPr>
            <a:picLocks noChangeAspect="1"/>
          </p:cNvPicPr>
          <p:nvPr/>
        </p:nvPicPr>
        <p:blipFill>
          <a:blip r:embed="rId4"/>
          <a:stretch>
            <a:fillRect/>
          </a:stretch>
        </p:blipFill>
        <p:spPr>
          <a:xfrm>
            <a:off x="292553" y="1734223"/>
            <a:ext cx="6448425" cy="385763"/>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r>
              <a:rPr lang="en-GB" altLang="en-US" sz="1800" dirty="0">
                <a:solidFill>
                  <a:srgbClr val="1D3E61">
                    <a:lumMod val="75000"/>
                  </a:srgbClr>
                </a:solidFill>
              </a:rPr>
              <a:t>3. Modify User Profile</a:t>
            </a:r>
            <a:br>
              <a:rPr lang="en-GB" altLang="en-US" dirty="0"/>
            </a:br>
            <a:r>
              <a:rPr lang="en-GB" altLang="en-US" sz="2800" dirty="0"/>
              <a:t>3.2 Profile Modification</a:t>
            </a:r>
            <a:endParaRPr lang="en-GB" altLang="en-US" dirty="0"/>
          </a:p>
        </p:txBody>
      </p:sp>
      <p:graphicFrame>
        <p:nvGraphicFramePr>
          <p:cNvPr id="28" name="Table 27"/>
          <p:cNvGraphicFramePr>
            <a:graphicFrameLocks noGrp="1"/>
          </p:cNvGraphicFramePr>
          <p:nvPr>
            <p:extLst>
              <p:ext uri="{D42A27DB-BD31-4B8C-83A1-F6EECF244321}">
                <p14:modId xmlns:p14="http://schemas.microsoft.com/office/powerpoint/2010/main" val="3809506170"/>
              </p:ext>
            </p:extLst>
          </p:nvPr>
        </p:nvGraphicFramePr>
        <p:xfrm>
          <a:off x="6921953" y="1726963"/>
          <a:ext cx="2114543" cy="1662326"/>
        </p:xfrm>
        <a:graphic>
          <a:graphicData uri="http://schemas.openxmlformats.org/drawingml/2006/table">
            <a:tbl>
              <a:tblPr firstRow="1" bandRow="1">
                <a:tableStyleId>{5C22544A-7EE6-4342-B048-85BDC9FD1C3A}</a:tableStyleId>
              </a:tblPr>
              <a:tblGrid>
                <a:gridCol w="303656">
                  <a:extLst>
                    <a:ext uri="{9D8B030D-6E8A-4147-A177-3AD203B41FA5}">
                      <a16:colId xmlns:a16="http://schemas.microsoft.com/office/drawing/2014/main" val="20000"/>
                    </a:ext>
                  </a:extLst>
                </a:gridCol>
                <a:gridCol w="1810887">
                  <a:extLst>
                    <a:ext uri="{9D8B030D-6E8A-4147-A177-3AD203B41FA5}">
                      <a16:colId xmlns:a16="http://schemas.microsoft.com/office/drawing/2014/main" val="20001"/>
                    </a:ext>
                  </a:extLst>
                </a:gridCol>
              </a:tblGrid>
              <a:tr h="25212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2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1</a:t>
                      </a:r>
                    </a:p>
                    <a:p>
                      <a:pPr marL="0" algn="ctr" defTabSz="914400" rtl="0" eaLnBrk="1" latinLnBrk="0" hangingPunct="1"/>
                      <a:endParaRPr lang="en-GB" sz="800" b="1" kern="1200" dirty="0">
                        <a:solidFill>
                          <a:srgbClr val="D2232A"/>
                        </a:solidFill>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User details</a:t>
                      </a:r>
                      <a:r>
                        <a:rPr lang="en-US" sz="800" kern="1200" baseline="0" dirty="0">
                          <a:solidFill>
                            <a:srgbClr val="737981"/>
                          </a:solidFill>
                          <a:latin typeface="+mn-lt"/>
                          <a:ea typeface="Times New Roman" panose="02020603050405020304" pitchFamily="18" charset="0"/>
                          <a:cs typeface="+mn-cs"/>
                        </a:rPr>
                        <a:t> window is </a:t>
                      </a:r>
                      <a:r>
                        <a:rPr lang="en-US" sz="800" kern="1200" dirty="0">
                          <a:solidFill>
                            <a:srgbClr val="737981"/>
                          </a:solidFill>
                          <a:latin typeface="+mn-lt"/>
                          <a:ea typeface="Times New Roman" panose="02020603050405020304" pitchFamily="18" charset="0"/>
                          <a:cs typeface="+mn-cs"/>
                        </a:rPr>
                        <a:t>displayed. </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92192">
                <a:tc>
                  <a:txBody>
                    <a:bodyPr/>
                    <a:lstStyle/>
                    <a:p>
                      <a:pPr marL="0" algn="ctr" defTabSz="914400" rtl="0" eaLnBrk="1" latinLnBrk="0" hangingPunct="1"/>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Modify User </a:t>
                      </a:r>
                      <a:r>
                        <a:rPr lang="en-US" sz="800" b="0" kern="1200" dirty="0">
                          <a:solidFill>
                            <a:srgbClr val="737981"/>
                          </a:solidFill>
                          <a:latin typeface="+mn-lt"/>
                          <a:ea typeface="Times New Roman" panose="02020603050405020304" pitchFamily="18" charset="0"/>
                          <a:cs typeface="+mn-cs"/>
                        </a:rPr>
                        <a:t>link.</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5819">
                <a:tc>
                  <a:txBody>
                    <a:bodyPr/>
                    <a:lstStyle/>
                    <a:p>
                      <a:pPr marL="0" algn="ctr" defTabSz="914400" rtl="0" eaLnBrk="1" latinLnBrk="0" hangingPunct="1"/>
                      <a:r>
                        <a:rPr lang="en-GB" sz="800" b="1" kern="1200" dirty="0">
                          <a:solidFill>
                            <a:srgbClr val="D2232A"/>
                          </a:solidFill>
                          <a:latin typeface="+mn-lt"/>
                          <a:ea typeface="+mn-ea"/>
                          <a:cs typeface="+mn-cs"/>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To change</a:t>
                      </a:r>
                      <a:r>
                        <a:rPr lang="en-US" sz="800" kern="1200" baseline="0" dirty="0">
                          <a:solidFill>
                            <a:srgbClr val="737981"/>
                          </a:solidFill>
                          <a:latin typeface="+mn-lt"/>
                          <a:ea typeface="Times New Roman" panose="02020603050405020304" pitchFamily="18" charset="0"/>
                          <a:cs typeface="+mn-cs"/>
                        </a:rPr>
                        <a:t> the organisation data click </a:t>
                      </a:r>
                      <a:r>
                        <a:rPr lang="en-US" sz="800" b="1" kern="1200" baseline="0" dirty="0">
                          <a:solidFill>
                            <a:srgbClr val="737981"/>
                          </a:solidFill>
                          <a:latin typeface="+mn-lt"/>
                          <a:ea typeface="Times New Roman" panose="02020603050405020304" pitchFamily="18" charset="0"/>
                          <a:cs typeface="+mn-cs"/>
                        </a:rPr>
                        <a:t>Search</a:t>
                      </a:r>
                      <a:r>
                        <a:rPr lang="en-US" sz="800" kern="1200" baseline="0" dirty="0">
                          <a:solidFill>
                            <a:srgbClr val="737981"/>
                          </a:solidFill>
                          <a:latin typeface="+mn-lt"/>
                          <a:ea typeface="Times New Roman" panose="02020603050405020304" pitchFamily="18" charset="0"/>
                          <a:cs typeface="+mn-cs"/>
                        </a:rPr>
                        <a:t> icon next the </a:t>
                      </a:r>
                      <a:r>
                        <a:rPr lang="en-US" sz="800" b="1" kern="1200" baseline="0" dirty="0">
                          <a:solidFill>
                            <a:srgbClr val="737981"/>
                          </a:solidFill>
                          <a:latin typeface="+mn-lt"/>
                          <a:ea typeface="Times New Roman" panose="02020603050405020304" pitchFamily="18" charset="0"/>
                          <a:cs typeface="+mn-cs"/>
                        </a:rPr>
                        <a:t>Organization</a:t>
                      </a:r>
                      <a:r>
                        <a:rPr lang="en-US" sz="800" kern="1200" baseline="0" dirty="0">
                          <a:solidFill>
                            <a:srgbClr val="737981"/>
                          </a:solidFill>
                          <a:latin typeface="+mn-lt"/>
                          <a:ea typeface="Times New Roman" panose="02020603050405020304" pitchFamily="18" charset="0"/>
                          <a:cs typeface="+mn-cs"/>
                        </a:rPr>
                        <a:t> field.</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29" name="Rectangle 28"/>
          <p:cNvSpPr/>
          <p:nvPr/>
        </p:nvSpPr>
        <p:spPr>
          <a:xfrm>
            <a:off x="2369367" y="3076464"/>
            <a:ext cx="217716" cy="11710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6" name="Rectangle 25"/>
          <p:cNvSpPr/>
          <p:nvPr/>
        </p:nvSpPr>
        <p:spPr>
          <a:xfrm>
            <a:off x="292553" y="1756211"/>
            <a:ext cx="950705" cy="17918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1" name="Down Arrow 20"/>
          <p:cNvSpPr/>
          <p:nvPr/>
        </p:nvSpPr>
        <p:spPr bwMode="auto">
          <a:xfrm>
            <a:off x="2751952" y="2119985"/>
            <a:ext cx="360000" cy="95342"/>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a:solidFill>
                <a:srgbClr val="000000"/>
              </a:solidFill>
              <a:latin typeface="Arial" charset="0"/>
            </a:endParaRPr>
          </a:p>
        </p:txBody>
      </p:sp>
      <p:sp>
        <p:nvSpPr>
          <p:cNvPr id="22" name="Rounded Rectangle 21"/>
          <p:cNvSpPr/>
          <p:nvPr/>
        </p:nvSpPr>
        <p:spPr>
          <a:xfrm>
            <a:off x="7145063" y="3678496"/>
            <a:ext cx="1870802" cy="477429"/>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Select </a:t>
            </a:r>
            <a:r>
              <a:rPr lang="en-GB" sz="1200" dirty="0">
                <a:solidFill>
                  <a:srgbClr val="737981"/>
                </a:solidFill>
                <a:ea typeface="Times New Roman" panose="02020603050405020304" pitchFamily="18" charset="0"/>
              </a:rPr>
              <a:t>organisation</a:t>
            </a:r>
            <a:r>
              <a:rPr lang="en-US" sz="1200" dirty="0">
                <a:solidFill>
                  <a:srgbClr val="737981"/>
                </a:solidFill>
                <a:ea typeface="Times New Roman" panose="02020603050405020304" pitchFamily="18" charset="0"/>
              </a:rPr>
              <a:t> and submit </a:t>
            </a:r>
          </a:p>
        </p:txBody>
      </p:sp>
      <p:sp>
        <p:nvSpPr>
          <p:cNvPr id="27" name="Pentagon 26"/>
          <p:cNvSpPr/>
          <p:nvPr/>
        </p:nvSpPr>
        <p:spPr bwMode="auto">
          <a:xfrm>
            <a:off x="289378" y="1156646"/>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Search</a:t>
            </a:r>
          </a:p>
        </p:txBody>
      </p:sp>
      <p:sp>
        <p:nvSpPr>
          <p:cNvPr id="31" name="Chevron 30"/>
          <p:cNvSpPr/>
          <p:nvPr/>
        </p:nvSpPr>
        <p:spPr bwMode="auto">
          <a:xfrm>
            <a:off x="2467182" y="1149642"/>
            <a:ext cx="133057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32" name="Chevron 31"/>
          <p:cNvSpPr/>
          <p:nvPr/>
        </p:nvSpPr>
        <p:spPr bwMode="auto">
          <a:xfrm>
            <a:off x="3633496" y="1149642"/>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endParaRPr lang="en-GB" sz="1200" b="1" dirty="0">
              <a:solidFill>
                <a:srgbClr val="FFFFFF"/>
              </a:solidFill>
              <a:ea typeface="ＭＳ Ｐゴシック" panose="020B0600070205080204" pitchFamily="34" charset="-128"/>
            </a:endParaRPr>
          </a:p>
          <a:p>
            <a:pPr algn="ctr"/>
            <a:r>
              <a:rPr lang="en-GB" sz="1200" b="1" dirty="0">
                <a:solidFill>
                  <a:srgbClr val="FFFFFF">
                    <a:lumMod val="50000"/>
                  </a:srgbClr>
                </a:solidFill>
                <a:ea typeface="ＭＳ Ｐゴシック" panose="020B0600070205080204" pitchFamily="34" charset="-128"/>
              </a:rPr>
              <a:t>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a:p>
            <a:pPr algn="ctr"/>
            <a:endParaRPr lang="en-GB" sz="1200" b="1" dirty="0">
              <a:solidFill>
                <a:srgbClr val="FFFFFF">
                  <a:lumMod val="50000"/>
                </a:srgbClr>
              </a:solidFill>
              <a:ea typeface="ＭＳ Ｐゴシック" panose="020B0600070205080204" pitchFamily="34" charset="-128"/>
            </a:endParaRPr>
          </a:p>
        </p:txBody>
      </p:sp>
      <p:sp>
        <p:nvSpPr>
          <p:cNvPr id="33" name="Chevron 32"/>
          <p:cNvSpPr/>
          <p:nvPr/>
        </p:nvSpPr>
        <p:spPr bwMode="auto">
          <a:xfrm>
            <a:off x="1330446" y="1156646"/>
            <a:ext cx="1347621"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solidFill>
                <a:ea typeface="ＭＳ Ｐゴシック" panose="020B0600070205080204" pitchFamily="34" charset="-128"/>
              </a:rPr>
              <a:t>Profile </a:t>
            </a:r>
          </a:p>
          <a:p>
            <a:pPr algn="ctr"/>
            <a:r>
              <a:rPr lang="en-US" sz="1200" b="1" dirty="0">
                <a:solidFill>
                  <a:srgbClr val="FFFFFF"/>
                </a:solidFill>
                <a:ea typeface="ＭＳ Ｐゴシック" panose="020B0600070205080204" pitchFamily="34" charset="-128"/>
              </a:rPr>
              <a:t>   Modification</a:t>
            </a:r>
            <a:endParaRPr lang="en-GB" sz="1200" b="1" dirty="0">
              <a:solidFill>
                <a:srgbClr val="FFFFFF"/>
              </a:solidFill>
              <a:ea typeface="ＭＳ Ｐゴシック" panose="020B0600070205080204" pitchFamily="34" charset="-128"/>
            </a:endParaRPr>
          </a:p>
        </p:txBody>
      </p:sp>
      <p:sp>
        <p:nvSpPr>
          <p:cNvPr id="34" name="Chevron 33"/>
          <p:cNvSpPr/>
          <p:nvPr/>
        </p:nvSpPr>
        <p:spPr bwMode="auto">
          <a:xfrm>
            <a:off x="4874201" y="1149110"/>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Updated </a:t>
            </a:r>
          </a:p>
          <a:p>
            <a:pPr algn="ctr"/>
            <a:r>
              <a:rPr lang="en-GB" sz="1200" b="1" dirty="0">
                <a:solidFill>
                  <a:srgbClr val="FFFFFF">
                    <a:lumMod val="50000"/>
                  </a:srgbClr>
                </a:solidFill>
                <a:ea typeface="ＭＳ Ｐゴシック" panose="020B0600070205080204" pitchFamily="34" charset="-128"/>
              </a:rPr>
              <a:t>   User Details</a:t>
            </a:r>
          </a:p>
        </p:txBody>
      </p:sp>
    </p:spTree>
    <p:extLst>
      <p:ext uri="{BB962C8B-B14F-4D97-AF65-F5344CB8AC3E}">
        <p14:creationId xmlns:p14="http://schemas.microsoft.com/office/powerpoint/2010/main" val="407929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5900" y="1716703"/>
            <a:ext cx="4206766" cy="1985521"/>
          </a:xfrm>
          <a:prstGeom prst="rect">
            <a:avLst/>
          </a:prstGeom>
        </p:spPr>
      </p:pic>
      <p:pic>
        <p:nvPicPr>
          <p:cNvPr id="5" name="Picture 4"/>
          <p:cNvPicPr>
            <a:picLocks noChangeAspect="1"/>
          </p:cNvPicPr>
          <p:nvPr/>
        </p:nvPicPr>
        <p:blipFill>
          <a:blip r:embed="rId4"/>
          <a:stretch>
            <a:fillRect/>
          </a:stretch>
        </p:blipFill>
        <p:spPr>
          <a:xfrm>
            <a:off x="192629" y="3830431"/>
            <a:ext cx="6124575" cy="578644"/>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br>
              <a:rPr lang="en-GB" altLang="en-US" dirty="0"/>
            </a:br>
            <a:r>
              <a:rPr lang="en-GB" altLang="en-US" sz="1800" dirty="0">
                <a:solidFill>
                  <a:srgbClr val="1D3E61">
                    <a:lumMod val="75000"/>
                  </a:srgbClr>
                </a:solidFill>
              </a:rPr>
              <a:t>3. Modify User Profile</a:t>
            </a:r>
            <a:br>
              <a:rPr lang="en-GB" altLang="en-US" dirty="0"/>
            </a:br>
            <a:r>
              <a:rPr lang="en-GB" altLang="en-US" sz="2800" dirty="0"/>
              <a:t>3.3 Confirm Submission</a:t>
            </a:r>
            <a:br>
              <a:rPr lang="en-GB" altLang="en-US" dirty="0"/>
            </a:br>
            <a:endParaRPr lang="en-GB" altLang="en-US" dirty="0"/>
          </a:p>
        </p:txBody>
      </p:sp>
      <p:sp>
        <p:nvSpPr>
          <p:cNvPr id="39" name="Rectangle 38"/>
          <p:cNvSpPr/>
          <p:nvPr/>
        </p:nvSpPr>
        <p:spPr>
          <a:xfrm>
            <a:off x="3679123" y="3542611"/>
            <a:ext cx="357822" cy="12702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9" name="Rectangle 28"/>
          <p:cNvSpPr/>
          <p:nvPr/>
        </p:nvSpPr>
        <p:spPr>
          <a:xfrm>
            <a:off x="256733" y="2941816"/>
            <a:ext cx="4073968" cy="10572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89010987"/>
              </p:ext>
            </p:extLst>
          </p:nvPr>
        </p:nvGraphicFramePr>
        <p:xfrm>
          <a:off x="6299510" y="1726697"/>
          <a:ext cx="2722902" cy="1995397"/>
        </p:xfrm>
        <a:graphic>
          <a:graphicData uri="http://schemas.openxmlformats.org/drawingml/2006/table">
            <a:tbl>
              <a:tblPr firstRow="1" bandRow="1">
                <a:tableStyleId>{5C22544A-7EE6-4342-B048-85BDC9FD1C3A}</a:tableStyleId>
              </a:tblPr>
              <a:tblGrid>
                <a:gridCol w="331341">
                  <a:extLst>
                    <a:ext uri="{9D8B030D-6E8A-4147-A177-3AD203B41FA5}">
                      <a16:colId xmlns:a16="http://schemas.microsoft.com/office/drawing/2014/main" val="20000"/>
                    </a:ext>
                  </a:extLst>
                </a:gridCol>
                <a:gridCol w="2391561">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b="1" kern="1200" dirty="0">
                          <a:solidFill>
                            <a:srgbClr val="737981"/>
                          </a:solidFill>
                          <a:latin typeface="+mn-lt"/>
                          <a:ea typeface="Times New Roman" panose="02020603050405020304" pitchFamily="18" charset="0"/>
                          <a:cs typeface="+mn-cs"/>
                        </a:rPr>
                        <a:t>Search and Select: Organization </a:t>
                      </a:r>
                      <a:r>
                        <a:rPr lang="en-US" sz="800" kern="1200" baseline="0" dirty="0">
                          <a:solidFill>
                            <a:srgbClr val="737981"/>
                          </a:solidFill>
                          <a:latin typeface="+mn-lt"/>
                          <a:ea typeface="Times New Roman" panose="02020603050405020304" pitchFamily="18" charset="0"/>
                          <a:cs typeface="+mn-cs"/>
                        </a:rPr>
                        <a:t>window is displayed.</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2</a:t>
                      </a:r>
                    </a:p>
                    <a:p>
                      <a:endParaRPr lang="en-US" sz="1400" dirty="0"/>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To view all the available Organisations, click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Select the</a:t>
                      </a:r>
                      <a:r>
                        <a:rPr lang="en-US" sz="800" kern="1200" baseline="0" dirty="0">
                          <a:solidFill>
                            <a:srgbClr val="737981"/>
                          </a:solidFill>
                          <a:latin typeface="+mn-lt"/>
                          <a:ea typeface="Times New Roman" panose="02020603050405020304" pitchFamily="18" charset="0"/>
                          <a:cs typeface="+mn-cs"/>
                        </a:rPr>
                        <a:t> relevant organization from the list and click the </a:t>
                      </a:r>
                      <a:r>
                        <a:rPr lang="en-US" sz="800" b="1" kern="1200" baseline="0" dirty="0">
                          <a:solidFill>
                            <a:srgbClr val="737981"/>
                          </a:solidFill>
                          <a:latin typeface="+mn-lt"/>
                          <a:ea typeface="Times New Roman" panose="02020603050405020304" pitchFamily="18" charset="0"/>
                          <a:cs typeface="+mn-cs"/>
                        </a:rPr>
                        <a:t>Select</a:t>
                      </a:r>
                      <a:r>
                        <a:rPr lang="en-US" sz="800" kern="1200" baseline="0" dirty="0">
                          <a:solidFill>
                            <a:srgbClr val="737981"/>
                          </a:solidFill>
                          <a:latin typeface="+mn-lt"/>
                          <a:ea typeface="Times New Roman" panose="02020603050405020304" pitchFamily="18" charset="0"/>
                          <a:cs typeface="+mn-cs"/>
                        </a:rPr>
                        <a:t> button. Here, a different child organisation  is selected.</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A confirmation message</a:t>
                      </a:r>
                      <a:r>
                        <a:rPr lang="en-US" sz="800" kern="1200" baseline="0" dirty="0">
                          <a:solidFill>
                            <a:srgbClr val="737981"/>
                          </a:solidFill>
                          <a:latin typeface="+mn-lt"/>
                          <a:ea typeface="Times New Roman" panose="02020603050405020304" pitchFamily="18" charset="0"/>
                          <a:cs typeface="+mn-cs"/>
                        </a:rPr>
                        <a:t> is displayed: </a:t>
                      </a:r>
                      <a:r>
                        <a:rPr lang="en-US" sz="800" b="1" kern="1200" baseline="0" dirty="0">
                          <a:solidFill>
                            <a:srgbClr val="737981"/>
                          </a:solidFill>
                          <a:latin typeface="+mn-lt"/>
                          <a:ea typeface="Times New Roman" panose="02020603050405020304" pitchFamily="18" charset="0"/>
                          <a:cs typeface="+mn-cs"/>
                        </a:rPr>
                        <a:t>Successfully Completed the operation</a:t>
                      </a:r>
                      <a:r>
                        <a:rPr lang="en-US" sz="800"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Rectangle 16"/>
          <p:cNvSpPr/>
          <p:nvPr/>
        </p:nvSpPr>
        <p:spPr>
          <a:xfrm>
            <a:off x="217752" y="4181596"/>
            <a:ext cx="2212975" cy="18883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18" name="Down Arrow 17"/>
          <p:cNvSpPr/>
          <p:nvPr/>
        </p:nvSpPr>
        <p:spPr bwMode="auto">
          <a:xfrm>
            <a:off x="1164335" y="3714668"/>
            <a:ext cx="360000" cy="89882"/>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dirty="0">
              <a:solidFill>
                <a:srgbClr val="000000"/>
              </a:solidFill>
              <a:ea typeface="ＭＳ Ｐゴシック" panose="020B0600070205080204" pitchFamily="34" charset="-128"/>
            </a:endParaRPr>
          </a:p>
        </p:txBody>
      </p:sp>
      <p:sp>
        <p:nvSpPr>
          <p:cNvPr id="19" name="Rectangle 18"/>
          <p:cNvSpPr/>
          <p:nvPr/>
        </p:nvSpPr>
        <p:spPr>
          <a:xfrm>
            <a:off x="6126485" y="3862347"/>
            <a:ext cx="152929" cy="14378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28" name="Pentagon 27"/>
          <p:cNvSpPr/>
          <p:nvPr/>
        </p:nvSpPr>
        <p:spPr bwMode="auto">
          <a:xfrm>
            <a:off x="212725" y="1139126"/>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Search</a:t>
            </a:r>
          </a:p>
        </p:txBody>
      </p:sp>
      <p:sp>
        <p:nvSpPr>
          <p:cNvPr id="31" name="Chevron 30"/>
          <p:cNvSpPr/>
          <p:nvPr/>
        </p:nvSpPr>
        <p:spPr bwMode="auto">
          <a:xfrm>
            <a:off x="2390530" y="1132122"/>
            <a:ext cx="1330570"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Confirm </a:t>
            </a:r>
          </a:p>
          <a:p>
            <a:pPr algn="ctr"/>
            <a:r>
              <a:rPr lang="en-GB" sz="1200" b="1" dirty="0">
                <a:solidFill>
                  <a:srgbClr val="FFFFFF"/>
                </a:solidFill>
                <a:ea typeface="ＭＳ Ｐゴシック" panose="020B0600070205080204" pitchFamily="34" charset="-128"/>
              </a:rPr>
              <a:t>    Submission</a:t>
            </a:r>
          </a:p>
        </p:txBody>
      </p:sp>
      <p:sp>
        <p:nvSpPr>
          <p:cNvPr id="32" name="Chevron 31"/>
          <p:cNvSpPr/>
          <p:nvPr/>
        </p:nvSpPr>
        <p:spPr bwMode="auto">
          <a:xfrm>
            <a:off x="3556844" y="1132122"/>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endParaRPr lang="en-GB" sz="1200" b="1" dirty="0">
              <a:solidFill>
                <a:srgbClr val="FFFFFF"/>
              </a:solidFill>
              <a:ea typeface="ＭＳ Ｐゴシック" panose="020B0600070205080204" pitchFamily="34" charset="-128"/>
            </a:endParaRPr>
          </a:p>
          <a:p>
            <a:pPr algn="ctr"/>
            <a:r>
              <a:rPr lang="en-GB" sz="1200" b="1" dirty="0">
                <a:solidFill>
                  <a:srgbClr val="FFFFFF">
                    <a:lumMod val="50000"/>
                  </a:srgbClr>
                </a:solidFill>
                <a:ea typeface="ＭＳ Ｐゴシック" panose="020B0600070205080204" pitchFamily="34" charset="-128"/>
              </a:rPr>
              <a:t>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a:p>
            <a:pPr algn="ctr"/>
            <a:endParaRPr lang="en-GB" sz="1200" b="1" dirty="0">
              <a:solidFill>
                <a:srgbClr val="FFFFFF">
                  <a:lumMod val="50000"/>
                </a:srgbClr>
              </a:solidFill>
              <a:ea typeface="ＭＳ Ｐゴシック" panose="020B0600070205080204" pitchFamily="34" charset="-128"/>
            </a:endParaRPr>
          </a:p>
        </p:txBody>
      </p:sp>
      <p:sp>
        <p:nvSpPr>
          <p:cNvPr id="33" name="Chevron 32"/>
          <p:cNvSpPr/>
          <p:nvPr/>
        </p:nvSpPr>
        <p:spPr bwMode="auto">
          <a:xfrm>
            <a:off x="1253794" y="1139126"/>
            <a:ext cx="1347621"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Profile </a:t>
            </a:r>
          </a:p>
          <a:p>
            <a:pPr algn="ctr"/>
            <a:r>
              <a:rPr lang="en-US" sz="1200" b="1" dirty="0">
                <a:solidFill>
                  <a:schemeClr val="bg1"/>
                </a:solidFill>
                <a:ea typeface="ＭＳ Ｐゴシック" panose="020B0600070205080204" pitchFamily="34" charset="-128"/>
              </a:rPr>
              <a:t>   Modification</a:t>
            </a:r>
            <a:endParaRPr lang="en-GB" sz="1200" b="1" dirty="0">
              <a:solidFill>
                <a:schemeClr val="bg1"/>
              </a:solidFill>
              <a:ea typeface="ＭＳ Ｐゴシック" panose="020B0600070205080204" pitchFamily="34" charset="-128"/>
            </a:endParaRPr>
          </a:p>
        </p:txBody>
      </p:sp>
      <p:sp>
        <p:nvSpPr>
          <p:cNvPr id="34" name="Chevron 33"/>
          <p:cNvSpPr/>
          <p:nvPr/>
        </p:nvSpPr>
        <p:spPr bwMode="auto">
          <a:xfrm>
            <a:off x="4797549" y="1131590"/>
            <a:ext cx="144898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Updated </a:t>
            </a:r>
          </a:p>
          <a:p>
            <a:pPr algn="ctr"/>
            <a:r>
              <a:rPr lang="en-GB" sz="1200" b="1" dirty="0">
                <a:solidFill>
                  <a:srgbClr val="FFFFFF">
                    <a:lumMod val="50000"/>
                  </a:srgbClr>
                </a:solidFill>
                <a:ea typeface="ＭＳ Ｐゴシック" panose="020B0600070205080204" pitchFamily="34" charset="-128"/>
              </a:rPr>
              <a:t>   User Details</a:t>
            </a:r>
          </a:p>
        </p:txBody>
      </p:sp>
      <p:sp>
        <p:nvSpPr>
          <p:cNvPr id="20" name="Rectangle 19"/>
          <p:cNvSpPr/>
          <p:nvPr/>
        </p:nvSpPr>
        <p:spPr>
          <a:xfrm>
            <a:off x="2231214" y="2176738"/>
            <a:ext cx="432964" cy="15369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08314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425" y="1932727"/>
            <a:ext cx="6711403" cy="2195486"/>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3. Modify User Profile</a:t>
            </a:r>
            <a:br>
              <a:rPr lang="en-GB" altLang="en-US" dirty="0"/>
            </a:br>
            <a:r>
              <a:rPr lang="en-GB" altLang="en-US" sz="2800" dirty="0"/>
              <a:t>3.4 Receive Email Notification</a:t>
            </a:r>
            <a:endParaRPr lang="en-GB" altLang="en-US" dirty="0"/>
          </a:p>
        </p:txBody>
      </p:sp>
      <p:graphicFrame>
        <p:nvGraphicFramePr>
          <p:cNvPr id="28" name="Table 27"/>
          <p:cNvGraphicFramePr>
            <a:graphicFrameLocks noGrp="1"/>
          </p:cNvGraphicFramePr>
          <p:nvPr>
            <p:extLst>
              <p:ext uri="{D42A27DB-BD31-4B8C-83A1-F6EECF244321}">
                <p14:modId xmlns:p14="http://schemas.microsoft.com/office/powerpoint/2010/main" val="1114320795"/>
              </p:ext>
            </p:extLst>
          </p:nvPr>
        </p:nvGraphicFramePr>
        <p:xfrm>
          <a:off x="7029458" y="1930441"/>
          <a:ext cx="1962142" cy="777240"/>
        </p:xfrm>
        <a:graphic>
          <a:graphicData uri="http://schemas.openxmlformats.org/drawingml/2006/table">
            <a:tbl>
              <a:tblPr firstRow="1" bandRow="1">
                <a:tableStyleId>{5C22544A-7EE6-4342-B048-85BDC9FD1C3A}</a:tableStyleId>
              </a:tblPr>
              <a:tblGrid>
                <a:gridCol w="233589">
                  <a:extLst>
                    <a:ext uri="{9D8B030D-6E8A-4147-A177-3AD203B41FA5}">
                      <a16:colId xmlns:a16="http://schemas.microsoft.com/office/drawing/2014/main" val="20000"/>
                    </a:ext>
                  </a:extLst>
                </a:gridCol>
                <a:gridCol w="1728553">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users </a:t>
                      </a:r>
                      <a:r>
                        <a:rPr lang="en-US" sz="800" b="0" kern="1200" dirty="0">
                          <a:solidFill>
                            <a:srgbClr val="737981"/>
                          </a:solidFill>
                          <a:latin typeface="+mn-lt"/>
                          <a:ea typeface="Times New Roman" panose="02020603050405020304" pitchFamily="18" charset="0"/>
                          <a:cs typeface="+mn-cs"/>
                        </a:rPr>
                        <a:t>will receive an email notifying</a:t>
                      </a:r>
                      <a:r>
                        <a:rPr lang="en-US" sz="800" b="0" kern="1200" baseline="0" dirty="0">
                          <a:solidFill>
                            <a:srgbClr val="737981"/>
                          </a:solidFill>
                          <a:latin typeface="+mn-lt"/>
                          <a:ea typeface="Times New Roman" panose="02020603050405020304" pitchFamily="18" charset="0"/>
                          <a:cs typeface="+mn-cs"/>
                        </a:rPr>
                        <a:t> the modification made to the user profile.</a:t>
                      </a:r>
                      <a:endParaRPr lang="en-US" sz="800" b="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sp>
        <p:nvSpPr>
          <p:cNvPr id="22" name="Rectangle 21"/>
          <p:cNvSpPr/>
          <p:nvPr/>
        </p:nvSpPr>
        <p:spPr>
          <a:xfrm>
            <a:off x="218389" y="2943376"/>
            <a:ext cx="2171535" cy="11658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4" name="Pentagon 13"/>
          <p:cNvSpPr/>
          <p:nvPr/>
        </p:nvSpPr>
        <p:spPr bwMode="auto">
          <a:xfrm>
            <a:off x="225426" y="1355150"/>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Search</a:t>
            </a:r>
          </a:p>
        </p:txBody>
      </p:sp>
      <p:sp>
        <p:nvSpPr>
          <p:cNvPr id="15" name="Chevron 14"/>
          <p:cNvSpPr/>
          <p:nvPr/>
        </p:nvSpPr>
        <p:spPr bwMode="auto">
          <a:xfrm>
            <a:off x="2403230" y="1348147"/>
            <a:ext cx="133057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Confirm </a:t>
            </a:r>
          </a:p>
          <a:p>
            <a:pPr algn="ctr"/>
            <a:r>
              <a:rPr lang="en-GB" sz="1200" b="1" dirty="0">
                <a:solidFill>
                  <a:schemeClr val="bg1"/>
                </a:solidFill>
                <a:ea typeface="ＭＳ Ｐゴシック" panose="020B0600070205080204" pitchFamily="34" charset="-128"/>
              </a:rPr>
              <a:t>    Submission</a:t>
            </a:r>
          </a:p>
        </p:txBody>
      </p:sp>
      <p:sp>
        <p:nvSpPr>
          <p:cNvPr id="16" name="Chevron 15"/>
          <p:cNvSpPr/>
          <p:nvPr/>
        </p:nvSpPr>
        <p:spPr bwMode="auto">
          <a:xfrm>
            <a:off x="3569544" y="1348147"/>
            <a:ext cx="1448986"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endParaRPr lang="en-GB" sz="1200" b="1" dirty="0">
              <a:solidFill>
                <a:srgbClr val="FFFFFF"/>
              </a:solidFill>
              <a:ea typeface="ＭＳ Ｐゴシック" panose="020B0600070205080204" pitchFamily="34" charset="-128"/>
            </a:endParaRPr>
          </a:p>
          <a:p>
            <a:pPr algn="ctr"/>
            <a:r>
              <a:rPr lang="en-GB" sz="1200" b="1" dirty="0">
                <a:solidFill>
                  <a:srgbClr val="FFFFFF"/>
                </a:solidFill>
                <a:ea typeface="ＭＳ Ｐゴシック" panose="020B0600070205080204" pitchFamily="34" charset="-128"/>
              </a:rPr>
              <a:t>Email</a:t>
            </a:r>
          </a:p>
          <a:p>
            <a:pPr algn="ctr"/>
            <a:r>
              <a:rPr lang="en-US" sz="1200" b="1" dirty="0">
                <a:solidFill>
                  <a:srgbClr val="FFFFFF"/>
                </a:solidFill>
                <a:ea typeface="ＭＳ Ｐゴシック" panose="020B0600070205080204" pitchFamily="34" charset="-128"/>
              </a:rPr>
              <a:t>    Notification</a:t>
            </a:r>
            <a:endParaRPr lang="en-GB" sz="1200" b="1" dirty="0">
              <a:solidFill>
                <a:srgbClr val="FFFFFF"/>
              </a:solidFill>
              <a:ea typeface="ＭＳ Ｐゴシック" panose="020B0600070205080204" pitchFamily="34" charset="-128"/>
            </a:endParaRPr>
          </a:p>
          <a:p>
            <a:pPr algn="ctr"/>
            <a:endParaRPr lang="en-GB" sz="1200" b="1" dirty="0">
              <a:solidFill>
                <a:srgbClr val="FFFFFF"/>
              </a:solidFill>
              <a:ea typeface="ＭＳ Ｐゴシック" panose="020B0600070205080204" pitchFamily="34" charset="-128"/>
            </a:endParaRPr>
          </a:p>
        </p:txBody>
      </p:sp>
      <p:sp>
        <p:nvSpPr>
          <p:cNvPr id="17" name="Chevron 16"/>
          <p:cNvSpPr/>
          <p:nvPr/>
        </p:nvSpPr>
        <p:spPr bwMode="auto">
          <a:xfrm>
            <a:off x="1266494" y="1355150"/>
            <a:ext cx="1347621"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Profile </a:t>
            </a:r>
          </a:p>
          <a:p>
            <a:pPr algn="ctr"/>
            <a:r>
              <a:rPr lang="en-US" sz="1200" b="1" dirty="0">
                <a:solidFill>
                  <a:schemeClr val="bg1"/>
                </a:solidFill>
                <a:ea typeface="ＭＳ Ｐゴシック" panose="020B0600070205080204" pitchFamily="34" charset="-128"/>
              </a:rPr>
              <a:t>   Modification</a:t>
            </a:r>
            <a:endParaRPr lang="en-GB" sz="1200" b="1" dirty="0">
              <a:solidFill>
                <a:schemeClr val="bg1"/>
              </a:solidFill>
              <a:ea typeface="ＭＳ Ｐゴシック" panose="020B0600070205080204" pitchFamily="34" charset="-128"/>
            </a:endParaRPr>
          </a:p>
        </p:txBody>
      </p:sp>
      <p:sp>
        <p:nvSpPr>
          <p:cNvPr id="18" name="Chevron 17"/>
          <p:cNvSpPr/>
          <p:nvPr/>
        </p:nvSpPr>
        <p:spPr bwMode="auto">
          <a:xfrm>
            <a:off x="4810249" y="1355150"/>
            <a:ext cx="1448986" cy="44966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Updated </a:t>
            </a:r>
          </a:p>
          <a:p>
            <a:pPr algn="ctr"/>
            <a:r>
              <a:rPr lang="en-GB" sz="1200" b="1" dirty="0">
                <a:solidFill>
                  <a:srgbClr val="FFFFFF">
                    <a:lumMod val="50000"/>
                  </a:srgbClr>
                </a:solidFill>
                <a:ea typeface="ＭＳ Ｐゴシック" panose="020B0600070205080204" pitchFamily="34" charset="-128"/>
              </a:rPr>
              <a:t>   User Details</a:t>
            </a:r>
          </a:p>
        </p:txBody>
      </p:sp>
      <p:sp>
        <p:nvSpPr>
          <p:cNvPr id="20" name="Rounded Rectangle 19"/>
          <p:cNvSpPr/>
          <p:nvPr/>
        </p:nvSpPr>
        <p:spPr>
          <a:xfrm>
            <a:off x="7029458" y="2932900"/>
            <a:ext cx="1962142" cy="430938"/>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Verify the user details.</a:t>
            </a:r>
            <a:endParaRPr lang="en-US" sz="1200" b="1" dirty="0">
              <a:solidFill>
                <a:srgbClr val="737981"/>
              </a:solidFill>
              <a:ea typeface="Times New Roman" panose="02020603050405020304" pitchFamily="18" charset="0"/>
            </a:endParaRPr>
          </a:p>
        </p:txBody>
      </p:sp>
    </p:spTree>
    <p:extLst>
      <p:ext uri="{BB962C8B-B14F-4D97-AF65-F5344CB8AC3E}">
        <p14:creationId xmlns:p14="http://schemas.microsoft.com/office/powerpoint/2010/main" val="386132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0408"/>
          <a:stretch/>
        </p:blipFill>
        <p:spPr>
          <a:xfrm>
            <a:off x="224616" y="1583583"/>
            <a:ext cx="6478500" cy="526574"/>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3. Modify User Profile</a:t>
            </a:r>
            <a:br>
              <a:rPr lang="en-GB" altLang="en-US" dirty="0"/>
            </a:br>
            <a:r>
              <a:rPr lang="en-GB" altLang="en-US" sz="2800" dirty="0"/>
              <a:t>3.5 Updated User Details</a:t>
            </a:r>
            <a:endParaRPr lang="en-GB" altLang="en-US" dirty="0"/>
          </a:p>
        </p:txBody>
      </p:sp>
      <p:sp>
        <p:nvSpPr>
          <p:cNvPr id="39" name="Rectangle 38"/>
          <p:cNvSpPr/>
          <p:nvPr/>
        </p:nvSpPr>
        <p:spPr>
          <a:xfrm>
            <a:off x="6009748" y="1904401"/>
            <a:ext cx="658642" cy="19292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49916296"/>
              </p:ext>
            </p:extLst>
          </p:nvPr>
        </p:nvGraphicFramePr>
        <p:xfrm>
          <a:off x="7010400" y="1601019"/>
          <a:ext cx="2024712" cy="978127"/>
        </p:xfrm>
        <a:graphic>
          <a:graphicData uri="http://schemas.openxmlformats.org/drawingml/2006/table">
            <a:tbl>
              <a:tblPr firstRow="1" bandRow="1">
                <a:tableStyleId>{5C22544A-7EE6-4342-B048-85BDC9FD1C3A}</a:tableStyleId>
              </a:tblPr>
              <a:tblGrid>
                <a:gridCol w="246380">
                  <a:extLst>
                    <a:ext uri="{9D8B030D-6E8A-4147-A177-3AD203B41FA5}">
                      <a16:colId xmlns:a16="http://schemas.microsoft.com/office/drawing/2014/main" val="20000"/>
                    </a:ext>
                  </a:extLst>
                </a:gridCol>
                <a:gridCol w="177833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1</a:t>
                      </a:r>
                    </a:p>
                    <a:p>
                      <a:endParaRPr lang="en-US" sz="800" dirty="0"/>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To refresh the user information page details, click the </a:t>
                      </a:r>
                      <a:r>
                        <a:rPr lang="en-US" sz="800" b="1" kern="1200" dirty="0">
                          <a:solidFill>
                            <a:srgbClr val="737981"/>
                          </a:solidFill>
                          <a:latin typeface="+mn-lt"/>
                          <a:ea typeface="Times New Roman" panose="02020603050405020304" pitchFamily="18" charset="0"/>
                          <a:cs typeface="+mn-cs"/>
                        </a:rPr>
                        <a:t>Refresh</a:t>
                      </a:r>
                      <a:r>
                        <a:rPr lang="en-US" sz="800" kern="1200" dirty="0">
                          <a:solidFill>
                            <a:srgbClr val="737981"/>
                          </a:solidFill>
                          <a:latin typeface="+mn-lt"/>
                          <a:ea typeface="Times New Roman" panose="02020603050405020304" pitchFamily="18" charset="0"/>
                          <a:cs typeface="+mn-cs"/>
                        </a:rPr>
                        <a:t> link.</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4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Organisation</a:t>
                      </a:r>
                      <a:r>
                        <a:rPr lang="en-US" sz="800" kern="1200" dirty="0">
                          <a:solidFill>
                            <a:srgbClr val="737981"/>
                          </a:solidFill>
                          <a:latin typeface="+mn-lt"/>
                          <a:ea typeface="Times New Roman" panose="02020603050405020304" pitchFamily="18" charset="0"/>
                          <a:cs typeface="+mn-cs"/>
                        </a:rPr>
                        <a:t> data of</a:t>
                      </a:r>
                      <a:r>
                        <a:rPr lang="en-US" sz="800" kern="1200" baseline="0" dirty="0">
                          <a:solidFill>
                            <a:srgbClr val="737981"/>
                          </a:solidFill>
                          <a:latin typeface="+mn-lt"/>
                          <a:ea typeface="Times New Roman" panose="02020603050405020304" pitchFamily="18" charset="0"/>
                          <a:cs typeface="+mn-cs"/>
                        </a:rPr>
                        <a:t> the user is changed.</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5" name="Rectangle 24"/>
          <p:cNvSpPr/>
          <p:nvPr/>
        </p:nvSpPr>
        <p:spPr>
          <a:xfrm>
            <a:off x="254888" y="1725041"/>
            <a:ext cx="832731" cy="16129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2" name="Pentagon 11"/>
          <p:cNvSpPr/>
          <p:nvPr/>
        </p:nvSpPr>
        <p:spPr bwMode="auto">
          <a:xfrm>
            <a:off x="225426" y="1013448"/>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User </a:t>
            </a:r>
          </a:p>
          <a:p>
            <a:pPr algn="ctr"/>
            <a:r>
              <a:rPr lang="en-GB" sz="1200" b="1" dirty="0">
                <a:solidFill>
                  <a:schemeClr val="bg1"/>
                </a:solidFill>
                <a:ea typeface="ＭＳ Ｐゴシック" panose="020B0600070205080204" pitchFamily="34" charset="-128"/>
              </a:rPr>
              <a:t>Search</a:t>
            </a:r>
          </a:p>
        </p:txBody>
      </p:sp>
      <p:sp>
        <p:nvSpPr>
          <p:cNvPr id="13" name="Chevron 12"/>
          <p:cNvSpPr/>
          <p:nvPr/>
        </p:nvSpPr>
        <p:spPr bwMode="auto">
          <a:xfrm>
            <a:off x="2403230" y="1006445"/>
            <a:ext cx="133057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chemeClr val="bg1"/>
                </a:solidFill>
                <a:ea typeface="ＭＳ Ｐゴシック" panose="020B0600070205080204" pitchFamily="34" charset="-128"/>
              </a:rPr>
              <a:t>Confirm </a:t>
            </a:r>
          </a:p>
          <a:p>
            <a:pPr algn="ctr"/>
            <a:r>
              <a:rPr lang="en-GB" sz="1200" b="1" dirty="0">
                <a:solidFill>
                  <a:schemeClr val="bg1"/>
                </a:solidFill>
                <a:ea typeface="ＭＳ Ｐゴシック" panose="020B0600070205080204" pitchFamily="34" charset="-128"/>
              </a:rPr>
              <a:t>    Submission</a:t>
            </a:r>
          </a:p>
        </p:txBody>
      </p:sp>
      <p:sp>
        <p:nvSpPr>
          <p:cNvPr id="14" name="Chevron 13"/>
          <p:cNvSpPr/>
          <p:nvPr/>
        </p:nvSpPr>
        <p:spPr bwMode="auto">
          <a:xfrm>
            <a:off x="3569544" y="1006445"/>
            <a:ext cx="1448986"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endParaRPr lang="en-GB" sz="1200" b="1" dirty="0">
              <a:solidFill>
                <a:schemeClr val="bg1"/>
              </a:solidFill>
              <a:ea typeface="ＭＳ Ｐゴシック" panose="020B0600070205080204" pitchFamily="34" charset="-128"/>
            </a:endParaRPr>
          </a:p>
          <a:p>
            <a:pPr algn="ctr"/>
            <a:r>
              <a:rPr lang="en-GB" sz="1200" b="1" dirty="0">
                <a:solidFill>
                  <a:schemeClr val="bg1"/>
                </a:solidFill>
                <a:ea typeface="ＭＳ Ｐゴシック" panose="020B0600070205080204" pitchFamily="34" charset="-128"/>
              </a:rPr>
              <a:t>Email</a:t>
            </a:r>
          </a:p>
          <a:p>
            <a:pPr algn="ctr"/>
            <a:r>
              <a:rPr lang="en-US" sz="1200" b="1" dirty="0">
                <a:solidFill>
                  <a:schemeClr val="bg1"/>
                </a:solidFill>
                <a:ea typeface="ＭＳ Ｐゴシック" panose="020B0600070205080204" pitchFamily="34" charset="-128"/>
              </a:rPr>
              <a:t>    Notification</a:t>
            </a:r>
            <a:endParaRPr lang="en-GB" sz="1200" b="1" dirty="0">
              <a:solidFill>
                <a:schemeClr val="bg1"/>
              </a:solidFill>
              <a:ea typeface="ＭＳ Ｐゴシック" panose="020B0600070205080204" pitchFamily="34" charset="-128"/>
            </a:endParaRPr>
          </a:p>
          <a:p>
            <a:pPr algn="ctr"/>
            <a:endParaRPr lang="en-GB" sz="1200" b="1" dirty="0">
              <a:solidFill>
                <a:schemeClr val="bg1"/>
              </a:solidFill>
              <a:ea typeface="ＭＳ Ｐゴシック" panose="020B0600070205080204" pitchFamily="34" charset="-128"/>
            </a:endParaRPr>
          </a:p>
        </p:txBody>
      </p:sp>
      <p:sp>
        <p:nvSpPr>
          <p:cNvPr id="16" name="Chevron 15"/>
          <p:cNvSpPr/>
          <p:nvPr/>
        </p:nvSpPr>
        <p:spPr bwMode="auto">
          <a:xfrm>
            <a:off x="1266494" y="1013448"/>
            <a:ext cx="1347621"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chemeClr val="bg1"/>
                </a:solidFill>
                <a:ea typeface="ＭＳ Ｐゴシック" panose="020B0600070205080204" pitchFamily="34" charset="-128"/>
              </a:rPr>
              <a:t>Profile </a:t>
            </a:r>
          </a:p>
          <a:p>
            <a:pPr algn="ctr"/>
            <a:r>
              <a:rPr lang="en-US" sz="1200" b="1" dirty="0">
                <a:solidFill>
                  <a:schemeClr val="bg1"/>
                </a:solidFill>
                <a:ea typeface="ＭＳ Ｐゴシック" panose="020B0600070205080204" pitchFamily="34" charset="-128"/>
              </a:rPr>
              <a:t>   Modification</a:t>
            </a:r>
            <a:endParaRPr lang="en-GB" sz="1200" b="1" dirty="0">
              <a:solidFill>
                <a:schemeClr val="bg1"/>
              </a:solidFill>
              <a:ea typeface="ＭＳ Ｐゴシック" panose="020B0600070205080204" pitchFamily="34" charset="-128"/>
            </a:endParaRPr>
          </a:p>
        </p:txBody>
      </p:sp>
      <p:sp>
        <p:nvSpPr>
          <p:cNvPr id="17" name="Chevron 16"/>
          <p:cNvSpPr/>
          <p:nvPr/>
        </p:nvSpPr>
        <p:spPr bwMode="auto">
          <a:xfrm>
            <a:off x="4810249" y="1005912"/>
            <a:ext cx="1448986"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Updated </a:t>
            </a:r>
          </a:p>
          <a:p>
            <a:pPr algn="ctr"/>
            <a:r>
              <a:rPr lang="en-GB" sz="1200" b="1" dirty="0">
                <a:solidFill>
                  <a:srgbClr val="FFFFFF"/>
                </a:solidFill>
                <a:ea typeface="ＭＳ Ｐゴシック" panose="020B0600070205080204" pitchFamily="34" charset="-128"/>
              </a:rPr>
              <a:t>   User Details</a:t>
            </a:r>
          </a:p>
        </p:txBody>
      </p:sp>
      <p:sp>
        <p:nvSpPr>
          <p:cNvPr id="20" name="Down Arrow 19"/>
          <p:cNvSpPr/>
          <p:nvPr/>
        </p:nvSpPr>
        <p:spPr bwMode="auto">
          <a:xfrm>
            <a:off x="1940303" y="2126781"/>
            <a:ext cx="360000" cy="89882"/>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dirty="0">
              <a:solidFill>
                <a:srgbClr val="000000"/>
              </a:solidFill>
              <a:ea typeface="ＭＳ Ｐゴシック" panose="020B0600070205080204" pitchFamily="34" charset="-128"/>
            </a:endParaRPr>
          </a:p>
        </p:txBody>
      </p:sp>
      <p:pic>
        <p:nvPicPr>
          <p:cNvPr id="5" name="Picture 4"/>
          <p:cNvPicPr>
            <a:picLocks noChangeAspect="1"/>
          </p:cNvPicPr>
          <p:nvPr/>
        </p:nvPicPr>
        <p:blipFill rotWithShape="1">
          <a:blip r:embed="rId4"/>
          <a:srcRect t="27836"/>
          <a:stretch/>
        </p:blipFill>
        <p:spPr>
          <a:xfrm>
            <a:off x="211016" y="2223007"/>
            <a:ext cx="5648119" cy="2034047"/>
          </a:xfrm>
          <a:prstGeom prst="rect">
            <a:avLst/>
          </a:prstGeom>
          <a:ln>
            <a:solidFill>
              <a:srgbClr val="1D3E61"/>
            </a:solidFill>
          </a:ln>
        </p:spPr>
      </p:pic>
      <p:sp>
        <p:nvSpPr>
          <p:cNvPr id="21" name="Rectangle 20"/>
          <p:cNvSpPr/>
          <p:nvPr/>
        </p:nvSpPr>
        <p:spPr>
          <a:xfrm>
            <a:off x="280302" y="2914400"/>
            <a:ext cx="894949" cy="12590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3" name="Rounded Rectangle 22"/>
          <p:cNvSpPr/>
          <p:nvPr/>
        </p:nvSpPr>
        <p:spPr>
          <a:xfrm>
            <a:off x="2438400" y="4392550"/>
            <a:ext cx="3236298" cy="33944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737981"/>
                </a:solidFill>
                <a:ea typeface="Times New Roman" panose="02020603050405020304" pitchFamily="18" charset="0"/>
              </a:rPr>
              <a:t>END: The user profile has been modified.</a:t>
            </a:r>
          </a:p>
        </p:txBody>
      </p:sp>
    </p:spTree>
    <p:extLst>
      <p:ext uri="{BB962C8B-B14F-4D97-AF65-F5344CB8AC3E}">
        <p14:creationId xmlns:p14="http://schemas.microsoft.com/office/powerpoint/2010/main" val="410798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Lesson Index</a:t>
            </a:r>
          </a:p>
        </p:txBody>
      </p:sp>
      <p:sp>
        <p:nvSpPr>
          <p:cNvPr id="4" name="Content Placeholder 3"/>
          <p:cNvSpPr>
            <a:spLocks noGrp="1"/>
          </p:cNvSpPr>
          <p:nvPr>
            <p:ph idx="1"/>
          </p:nvPr>
        </p:nvSpPr>
        <p:spPr>
          <a:xfrm>
            <a:off x="533400" y="681540"/>
            <a:ext cx="8382000" cy="3456384"/>
          </a:xfrm>
        </p:spPr>
        <p:txBody>
          <a:bodyPr>
            <a:normAutofit fontScale="77500" lnSpcReduction="20000"/>
          </a:bodyPr>
          <a:lstStyle/>
          <a:p>
            <a:pPr marL="0" indent="0">
              <a:buNone/>
            </a:pPr>
            <a:r>
              <a:rPr lang="en-GB" sz="1600" b="1" dirty="0"/>
              <a:t>Lesson</a:t>
            </a:r>
          </a:p>
          <a:p>
            <a:pPr>
              <a:buAutoNum type="arabicPeriod"/>
            </a:pPr>
            <a:r>
              <a:rPr lang="en-GB" sz="1600" dirty="0"/>
              <a:t>Getting Started</a:t>
            </a:r>
          </a:p>
          <a:p>
            <a:pPr>
              <a:buAutoNum type="arabicPeriod"/>
            </a:pPr>
            <a:r>
              <a:rPr lang="en-GB" sz="1600" dirty="0"/>
              <a:t>User Creation</a:t>
            </a:r>
          </a:p>
          <a:p>
            <a:pPr>
              <a:buAutoNum type="arabicPeriod"/>
            </a:pPr>
            <a:r>
              <a:rPr lang="en-GB" sz="1600" dirty="0"/>
              <a:t>Modify User Profile</a:t>
            </a:r>
          </a:p>
          <a:p>
            <a:pPr>
              <a:buAutoNum type="arabicPeriod"/>
            </a:pPr>
            <a:r>
              <a:rPr lang="en-GB" sz="1600" dirty="0"/>
              <a:t>Service Assignment</a:t>
            </a:r>
          </a:p>
          <a:p>
            <a:pPr>
              <a:buAutoNum type="arabicPeriod"/>
            </a:pPr>
            <a:r>
              <a:rPr lang="en-GB" sz="1600" dirty="0"/>
              <a:t>Service Role Assignment</a:t>
            </a:r>
          </a:p>
          <a:p>
            <a:pPr>
              <a:buAutoNum type="arabicPeriod"/>
            </a:pPr>
            <a:r>
              <a:rPr lang="en-GB" sz="1600" dirty="0"/>
              <a:t>Additional Administration Activities</a:t>
            </a:r>
          </a:p>
          <a:p>
            <a:pPr marL="0" indent="0" defTabSz="358775">
              <a:buNone/>
            </a:pPr>
            <a:r>
              <a:rPr lang="en-GB" sz="1600" dirty="0"/>
              <a:t>	6.1 Reset Password </a:t>
            </a:r>
          </a:p>
          <a:p>
            <a:pPr marL="0" indent="0" defTabSz="358775">
              <a:buNone/>
            </a:pPr>
            <a:r>
              <a:rPr lang="en-GB" sz="1600" dirty="0"/>
              <a:t>	6.2 Service Removal</a:t>
            </a:r>
          </a:p>
          <a:p>
            <a:pPr marL="0" indent="0" defTabSz="358775">
              <a:buNone/>
            </a:pPr>
            <a:r>
              <a:rPr lang="en-GB" sz="1600" dirty="0"/>
              <a:t>	6.3 Disable User</a:t>
            </a:r>
          </a:p>
          <a:p>
            <a:pPr marL="0" indent="0" defTabSz="358775">
              <a:buNone/>
            </a:pPr>
            <a:r>
              <a:rPr lang="en-GB" sz="1600" dirty="0"/>
              <a:t>	6.4 Re-enable User</a:t>
            </a:r>
          </a:p>
          <a:p>
            <a:pPr marL="0" indent="0" defTabSz="358775">
              <a:buNone/>
            </a:pPr>
            <a:r>
              <a:rPr lang="en-GB" sz="1600" dirty="0"/>
              <a:t>	6.5 Unlock User Account</a:t>
            </a:r>
          </a:p>
          <a:p>
            <a:pPr marL="0" indent="0" defTabSz="358775">
              <a:buNone/>
            </a:pPr>
            <a:r>
              <a:rPr lang="en-GB" sz="1600" dirty="0"/>
              <a:t>	6.6 Delete User</a:t>
            </a:r>
          </a:p>
          <a:p>
            <a:pPr marL="0" indent="0">
              <a:buNone/>
            </a:pPr>
            <a:endParaRPr lang="en-GB" sz="1600" dirty="0"/>
          </a:p>
          <a:p>
            <a:pPr marL="0" indent="0">
              <a:buNone/>
            </a:pPr>
            <a:r>
              <a:rPr lang="en-GB" sz="1600" b="1" dirty="0"/>
              <a:t>Appendix</a:t>
            </a:r>
          </a:p>
          <a:p>
            <a:pPr marL="0" indent="0" defTabSz="358775">
              <a:buNone/>
            </a:pPr>
            <a:r>
              <a:rPr lang="en-GB" sz="1600" dirty="0"/>
              <a:t>	A.1 Security Questions</a:t>
            </a:r>
          </a:p>
          <a:p>
            <a:pPr marL="0" indent="0" defTabSz="358775">
              <a:buNone/>
            </a:pPr>
            <a:r>
              <a:rPr lang="en-GB" sz="1600" dirty="0"/>
              <a:t>	A.2 Reset Password</a:t>
            </a:r>
            <a:endParaRPr lang="en-GB" sz="1200" dirty="0"/>
          </a:p>
          <a:p>
            <a:pPr>
              <a:buAutoNum type="arabicPeriod"/>
            </a:pPr>
            <a:endParaRPr lang="en-GB" sz="1600" dirty="0"/>
          </a:p>
        </p:txBody>
      </p:sp>
    </p:spTree>
    <p:extLst>
      <p:ext uri="{BB962C8B-B14F-4D97-AF65-F5344CB8AC3E}">
        <p14:creationId xmlns:p14="http://schemas.microsoft.com/office/powerpoint/2010/main" val="394019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Lesson 4: Service Assignment</a:t>
            </a:r>
          </a:p>
        </p:txBody>
      </p:sp>
    </p:spTree>
    <p:extLst>
      <p:ext uri="{BB962C8B-B14F-4D97-AF65-F5344CB8AC3E}">
        <p14:creationId xmlns:p14="http://schemas.microsoft.com/office/powerpoint/2010/main" val="2233073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525"/>
            <a:ext cx="8688388" cy="723900"/>
          </a:xfrm>
        </p:spPr>
        <p:txBody>
          <a:bodyPr/>
          <a:lstStyle/>
          <a:p>
            <a:pPr algn="l"/>
            <a:r>
              <a:rPr lang="en-GB" dirty="0"/>
              <a:t>Lesson 4 Overview</a:t>
            </a:r>
          </a:p>
        </p:txBody>
      </p:sp>
      <p:sp>
        <p:nvSpPr>
          <p:cNvPr id="26" name="Content Placeholder 2"/>
          <p:cNvSpPr txBox="1">
            <a:spLocks/>
          </p:cNvSpPr>
          <p:nvPr/>
        </p:nvSpPr>
        <p:spPr bwMode="auto">
          <a:xfrm>
            <a:off x="225424" y="714840"/>
            <a:ext cx="8461375" cy="2199810"/>
          </a:xfrm>
          <a:prstGeom prst="roundRect">
            <a:avLst/>
          </a:prstGeom>
          <a:gradFill rotWithShape="1">
            <a:gsLst>
              <a:gs pos="0">
                <a:srgbClr val="B1D6E8"/>
              </a:gs>
              <a:gs pos="35000">
                <a:schemeClr val="accent1">
                  <a:tint val="37000"/>
                  <a:satMod val="300000"/>
                </a:schemeClr>
              </a:gs>
              <a:gs pos="100000">
                <a:schemeClr val="accent1">
                  <a:tint val="15000"/>
                  <a:satMod val="350000"/>
                </a:schemeClr>
              </a:gs>
            </a:gsLst>
            <a:lin ang="16200000" scaled="1"/>
          </a:gradFill>
          <a:extLst/>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anose="05000000000000000000" pitchFamily="2" charset="2"/>
              <a:buChar char="§"/>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anose="05000000000000000000" pitchFamily="2" charset="2"/>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anose="05000000000000000000" pitchFamily="2" charset="2"/>
              <a:buChar char="§"/>
              <a:defRPr>
                <a:solidFill>
                  <a:schemeClr val="dk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anose="05000000000000000000" pitchFamily="2" charset="2"/>
              <a:buChar char="§"/>
              <a:defRPr sz="1600">
                <a:solidFill>
                  <a:schemeClr val="dk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9pPr>
          </a:lstStyle>
          <a:p>
            <a:r>
              <a:rPr lang="en-US" sz="1800" kern="0" dirty="0">
                <a:solidFill>
                  <a:schemeClr val="accent1">
                    <a:lumMod val="75000"/>
                  </a:schemeClr>
                </a:solidFill>
              </a:rPr>
              <a:t>Once the user is created, it is necessary to assign the service roles that the user has. This will determine which applications they have access to, and the permission they have within those applications.</a:t>
            </a:r>
          </a:p>
          <a:p>
            <a:r>
              <a:rPr lang="en-US" sz="1800" kern="0" dirty="0">
                <a:solidFill>
                  <a:schemeClr val="accent1">
                    <a:lumMod val="75000"/>
                  </a:schemeClr>
                </a:solidFill>
              </a:rPr>
              <a:t>This lesson describes a user at a Parent organisation gaining access to Data Enquiry Service. </a:t>
            </a:r>
          </a:p>
          <a:p>
            <a:r>
              <a:rPr lang="en-US" sz="1800" kern="0" dirty="0">
                <a:solidFill>
                  <a:schemeClr val="accent1">
                    <a:lumMod val="75000"/>
                  </a:schemeClr>
                </a:solidFill>
              </a:rPr>
              <a:t>This will result in that user having the ability to search on both the Parent and Child Organisations meter portfolio (Portfolio &amp; Community view).</a:t>
            </a:r>
          </a:p>
          <a:p>
            <a:endParaRPr lang="en-US" sz="2000" kern="0" dirty="0">
              <a:solidFill>
                <a:schemeClr val="accent1">
                  <a:lumMod val="75000"/>
                </a:schemeClr>
              </a:solidFill>
            </a:endParaRPr>
          </a:p>
        </p:txBody>
      </p:sp>
    </p:spTree>
    <p:extLst>
      <p:ext uri="{BB962C8B-B14F-4D97-AF65-F5344CB8AC3E}">
        <p14:creationId xmlns:p14="http://schemas.microsoft.com/office/powerpoint/2010/main" val="1384161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altLang="en-US" sz="1800" dirty="0">
                <a:solidFill>
                  <a:schemeClr val="tx2">
                    <a:lumMod val="75000"/>
                  </a:schemeClr>
                </a:solidFill>
              </a:rPr>
              <a:t>4. Service Assignment </a:t>
            </a:r>
            <a:br>
              <a:rPr lang="en-GB" altLang="en-US" sz="1800" dirty="0">
                <a:solidFill>
                  <a:schemeClr val="tx2">
                    <a:lumMod val="75000"/>
                  </a:schemeClr>
                </a:solidFill>
              </a:rPr>
            </a:br>
            <a:r>
              <a:rPr lang="en-GB" altLang="en-US" sz="2800" dirty="0"/>
              <a:t>4.1.1 Search the User</a:t>
            </a:r>
            <a:endParaRPr lang="en-GB" dirty="0"/>
          </a:p>
        </p:txBody>
      </p:sp>
      <p:pic>
        <p:nvPicPr>
          <p:cNvPr id="5" name="Picture 4"/>
          <p:cNvPicPr>
            <a:picLocks noChangeAspect="1"/>
          </p:cNvPicPr>
          <p:nvPr/>
        </p:nvPicPr>
        <p:blipFill>
          <a:blip r:embed="rId2"/>
          <a:stretch>
            <a:fillRect/>
          </a:stretch>
        </p:blipFill>
        <p:spPr>
          <a:xfrm>
            <a:off x="141756" y="1790963"/>
            <a:ext cx="6855945" cy="1797072"/>
          </a:xfrm>
          <a:prstGeom prst="rect">
            <a:avLst/>
          </a:prstGeom>
          <a:ln>
            <a:solidFill>
              <a:srgbClr val="1D3E61"/>
            </a:solidFill>
          </a:ln>
        </p:spPr>
      </p:pic>
      <p:graphicFrame>
        <p:nvGraphicFramePr>
          <p:cNvPr id="6" name="Table 5"/>
          <p:cNvGraphicFramePr>
            <a:graphicFrameLocks noGrp="1"/>
          </p:cNvGraphicFramePr>
          <p:nvPr>
            <p:extLst>
              <p:ext uri="{D42A27DB-BD31-4B8C-83A1-F6EECF244321}">
                <p14:modId xmlns:p14="http://schemas.microsoft.com/office/powerpoint/2010/main" val="1288110331"/>
              </p:ext>
            </p:extLst>
          </p:nvPr>
        </p:nvGraphicFramePr>
        <p:xfrm>
          <a:off x="7167365" y="1790964"/>
          <a:ext cx="1811535" cy="1351313"/>
        </p:xfrm>
        <a:graphic>
          <a:graphicData uri="http://schemas.openxmlformats.org/drawingml/2006/table">
            <a:tbl>
              <a:tblPr firstRow="1" bandRow="1">
                <a:tableStyleId>{5C22544A-7EE6-4342-B048-85BDC9FD1C3A}</a:tableStyleId>
              </a:tblPr>
              <a:tblGrid>
                <a:gridCol w="233196">
                  <a:extLst>
                    <a:ext uri="{9D8B030D-6E8A-4147-A177-3AD203B41FA5}">
                      <a16:colId xmlns:a16="http://schemas.microsoft.com/office/drawing/2014/main" val="20000"/>
                    </a:ext>
                  </a:extLst>
                </a:gridCol>
                <a:gridCol w="1578339">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link.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69723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To</a:t>
                      </a:r>
                      <a:r>
                        <a:rPr lang="en-US" sz="800" kern="1200" baseline="0" dirty="0">
                          <a:solidFill>
                            <a:srgbClr val="737981"/>
                          </a:solidFill>
                          <a:latin typeface="+mn-lt"/>
                          <a:ea typeface="Times New Roman" panose="02020603050405020304" pitchFamily="18" charset="0"/>
                          <a:cs typeface="+mn-cs"/>
                        </a:rPr>
                        <a:t> view all the user names starting with john, e</a:t>
                      </a:r>
                      <a:r>
                        <a:rPr lang="en-US" sz="800" kern="1200" dirty="0">
                          <a:solidFill>
                            <a:srgbClr val="737981"/>
                          </a:solidFill>
                          <a:latin typeface="+mn-lt"/>
                          <a:ea typeface="Times New Roman" panose="02020603050405020304" pitchFamily="18" charset="0"/>
                          <a:cs typeface="+mn-cs"/>
                        </a:rPr>
                        <a:t>nter the </a:t>
                      </a:r>
                      <a:r>
                        <a:rPr lang="en-US" sz="800" b="0" kern="1200" dirty="0">
                          <a:solidFill>
                            <a:srgbClr val="737981"/>
                          </a:solidFill>
                          <a:latin typeface="+mn-lt"/>
                          <a:ea typeface="Times New Roman" panose="02020603050405020304" pitchFamily="18" charset="0"/>
                          <a:cs typeface="+mn-cs"/>
                        </a:rPr>
                        <a:t>user login as john</a:t>
                      </a:r>
                      <a:r>
                        <a:rPr lang="en-US" sz="800" b="0" kern="1200" baseline="0" dirty="0">
                          <a:solidFill>
                            <a:srgbClr val="737981"/>
                          </a:solidFill>
                          <a:latin typeface="+mn-lt"/>
                          <a:ea typeface="Times New Roman" panose="02020603050405020304" pitchFamily="18" charset="0"/>
                          <a:cs typeface="+mn-cs"/>
                        </a:rPr>
                        <a:t> and 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Rectangle 6"/>
          <p:cNvSpPr/>
          <p:nvPr/>
        </p:nvSpPr>
        <p:spPr>
          <a:xfrm>
            <a:off x="2394180" y="2367211"/>
            <a:ext cx="922020" cy="8354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8" name="Rectangle 7"/>
          <p:cNvSpPr/>
          <p:nvPr/>
        </p:nvSpPr>
        <p:spPr>
          <a:xfrm>
            <a:off x="5413085" y="2937553"/>
            <a:ext cx="342900" cy="10111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9" name="Rectangle 8"/>
          <p:cNvSpPr/>
          <p:nvPr/>
        </p:nvSpPr>
        <p:spPr>
          <a:xfrm>
            <a:off x="230043" y="2439635"/>
            <a:ext cx="382443" cy="9635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0" name="Pentagon 9"/>
          <p:cNvSpPr/>
          <p:nvPr/>
        </p:nvSpPr>
        <p:spPr bwMode="auto">
          <a:xfrm>
            <a:off x="225426" y="1203598"/>
            <a:ext cx="1222375" cy="457200"/>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11" name="Chevron 10"/>
          <p:cNvSpPr/>
          <p:nvPr/>
        </p:nvSpPr>
        <p:spPr bwMode="auto">
          <a:xfrm>
            <a:off x="2362200" y="1203598"/>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Application </a:t>
            </a:r>
          </a:p>
          <a:p>
            <a:pPr algn="ctr"/>
            <a:r>
              <a:rPr lang="en-GB" sz="1200" b="1" dirty="0">
                <a:solidFill>
                  <a:srgbClr val="FFFFFF">
                    <a:lumMod val="50000"/>
                  </a:srgbClr>
                </a:solidFill>
                <a:ea typeface="ＭＳ Ｐゴシック" panose="020B0600070205080204" pitchFamily="34" charset="-128"/>
              </a:rPr>
              <a:t>   Selection</a:t>
            </a:r>
          </a:p>
        </p:txBody>
      </p:sp>
      <p:sp>
        <p:nvSpPr>
          <p:cNvPr id="12" name="Chevron 11"/>
          <p:cNvSpPr/>
          <p:nvPr/>
        </p:nvSpPr>
        <p:spPr bwMode="auto">
          <a:xfrm>
            <a:off x="3429000" y="1203598"/>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13" name="Chevron 12"/>
          <p:cNvSpPr/>
          <p:nvPr/>
        </p:nvSpPr>
        <p:spPr bwMode="auto">
          <a:xfrm>
            <a:off x="1295400" y="1203598"/>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US" sz="1200" b="1" dirty="0">
                <a:solidFill>
                  <a:srgbClr val="FFFFFF">
                    <a:lumMod val="50000"/>
                  </a:srgbClr>
                </a:solidFill>
                <a:ea typeface="ＭＳ Ｐゴシック" panose="020B0600070205080204" pitchFamily="34" charset="-128"/>
              </a:rPr>
              <a:t>   Assignment</a:t>
            </a:r>
            <a:endParaRPr lang="en-GB" sz="1200" b="1" dirty="0">
              <a:solidFill>
                <a:srgbClr val="FFFFFF">
                  <a:lumMod val="50000"/>
                </a:srgbClr>
              </a:solidFill>
              <a:ea typeface="ＭＳ Ｐゴシック" panose="020B0600070205080204" pitchFamily="34" charset="-128"/>
            </a:endParaRPr>
          </a:p>
        </p:txBody>
      </p:sp>
      <p:sp>
        <p:nvSpPr>
          <p:cNvPr id="14" name="Chevron 13"/>
          <p:cNvSpPr/>
          <p:nvPr/>
        </p:nvSpPr>
        <p:spPr bwMode="auto">
          <a:xfrm>
            <a:off x="4495800" y="1203598"/>
            <a:ext cx="122477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5" name="Chevron 14"/>
          <p:cNvSpPr/>
          <p:nvPr/>
        </p:nvSpPr>
        <p:spPr bwMode="auto">
          <a:xfrm>
            <a:off x="5548745" y="1203598"/>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spTree>
    <p:extLst>
      <p:ext uri="{BB962C8B-B14F-4D97-AF65-F5344CB8AC3E}">
        <p14:creationId xmlns:p14="http://schemas.microsoft.com/office/powerpoint/2010/main" val="247718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altLang="en-US" sz="1800" dirty="0">
                <a:solidFill>
                  <a:srgbClr val="1D3E61">
                    <a:lumMod val="75000"/>
                  </a:srgbClr>
                </a:solidFill>
              </a:rPr>
              <a:t>4. Service Assignment </a:t>
            </a:r>
            <a:br>
              <a:rPr lang="en-GB" dirty="0"/>
            </a:br>
            <a:r>
              <a:rPr lang="en-GB" sz="2800" dirty="0"/>
              <a:t>4.1.2 Select User</a:t>
            </a:r>
            <a:endParaRPr lang="en-GB" dirty="0"/>
          </a:p>
        </p:txBody>
      </p:sp>
      <p:sp>
        <p:nvSpPr>
          <p:cNvPr id="5" name="Pentagon 4"/>
          <p:cNvSpPr/>
          <p:nvPr/>
        </p:nvSpPr>
        <p:spPr bwMode="auto">
          <a:xfrm>
            <a:off x="225426" y="987574"/>
            <a:ext cx="1222375" cy="457200"/>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6" name="Chevron 5"/>
          <p:cNvSpPr/>
          <p:nvPr/>
        </p:nvSpPr>
        <p:spPr bwMode="auto">
          <a:xfrm>
            <a:off x="2362200" y="987574"/>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Application </a:t>
            </a:r>
          </a:p>
          <a:p>
            <a:pPr algn="ctr"/>
            <a:r>
              <a:rPr lang="en-GB" sz="1200" b="1" dirty="0">
                <a:solidFill>
                  <a:srgbClr val="FFFFFF">
                    <a:lumMod val="50000"/>
                  </a:srgbClr>
                </a:solidFill>
                <a:ea typeface="ＭＳ Ｐゴシック" panose="020B0600070205080204" pitchFamily="34" charset="-128"/>
              </a:rPr>
              <a:t>   Selection</a:t>
            </a:r>
          </a:p>
        </p:txBody>
      </p:sp>
      <p:sp>
        <p:nvSpPr>
          <p:cNvPr id="7" name="Chevron 6"/>
          <p:cNvSpPr/>
          <p:nvPr/>
        </p:nvSpPr>
        <p:spPr bwMode="auto">
          <a:xfrm>
            <a:off x="3429000" y="987574"/>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8" name="Chevron 7"/>
          <p:cNvSpPr/>
          <p:nvPr/>
        </p:nvSpPr>
        <p:spPr bwMode="auto">
          <a:xfrm>
            <a:off x="1295400" y="987574"/>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US" sz="1200" b="1" dirty="0">
                <a:solidFill>
                  <a:srgbClr val="FFFFFF">
                    <a:lumMod val="50000"/>
                  </a:srgbClr>
                </a:solidFill>
                <a:ea typeface="ＭＳ Ｐゴシック" panose="020B0600070205080204" pitchFamily="34" charset="-128"/>
              </a:rPr>
              <a:t>   Assignment</a:t>
            </a:r>
            <a:endParaRPr lang="en-GB" sz="1200" b="1" dirty="0">
              <a:solidFill>
                <a:srgbClr val="FFFFFF">
                  <a:lumMod val="50000"/>
                </a:srgbClr>
              </a:solidFill>
              <a:ea typeface="ＭＳ Ｐゴシック" panose="020B0600070205080204" pitchFamily="34" charset="-128"/>
            </a:endParaRPr>
          </a:p>
        </p:txBody>
      </p:sp>
      <p:sp>
        <p:nvSpPr>
          <p:cNvPr id="9" name="Chevron 8"/>
          <p:cNvSpPr/>
          <p:nvPr/>
        </p:nvSpPr>
        <p:spPr bwMode="auto">
          <a:xfrm>
            <a:off x="4495800" y="987574"/>
            <a:ext cx="122477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0" name="Chevron 9"/>
          <p:cNvSpPr/>
          <p:nvPr/>
        </p:nvSpPr>
        <p:spPr bwMode="auto">
          <a:xfrm>
            <a:off x="5548745" y="987574"/>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graphicFrame>
        <p:nvGraphicFramePr>
          <p:cNvPr id="11" name="Table 10"/>
          <p:cNvGraphicFramePr>
            <a:graphicFrameLocks noGrp="1"/>
          </p:cNvGraphicFramePr>
          <p:nvPr>
            <p:extLst>
              <p:ext uri="{D42A27DB-BD31-4B8C-83A1-F6EECF244321}">
                <p14:modId xmlns:p14="http://schemas.microsoft.com/office/powerpoint/2010/main" val="3590044108"/>
              </p:ext>
            </p:extLst>
          </p:nvPr>
        </p:nvGraphicFramePr>
        <p:xfrm>
          <a:off x="6858001" y="1623691"/>
          <a:ext cx="2133599" cy="1154430"/>
        </p:xfrm>
        <a:graphic>
          <a:graphicData uri="http://schemas.openxmlformats.org/drawingml/2006/table">
            <a:tbl>
              <a:tblPr firstRow="1" bandRow="1">
                <a:tableStyleId>{5C22544A-7EE6-4342-B048-85BDC9FD1C3A}</a:tableStyleId>
              </a:tblPr>
              <a:tblGrid>
                <a:gridCol w="274656">
                  <a:extLst>
                    <a:ext uri="{9D8B030D-6E8A-4147-A177-3AD203B41FA5}">
                      <a16:colId xmlns:a16="http://schemas.microsoft.com/office/drawing/2014/main" val="20000"/>
                    </a:ext>
                  </a:extLst>
                </a:gridCol>
                <a:gridCol w="1858943">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48690">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In the Search</a:t>
                      </a:r>
                      <a:r>
                        <a:rPr lang="en-US" sz="800" kern="1200" baseline="0" dirty="0">
                          <a:solidFill>
                            <a:srgbClr val="737981"/>
                          </a:solidFill>
                          <a:latin typeface="+mn-lt"/>
                          <a:ea typeface="Times New Roman" panose="02020603050405020304" pitchFamily="18" charset="0"/>
                          <a:cs typeface="+mn-cs"/>
                        </a:rPr>
                        <a:t> Results, the user names are displayed having the Parent (Xos_NET_Xoserve) and Child organisation (XOC_NET_XoserveChild).</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2"/>
          <a:stretch>
            <a:fillRect/>
          </a:stretch>
        </p:blipFill>
        <p:spPr>
          <a:xfrm>
            <a:off x="225426" y="1623692"/>
            <a:ext cx="6099175" cy="2696662"/>
          </a:xfrm>
          <a:prstGeom prst="rect">
            <a:avLst/>
          </a:prstGeom>
          <a:ln>
            <a:solidFill>
              <a:srgbClr val="1D3E61"/>
            </a:solidFill>
          </a:ln>
        </p:spPr>
      </p:pic>
      <p:sp>
        <p:nvSpPr>
          <p:cNvPr id="13" name="Rectangle 12"/>
          <p:cNvSpPr/>
          <p:nvPr/>
        </p:nvSpPr>
        <p:spPr>
          <a:xfrm>
            <a:off x="3765756" y="4081141"/>
            <a:ext cx="1447800" cy="23921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70590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447" y="1706290"/>
            <a:ext cx="6948241" cy="1369314"/>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br>
              <a:rPr lang="en-GB" altLang="en-US" dirty="0"/>
            </a:br>
            <a:r>
              <a:rPr lang="en-GB" altLang="en-US" sz="1800" dirty="0">
                <a:solidFill>
                  <a:srgbClr val="1D3E61">
                    <a:lumMod val="75000"/>
                  </a:srgbClr>
                </a:solidFill>
              </a:rPr>
              <a:t>4. Service Assignment </a:t>
            </a:r>
            <a:br>
              <a:rPr lang="en-GB" altLang="en-US" dirty="0"/>
            </a:br>
            <a:r>
              <a:rPr lang="en-GB" altLang="en-US" sz="2800" dirty="0"/>
              <a:t>4.2 Service Assignment</a:t>
            </a:r>
            <a:br>
              <a:rPr lang="en-GB" altLang="en-US" dirty="0"/>
            </a:br>
            <a:endParaRPr lang="en-GB" altLang="en-US" dirty="0"/>
          </a:p>
        </p:txBody>
      </p:sp>
      <p:graphicFrame>
        <p:nvGraphicFramePr>
          <p:cNvPr id="28" name="Table 27"/>
          <p:cNvGraphicFramePr>
            <a:graphicFrameLocks noGrp="1"/>
          </p:cNvGraphicFramePr>
          <p:nvPr>
            <p:extLst>
              <p:ext uri="{D42A27DB-BD31-4B8C-83A1-F6EECF244321}">
                <p14:modId xmlns:p14="http://schemas.microsoft.com/office/powerpoint/2010/main" val="3862129414"/>
              </p:ext>
            </p:extLst>
          </p:nvPr>
        </p:nvGraphicFramePr>
        <p:xfrm>
          <a:off x="7304223" y="1699028"/>
          <a:ext cx="1668319" cy="84982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1460039">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Service</a:t>
                      </a:r>
                      <a:r>
                        <a:rPr lang="en-US" sz="800" kern="1200" dirty="0">
                          <a:solidFill>
                            <a:srgbClr val="737981"/>
                          </a:solidFill>
                          <a:latin typeface="+mn-lt"/>
                          <a:ea typeface="Times New Roman" panose="02020603050405020304" pitchFamily="18" charset="0"/>
                          <a:cs typeface="+mn-cs"/>
                        </a:rPr>
                        <a:t> tab.</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4044">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Request</a:t>
                      </a:r>
                      <a:r>
                        <a:rPr lang="en-US" sz="800" kern="1200" dirty="0">
                          <a:solidFill>
                            <a:srgbClr val="737981"/>
                          </a:solidFill>
                          <a:latin typeface="+mn-lt"/>
                          <a:ea typeface="Times New Roman" panose="02020603050405020304" pitchFamily="18" charset="0"/>
                          <a:cs typeface="+mn-cs"/>
                        </a:rPr>
                        <a:t> </a:t>
                      </a:r>
                      <a:r>
                        <a:rPr lang="en-US" sz="800" b="1" kern="1200" dirty="0">
                          <a:solidFill>
                            <a:srgbClr val="737981"/>
                          </a:solidFill>
                          <a:latin typeface="+mn-lt"/>
                          <a:ea typeface="Times New Roman" panose="02020603050405020304" pitchFamily="18" charset="0"/>
                          <a:cs typeface="+mn-cs"/>
                        </a:rPr>
                        <a:t>Service</a:t>
                      </a:r>
                      <a:r>
                        <a:rPr lang="en-US" sz="800" kern="1200" dirty="0">
                          <a:solidFill>
                            <a:srgbClr val="737981"/>
                          </a:solidFill>
                          <a:latin typeface="+mn-lt"/>
                          <a:ea typeface="Times New Roman" panose="02020603050405020304" pitchFamily="18" charset="0"/>
                          <a:cs typeface="+mn-cs"/>
                        </a:rPr>
                        <a:t> link</a:t>
                      </a:r>
                      <a:r>
                        <a:rPr lang="en-US" sz="800"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9" name="Rectangle 38"/>
          <p:cNvSpPr/>
          <p:nvPr/>
        </p:nvSpPr>
        <p:spPr>
          <a:xfrm>
            <a:off x="1117935" y="2275818"/>
            <a:ext cx="434741" cy="1643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9" name="Rectangle 28"/>
          <p:cNvSpPr/>
          <p:nvPr/>
        </p:nvSpPr>
        <p:spPr>
          <a:xfrm>
            <a:off x="1262136" y="2606184"/>
            <a:ext cx="964276" cy="15170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0" name="Rounded Rectangle 29"/>
          <p:cNvSpPr/>
          <p:nvPr/>
        </p:nvSpPr>
        <p:spPr>
          <a:xfrm>
            <a:off x="7304617" y="2732727"/>
            <a:ext cx="1620595" cy="504075"/>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Select the DES application.</a:t>
            </a:r>
          </a:p>
        </p:txBody>
      </p:sp>
      <p:sp>
        <p:nvSpPr>
          <p:cNvPr id="12" name="Pentagon 11"/>
          <p:cNvSpPr/>
          <p:nvPr/>
        </p:nvSpPr>
        <p:spPr bwMode="auto">
          <a:xfrm>
            <a:off x="225424" y="1128711"/>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13" name="Chevron 12"/>
          <p:cNvSpPr/>
          <p:nvPr/>
        </p:nvSpPr>
        <p:spPr bwMode="auto">
          <a:xfrm>
            <a:off x="2362199" y="1128711"/>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Application </a:t>
            </a:r>
          </a:p>
          <a:p>
            <a:pPr algn="ctr"/>
            <a:r>
              <a:rPr lang="en-GB" sz="1200" b="1" dirty="0">
                <a:solidFill>
                  <a:srgbClr val="FFFFFF">
                    <a:lumMod val="50000"/>
                  </a:srgbClr>
                </a:solidFill>
                <a:ea typeface="ＭＳ Ｐゴシック" panose="020B0600070205080204" pitchFamily="34" charset="-128"/>
              </a:rPr>
              <a:t>   Selection</a:t>
            </a:r>
          </a:p>
        </p:txBody>
      </p:sp>
      <p:sp>
        <p:nvSpPr>
          <p:cNvPr id="14" name="Chevron 13"/>
          <p:cNvSpPr/>
          <p:nvPr/>
        </p:nvSpPr>
        <p:spPr bwMode="auto">
          <a:xfrm>
            <a:off x="3428999" y="1128711"/>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solidFill>
              <a:srgbClr val="B1D6E8"/>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16" name="Chevron 15"/>
          <p:cNvSpPr/>
          <p:nvPr/>
        </p:nvSpPr>
        <p:spPr bwMode="auto">
          <a:xfrm>
            <a:off x="1295399" y="1128711"/>
            <a:ext cx="1219200"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US" sz="1200" b="1" dirty="0">
                <a:solidFill>
                  <a:srgbClr val="FFFFFF"/>
                </a:solidFill>
                <a:ea typeface="ＭＳ Ｐゴシック" panose="020B0600070205080204" pitchFamily="34" charset="-128"/>
              </a:rPr>
              <a:t>   Assignment</a:t>
            </a:r>
            <a:endParaRPr lang="en-GB" sz="1200" b="1" dirty="0">
              <a:solidFill>
                <a:srgbClr val="FFFFFF"/>
              </a:solidFill>
              <a:ea typeface="ＭＳ Ｐゴシック" panose="020B0600070205080204" pitchFamily="34" charset="-128"/>
            </a:endParaRPr>
          </a:p>
        </p:txBody>
      </p:sp>
      <p:sp>
        <p:nvSpPr>
          <p:cNvPr id="15" name="Chevron 14"/>
          <p:cNvSpPr/>
          <p:nvPr/>
        </p:nvSpPr>
        <p:spPr bwMode="auto">
          <a:xfrm>
            <a:off x="4495799" y="1128711"/>
            <a:ext cx="122477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18" name="Chevron 17"/>
          <p:cNvSpPr/>
          <p:nvPr/>
        </p:nvSpPr>
        <p:spPr bwMode="auto">
          <a:xfrm>
            <a:off x="5548744" y="1128711"/>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sp>
        <p:nvSpPr>
          <p:cNvPr id="4" name="Rounded Rectangle 3"/>
          <p:cNvSpPr/>
          <p:nvPr/>
        </p:nvSpPr>
        <p:spPr>
          <a:xfrm>
            <a:off x="1032097" y="3363838"/>
            <a:ext cx="3683920" cy="936104"/>
          </a:xfrm>
          <a:prstGeom prst="roundRect">
            <a:avLst/>
          </a:prstGeom>
          <a:gradFill>
            <a:gsLst>
              <a:gs pos="0">
                <a:srgbClr val="B1D6E8"/>
              </a:gs>
              <a:gs pos="35000">
                <a:schemeClr val="accent5">
                  <a:tint val="37000"/>
                  <a:satMod val="300000"/>
                </a:schemeClr>
              </a:gs>
              <a:gs pos="100000">
                <a:schemeClr val="accent5">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Please make sure that you add one Service at a time. To add another Service, repeat the steps from 33 to 37.</a:t>
            </a:r>
          </a:p>
        </p:txBody>
      </p:sp>
    </p:spTree>
    <p:extLst>
      <p:ext uri="{BB962C8B-B14F-4D97-AF65-F5344CB8AC3E}">
        <p14:creationId xmlns:p14="http://schemas.microsoft.com/office/powerpoint/2010/main" val="3913886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555" y="1474692"/>
            <a:ext cx="6374256" cy="1369314"/>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4. Service Assignment </a:t>
            </a:r>
            <a:br>
              <a:rPr lang="en-GB" altLang="en-US" dirty="0"/>
            </a:br>
            <a:r>
              <a:rPr lang="en-GB" altLang="en-US" sz="2800" dirty="0"/>
              <a:t>4.3 Application Selection</a:t>
            </a:r>
            <a:endParaRPr lang="en-GB" altLang="en-US" dirty="0"/>
          </a:p>
        </p:txBody>
      </p:sp>
      <p:sp>
        <p:nvSpPr>
          <p:cNvPr id="37" name="Rectangle 36"/>
          <p:cNvSpPr/>
          <p:nvPr/>
        </p:nvSpPr>
        <p:spPr>
          <a:xfrm>
            <a:off x="3759444" y="2426056"/>
            <a:ext cx="780467" cy="19087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40" name="Rectangle 39"/>
          <p:cNvSpPr/>
          <p:nvPr/>
        </p:nvSpPr>
        <p:spPr>
          <a:xfrm>
            <a:off x="5869396" y="1731583"/>
            <a:ext cx="643816" cy="16942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0" name="Rectangle 19"/>
          <p:cNvSpPr/>
          <p:nvPr/>
        </p:nvSpPr>
        <p:spPr>
          <a:xfrm>
            <a:off x="2065904" y="1519276"/>
            <a:ext cx="1170709" cy="17351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1850434021"/>
              </p:ext>
            </p:extLst>
          </p:nvPr>
        </p:nvGraphicFramePr>
        <p:xfrm>
          <a:off x="6647506" y="1467432"/>
          <a:ext cx="2362200" cy="1981959"/>
        </p:xfrm>
        <a:graphic>
          <a:graphicData uri="http://schemas.openxmlformats.org/drawingml/2006/table">
            <a:tbl>
              <a:tblPr firstRow="1" bandRow="1">
                <a:tableStyleId>{5C22544A-7EE6-4342-B048-85BDC9FD1C3A}</a:tableStyleId>
              </a:tblPr>
              <a:tblGrid>
                <a:gridCol w="281215">
                  <a:extLst>
                    <a:ext uri="{9D8B030D-6E8A-4147-A177-3AD203B41FA5}">
                      <a16:colId xmlns:a16="http://schemas.microsoft.com/office/drawing/2014/main" val="20000"/>
                    </a:ext>
                  </a:extLst>
                </a:gridCol>
                <a:gridCol w="2080985">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098">
                <a:tc>
                  <a:txBody>
                    <a:bodyPr/>
                    <a:lstStyle/>
                    <a:p>
                      <a:pPr marL="0" algn="ctr" defTabSz="914400" rtl="0" eaLnBrk="1" latinLnBrk="0" hangingPunct="1"/>
                      <a:r>
                        <a:rPr lang="en-US" sz="800" b="1" kern="1200" dirty="0">
                          <a:solidFill>
                            <a:srgbClr val="D2232A"/>
                          </a:solidFill>
                          <a:latin typeface="+mn-lt"/>
                          <a:ea typeface="+mn-ea"/>
                          <a:cs typeface="+mn-cs"/>
                        </a:rPr>
                        <a:t>1</a:t>
                      </a:r>
                      <a:endParaRPr lang="en-GB" sz="800" b="1" kern="1200" dirty="0">
                        <a:solidFill>
                          <a:srgbClr val="D2232A"/>
                        </a:solidFill>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Catalog</a:t>
                      </a:r>
                      <a:r>
                        <a:rPr lang="en-US" sz="800" kern="1200" dirty="0">
                          <a:solidFill>
                            <a:srgbClr val="737981"/>
                          </a:solidFill>
                          <a:latin typeface="+mn-lt"/>
                          <a:ea typeface="Times New Roman" panose="02020603050405020304" pitchFamily="18" charset="0"/>
                          <a:cs typeface="+mn-cs"/>
                        </a:rPr>
                        <a:t> 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780160">
                <a:tc>
                  <a:txBody>
                    <a:bodyPr/>
                    <a:lstStyle/>
                    <a:p>
                      <a:pPr marL="0" algn="ctr" defTabSz="914400" rtl="0" eaLnBrk="1" latinLnBrk="0" hangingPunct="1"/>
                      <a:r>
                        <a:rPr lang="en-US" sz="800" b="1" kern="1200" dirty="0">
                          <a:solidFill>
                            <a:srgbClr val="D2232A"/>
                          </a:solidFill>
                          <a:latin typeface="+mn-lt"/>
                          <a:ea typeface="+mn-ea"/>
                          <a:cs typeface="+mn-cs"/>
                        </a:rPr>
                        <a:t>2</a:t>
                      </a:r>
                      <a:endParaRPr lang="en-GB" sz="800" b="1" kern="1200" dirty="0">
                        <a:solidFill>
                          <a:srgbClr val="D2232A"/>
                        </a:solidFill>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kern="1200" dirty="0">
                          <a:solidFill>
                            <a:srgbClr val="737981"/>
                          </a:solidFill>
                          <a:latin typeface="+mn-lt"/>
                          <a:ea typeface="Times New Roman" panose="02020603050405020304" pitchFamily="18" charset="0"/>
                          <a:cs typeface="+mn-cs"/>
                        </a:rPr>
                        <a:t>Currently, the services available are Data Enquiry and UK-Link</a:t>
                      </a:r>
                      <a:r>
                        <a:rPr lang="en-US" sz="800" kern="1200" baseline="0" dirty="0">
                          <a:solidFill>
                            <a:srgbClr val="737981"/>
                          </a:solidFill>
                          <a:latin typeface="+mn-lt"/>
                          <a:ea typeface="Times New Roman" panose="02020603050405020304" pitchFamily="18" charset="0"/>
                          <a:cs typeface="+mn-cs"/>
                        </a:rPr>
                        <a:t>. </a:t>
                      </a:r>
                    </a:p>
                    <a:p>
                      <a:r>
                        <a:rPr lang="en-US" sz="800" kern="1200" dirty="0">
                          <a:solidFill>
                            <a:srgbClr val="737981"/>
                          </a:solidFill>
                          <a:latin typeface="+mn-lt"/>
                          <a:ea typeface="Times New Roman" panose="02020603050405020304" pitchFamily="18" charset="0"/>
                          <a:cs typeface="+mn-cs"/>
                        </a:rPr>
                        <a:t>Select the </a:t>
                      </a:r>
                      <a:r>
                        <a:rPr lang="en-US" sz="800" b="1" kern="1200" baseline="0" dirty="0">
                          <a:solidFill>
                            <a:srgbClr val="737981"/>
                          </a:solidFill>
                          <a:latin typeface="+mn-lt"/>
                          <a:ea typeface="Times New Roman" panose="02020603050405020304" pitchFamily="18" charset="0"/>
                          <a:cs typeface="+mn-cs"/>
                        </a:rPr>
                        <a:t>DES Portal </a:t>
                      </a:r>
                      <a:r>
                        <a:rPr lang="en-US" sz="800" kern="1200" baseline="0" dirty="0">
                          <a:solidFill>
                            <a:srgbClr val="737981"/>
                          </a:solidFill>
                          <a:latin typeface="+mn-lt"/>
                          <a:ea typeface="Times New Roman" panose="02020603050405020304" pitchFamily="18" charset="0"/>
                          <a:cs typeface="+mn-cs"/>
                        </a:rPr>
                        <a:t>and click the </a:t>
                      </a:r>
                      <a:r>
                        <a:rPr lang="en-US" sz="800" b="1" kern="1200" baseline="0" dirty="0">
                          <a:solidFill>
                            <a:srgbClr val="737981"/>
                          </a:solidFill>
                          <a:latin typeface="+mn-lt"/>
                          <a:ea typeface="Times New Roman" panose="02020603050405020304" pitchFamily="18" charset="0"/>
                          <a:cs typeface="+mn-cs"/>
                        </a:rPr>
                        <a:t>Add to Cart </a:t>
                      </a:r>
                      <a:r>
                        <a:rPr lang="en-US" sz="800" kern="1200" baseline="0" dirty="0">
                          <a:solidFill>
                            <a:srgbClr val="737981"/>
                          </a:solidFill>
                          <a:latin typeface="+mn-lt"/>
                          <a:ea typeface="Times New Roman" panose="02020603050405020304" pitchFamily="18" charset="0"/>
                          <a:cs typeface="+mn-cs"/>
                        </a:rPr>
                        <a:t>button.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770">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A confirmation message is displayed:</a:t>
                      </a:r>
                      <a:r>
                        <a:rPr lang="en-US" sz="800" b="1" kern="1200" dirty="0">
                          <a:solidFill>
                            <a:srgbClr val="737981"/>
                          </a:solidFill>
                          <a:latin typeface="+mn-lt"/>
                          <a:ea typeface="Times New Roman" panose="02020603050405020304" pitchFamily="18" charset="0"/>
                          <a:cs typeface="+mn-cs"/>
                        </a:rPr>
                        <a:t> Item added to cart</a:t>
                      </a:r>
                      <a:r>
                        <a:rPr lang="en-US" sz="800" kern="1200" dirty="0">
                          <a:solidFill>
                            <a:srgbClr val="737981"/>
                          </a:solidFill>
                          <a:latin typeface="+mn-lt"/>
                          <a:ea typeface="Times New Roman" panose="02020603050405020304" pitchFamily="18" charset="0"/>
                          <a:cs typeface="+mn-cs"/>
                        </a:rPr>
                        <a:t>.</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07191">
                <a:tc>
                  <a:txBody>
                    <a:bodyPr/>
                    <a:lstStyle/>
                    <a:p>
                      <a:pPr algn="ctr"/>
                      <a:r>
                        <a:rPr lang="en-US" sz="800" b="1" dirty="0">
                          <a:solidFill>
                            <a:srgbClr val="D2232A"/>
                          </a:solidFill>
                        </a:rPr>
                        <a:t>4</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Checkout</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2" name="Rounded Rectangle 21"/>
          <p:cNvSpPr/>
          <p:nvPr/>
        </p:nvSpPr>
        <p:spPr>
          <a:xfrm>
            <a:off x="6852505" y="3566591"/>
            <a:ext cx="1952203" cy="413946"/>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Click the </a:t>
            </a:r>
            <a:r>
              <a:rPr lang="en-US" sz="1200" b="1" dirty="0">
                <a:solidFill>
                  <a:srgbClr val="737981"/>
                </a:solidFill>
                <a:ea typeface="Times New Roman" panose="02020603050405020304" pitchFamily="18" charset="0"/>
              </a:rPr>
              <a:t>Ready to Submit </a:t>
            </a:r>
            <a:r>
              <a:rPr lang="en-US" sz="1200" dirty="0">
                <a:solidFill>
                  <a:srgbClr val="737981"/>
                </a:solidFill>
                <a:ea typeface="Times New Roman" panose="02020603050405020304" pitchFamily="18" charset="0"/>
              </a:rPr>
              <a:t>button.</a:t>
            </a:r>
          </a:p>
        </p:txBody>
      </p:sp>
      <p:sp>
        <p:nvSpPr>
          <p:cNvPr id="23" name="Rectangle 22"/>
          <p:cNvSpPr/>
          <p:nvPr/>
        </p:nvSpPr>
        <p:spPr>
          <a:xfrm>
            <a:off x="420776" y="2410011"/>
            <a:ext cx="1206788" cy="209957"/>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6" name="Pentagon 15"/>
          <p:cNvSpPr/>
          <p:nvPr/>
        </p:nvSpPr>
        <p:spPr bwMode="auto">
          <a:xfrm>
            <a:off x="243532" y="897115"/>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17" name="Chevron 16"/>
          <p:cNvSpPr/>
          <p:nvPr/>
        </p:nvSpPr>
        <p:spPr bwMode="auto">
          <a:xfrm>
            <a:off x="2380306" y="897115"/>
            <a:ext cx="1219200"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Application </a:t>
            </a:r>
          </a:p>
          <a:p>
            <a:pPr algn="ctr"/>
            <a:r>
              <a:rPr lang="en-GB" sz="1200" b="1" dirty="0">
                <a:solidFill>
                  <a:srgbClr val="FFFFFF"/>
                </a:solidFill>
                <a:ea typeface="ＭＳ Ｐゴシック" panose="020B0600070205080204" pitchFamily="34" charset="-128"/>
              </a:rPr>
              <a:t>   Selection</a:t>
            </a:r>
          </a:p>
        </p:txBody>
      </p:sp>
      <p:sp>
        <p:nvSpPr>
          <p:cNvPr id="18" name="Chevron 17"/>
          <p:cNvSpPr/>
          <p:nvPr/>
        </p:nvSpPr>
        <p:spPr bwMode="auto">
          <a:xfrm>
            <a:off x="3447106" y="897115"/>
            <a:ext cx="12192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Confirm </a:t>
            </a:r>
          </a:p>
          <a:p>
            <a:pPr algn="ctr"/>
            <a:r>
              <a:rPr lang="en-GB" sz="1200" b="1" dirty="0">
                <a:solidFill>
                  <a:srgbClr val="FFFFFF">
                    <a:lumMod val="50000"/>
                  </a:srgbClr>
                </a:solidFill>
                <a:ea typeface="ＭＳ Ｐゴシック" panose="020B0600070205080204" pitchFamily="34" charset="-128"/>
              </a:rPr>
              <a:t>   Submission</a:t>
            </a:r>
          </a:p>
        </p:txBody>
      </p:sp>
      <p:sp>
        <p:nvSpPr>
          <p:cNvPr id="25" name="Chevron 24"/>
          <p:cNvSpPr/>
          <p:nvPr/>
        </p:nvSpPr>
        <p:spPr bwMode="auto">
          <a:xfrm>
            <a:off x="1313506" y="897115"/>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US" sz="1200" b="1" dirty="0">
                <a:solidFill>
                  <a:srgbClr val="FFFFFF"/>
                </a:solidFill>
                <a:ea typeface="ＭＳ Ｐゴシック" panose="020B0600070205080204" pitchFamily="34" charset="-128"/>
              </a:rPr>
              <a:t>   Assignment</a:t>
            </a:r>
            <a:endParaRPr lang="en-GB" sz="1200" b="1" dirty="0">
              <a:solidFill>
                <a:srgbClr val="FFFFFF"/>
              </a:solidFill>
              <a:ea typeface="ＭＳ Ｐゴシック" panose="020B0600070205080204" pitchFamily="34" charset="-128"/>
            </a:endParaRPr>
          </a:p>
        </p:txBody>
      </p:sp>
      <p:sp>
        <p:nvSpPr>
          <p:cNvPr id="19" name="Chevron 18"/>
          <p:cNvSpPr/>
          <p:nvPr/>
        </p:nvSpPr>
        <p:spPr bwMode="auto">
          <a:xfrm>
            <a:off x="4513906" y="897115"/>
            <a:ext cx="122477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24" name="Chevron 23"/>
          <p:cNvSpPr/>
          <p:nvPr/>
        </p:nvSpPr>
        <p:spPr bwMode="auto">
          <a:xfrm>
            <a:off x="5566851" y="897115"/>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sp>
        <p:nvSpPr>
          <p:cNvPr id="26" name="Rounded Rectangle 25"/>
          <p:cNvSpPr/>
          <p:nvPr/>
        </p:nvSpPr>
        <p:spPr>
          <a:xfrm>
            <a:off x="110286" y="3085068"/>
            <a:ext cx="6402926" cy="1790938"/>
          </a:xfrm>
          <a:prstGeom prst="roundRect">
            <a:avLst>
              <a:gd name="adj" fmla="val 11646"/>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spcAft>
                <a:spcPts val="600"/>
              </a:spcAft>
            </a:pPr>
            <a:r>
              <a:rPr lang="en-US" sz="1400" b="1" kern="0" dirty="0">
                <a:solidFill>
                  <a:schemeClr val="accent1">
                    <a:lumMod val="75000"/>
                  </a:schemeClr>
                </a:solidFill>
              </a:rPr>
              <a:t>Note: </a:t>
            </a:r>
            <a:r>
              <a:rPr lang="en-US" sz="1400" kern="0" dirty="0">
                <a:solidFill>
                  <a:schemeClr val="accent1">
                    <a:lumMod val="75000"/>
                  </a:schemeClr>
                </a:solidFill>
              </a:rPr>
              <a:t>Please be aware that a user at a Parent Organisation can also have UK Link Services assigned to them by the Parent LSO. However due to no portfolio information held at Parent level in UK-Link, they will be unable to return any results.</a:t>
            </a:r>
          </a:p>
          <a:p>
            <a:r>
              <a:rPr lang="en-US" sz="1400" kern="0" dirty="0">
                <a:solidFill>
                  <a:schemeClr val="accent1">
                    <a:lumMod val="75000"/>
                  </a:schemeClr>
                </a:solidFill>
              </a:rPr>
              <a:t>In the event that this access is needed for a user then a new user account will need to be created (in addition to their Parent user account) at a child organisation level.</a:t>
            </a:r>
          </a:p>
        </p:txBody>
      </p:sp>
    </p:spTree>
    <p:extLst>
      <p:ext uri="{BB962C8B-B14F-4D97-AF65-F5344CB8AC3E}">
        <p14:creationId xmlns:p14="http://schemas.microsoft.com/office/powerpoint/2010/main" val="49022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990" y="3561920"/>
            <a:ext cx="4800600" cy="735806"/>
          </a:xfrm>
          <a:prstGeom prst="rect">
            <a:avLst/>
          </a:prstGeom>
          <a:ln>
            <a:solidFill>
              <a:srgbClr val="1D3E61"/>
            </a:solidFill>
          </a:ln>
        </p:spPr>
      </p:pic>
      <p:pic>
        <p:nvPicPr>
          <p:cNvPr id="3" name="Picture 2"/>
          <p:cNvPicPr>
            <a:picLocks noChangeAspect="1"/>
          </p:cNvPicPr>
          <p:nvPr/>
        </p:nvPicPr>
        <p:blipFill>
          <a:blip r:embed="rId4"/>
          <a:stretch>
            <a:fillRect/>
          </a:stretch>
        </p:blipFill>
        <p:spPr>
          <a:xfrm>
            <a:off x="126493" y="2355136"/>
            <a:ext cx="5245608" cy="1093679"/>
          </a:xfrm>
          <a:prstGeom prst="rect">
            <a:avLst/>
          </a:prstGeom>
          <a:ln>
            <a:solidFill>
              <a:srgbClr val="1D3E61"/>
            </a:solidFill>
          </a:ln>
        </p:spPr>
      </p:pic>
      <p:pic>
        <p:nvPicPr>
          <p:cNvPr id="2" name="Picture 1"/>
          <p:cNvPicPr>
            <a:picLocks noChangeAspect="1"/>
          </p:cNvPicPr>
          <p:nvPr/>
        </p:nvPicPr>
        <p:blipFill>
          <a:blip r:embed="rId5"/>
          <a:stretch>
            <a:fillRect/>
          </a:stretch>
        </p:blipFill>
        <p:spPr>
          <a:xfrm>
            <a:off x="126492" y="1709167"/>
            <a:ext cx="5702808" cy="491812"/>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4. Service Assignment </a:t>
            </a:r>
            <a:br>
              <a:rPr lang="en-GB" altLang="en-US" dirty="0"/>
            </a:br>
            <a:r>
              <a:rPr lang="en-GB" altLang="en-US" sz="2800" dirty="0"/>
              <a:t>4.4 Confirm Submission</a:t>
            </a:r>
            <a:endParaRPr lang="en-GB" altLang="en-US" dirty="0"/>
          </a:p>
        </p:txBody>
      </p:sp>
      <p:sp>
        <p:nvSpPr>
          <p:cNvPr id="26" name="Rectangle 25"/>
          <p:cNvSpPr/>
          <p:nvPr/>
        </p:nvSpPr>
        <p:spPr>
          <a:xfrm>
            <a:off x="4083723" y="3250419"/>
            <a:ext cx="1185898" cy="18883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4" name="Rectangle 33"/>
          <p:cNvSpPr/>
          <p:nvPr/>
        </p:nvSpPr>
        <p:spPr>
          <a:xfrm>
            <a:off x="4995927" y="2018320"/>
            <a:ext cx="823849" cy="17371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029060151"/>
              </p:ext>
            </p:extLst>
          </p:nvPr>
        </p:nvGraphicFramePr>
        <p:xfrm>
          <a:off x="6210300" y="1784592"/>
          <a:ext cx="2792815" cy="1999995"/>
        </p:xfrm>
        <a:graphic>
          <a:graphicData uri="http://schemas.openxmlformats.org/drawingml/2006/table">
            <a:tbl>
              <a:tblPr firstRow="1" bandRow="1">
                <a:tableStyleId>{5C22544A-7EE6-4342-B048-85BDC9FD1C3A}</a:tableStyleId>
              </a:tblPr>
              <a:tblGrid>
                <a:gridCol w="401915">
                  <a:extLst>
                    <a:ext uri="{9D8B030D-6E8A-4147-A177-3AD203B41FA5}">
                      <a16:colId xmlns:a16="http://schemas.microsoft.com/office/drawing/2014/main" val="20000"/>
                    </a:ext>
                  </a:extLst>
                </a:gridCol>
                <a:gridCol w="2390900">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90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Ready to submit</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DES</a:t>
                      </a:r>
                      <a:r>
                        <a:rPr lang="en-US" sz="800" kern="1200" baseline="0" dirty="0">
                          <a:solidFill>
                            <a:srgbClr val="737981"/>
                          </a:solidFill>
                          <a:latin typeface="+mn-lt"/>
                          <a:ea typeface="Times New Roman" panose="02020603050405020304" pitchFamily="18" charset="0"/>
                          <a:cs typeface="+mn-cs"/>
                        </a:rPr>
                        <a:t> </a:t>
                      </a:r>
                      <a:r>
                        <a:rPr lang="en-US" sz="800" kern="1200" dirty="0">
                          <a:solidFill>
                            <a:srgbClr val="737981"/>
                          </a:solidFill>
                          <a:latin typeface="+mn-lt"/>
                          <a:ea typeface="Times New Roman" panose="02020603050405020304" pitchFamily="18" charset="0"/>
                          <a:cs typeface="+mn-cs"/>
                        </a:rPr>
                        <a:t>Portal application is displayed in the </a:t>
                      </a:r>
                      <a:r>
                        <a:rPr lang="en-US" sz="800" b="1" kern="1200" dirty="0">
                          <a:solidFill>
                            <a:srgbClr val="737981"/>
                          </a:solidFill>
                          <a:latin typeface="+mn-lt"/>
                          <a:ea typeface="Times New Roman" panose="02020603050405020304" pitchFamily="18" charset="0"/>
                          <a:cs typeface="+mn-cs"/>
                        </a:rPr>
                        <a:t>Cart Items </a:t>
                      </a:r>
                      <a:r>
                        <a:rPr lang="en-US" sz="800" kern="1200" dirty="0">
                          <a:solidFill>
                            <a:srgbClr val="737981"/>
                          </a:solidFill>
                          <a:latin typeface="+mn-lt"/>
                          <a:ea typeface="Times New Roman" panose="02020603050405020304" pitchFamily="18" charset="0"/>
                          <a:cs typeface="+mn-cs"/>
                        </a:rPr>
                        <a:t>section with the status </a:t>
                      </a:r>
                      <a:r>
                        <a:rPr lang="en-US" sz="800" b="1" kern="1200" dirty="0">
                          <a:solidFill>
                            <a:srgbClr val="737981"/>
                          </a:solidFill>
                          <a:latin typeface="+mn-lt"/>
                          <a:ea typeface="Times New Roman" panose="02020603050405020304" pitchFamily="18" charset="0"/>
                          <a:cs typeface="+mn-cs"/>
                        </a:rPr>
                        <a:t>Ready to Submit.</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2041">
                <a:tc>
                  <a:txBody>
                    <a:bodyPr/>
                    <a:lstStyle/>
                    <a:p>
                      <a:pPr algn="ctr"/>
                      <a:r>
                        <a:rPr lang="en-GB" sz="800" b="1" dirty="0">
                          <a:solidFill>
                            <a:srgbClr val="D2232A"/>
                          </a:solidFill>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571500">
                <a:tc>
                  <a:txBody>
                    <a:bodyPr/>
                    <a:lstStyle/>
                    <a:p>
                      <a:pPr algn="ctr"/>
                      <a:r>
                        <a:rPr lang="en-GB" sz="800" b="1" dirty="0">
                          <a:solidFill>
                            <a:srgbClr val="D2232A"/>
                          </a:solidFill>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A confirmation message is displayed on the screen, indicating the successful assignment of service.</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044">
                <a:tc>
                  <a:txBody>
                    <a:bodyPr/>
                    <a:lstStyle/>
                    <a:p>
                      <a:pPr algn="ctr"/>
                      <a:r>
                        <a:rPr lang="en-GB" sz="800" b="1" dirty="0">
                          <a:solidFill>
                            <a:srgbClr val="D2232A"/>
                          </a:solidFill>
                        </a:rPr>
                        <a:t>5</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To go back to the </a:t>
                      </a:r>
                      <a:r>
                        <a:rPr lang="en-US" sz="800" b="1" kern="1200" dirty="0">
                          <a:solidFill>
                            <a:srgbClr val="737981"/>
                          </a:solidFill>
                          <a:latin typeface="+mn-lt"/>
                          <a:ea typeface="Times New Roman" panose="02020603050405020304" pitchFamily="18" charset="0"/>
                          <a:cs typeface="+mn-cs"/>
                        </a:rPr>
                        <a:t>User Details </a:t>
                      </a:r>
                      <a:r>
                        <a:rPr lang="en-US" sz="800" kern="1200" dirty="0">
                          <a:solidFill>
                            <a:srgbClr val="737981"/>
                          </a:solidFill>
                          <a:latin typeface="+mn-lt"/>
                          <a:ea typeface="Times New Roman" panose="02020603050405020304" pitchFamily="18" charset="0"/>
                          <a:cs typeface="+mn-cs"/>
                        </a:rPr>
                        <a:t>screen, close the </a:t>
                      </a:r>
                      <a:r>
                        <a:rPr lang="en-US" sz="800" b="1" kern="1200" dirty="0">
                          <a:solidFill>
                            <a:srgbClr val="737981"/>
                          </a:solidFill>
                          <a:latin typeface="+mn-lt"/>
                          <a:ea typeface="Times New Roman" panose="02020603050405020304" pitchFamily="18" charset="0"/>
                          <a:cs typeface="+mn-cs"/>
                        </a:rPr>
                        <a:t>Catalog</a:t>
                      </a:r>
                      <a:r>
                        <a:rPr lang="en-US" sz="800" kern="1200" dirty="0">
                          <a:solidFill>
                            <a:srgbClr val="737981"/>
                          </a:solidFill>
                          <a:latin typeface="+mn-lt"/>
                          <a:ea typeface="Times New Roman" panose="02020603050405020304" pitchFamily="18" charset="0"/>
                          <a:cs typeface="+mn-cs"/>
                        </a:rPr>
                        <a:t> tab.</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5"/>
                  </a:ext>
                </a:extLst>
              </a:tr>
            </a:tbl>
          </a:graphicData>
        </a:graphic>
      </p:graphicFrame>
      <p:sp>
        <p:nvSpPr>
          <p:cNvPr id="22" name="Rectangle 21"/>
          <p:cNvSpPr/>
          <p:nvPr/>
        </p:nvSpPr>
        <p:spPr>
          <a:xfrm>
            <a:off x="4333706" y="2356802"/>
            <a:ext cx="369387" cy="15017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4" name="Down Arrow 23"/>
          <p:cNvSpPr/>
          <p:nvPr/>
        </p:nvSpPr>
        <p:spPr bwMode="auto">
          <a:xfrm>
            <a:off x="2253843" y="2229046"/>
            <a:ext cx="360000" cy="107329"/>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a:solidFill>
                <a:srgbClr val="000000"/>
              </a:solidFill>
              <a:latin typeface="Arial" charset="0"/>
            </a:endParaRPr>
          </a:p>
        </p:txBody>
      </p:sp>
      <p:sp>
        <p:nvSpPr>
          <p:cNvPr id="25" name="Down Arrow 24"/>
          <p:cNvSpPr/>
          <p:nvPr/>
        </p:nvSpPr>
        <p:spPr bwMode="auto">
          <a:xfrm>
            <a:off x="2113546" y="3452291"/>
            <a:ext cx="360000" cy="95342"/>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a:solidFill>
                <a:srgbClr val="000000"/>
              </a:solidFill>
              <a:latin typeface="Arial" charset="0"/>
            </a:endParaRPr>
          </a:p>
        </p:txBody>
      </p:sp>
      <p:sp>
        <p:nvSpPr>
          <p:cNvPr id="33" name="Rectangle 32"/>
          <p:cNvSpPr/>
          <p:nvPr/>
        </p:nvSpPr>
        <p:spPr>
          <a:xfrm>
            <a:off x="174371" y="4044000"/>
            <a:ext cx="2098522" cy="1716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7" name="Rectangle 16"/>
          <p:cNvSpPr/>
          <p:nvPr/>
        </p:nvSpPr>
        <p:spPr>
          <a:xfrm>
            <a:off x="4764248" y="3602972"/>
            <a:ext cx="145747" cy="121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2" name="Pentagon 31"/>
          <p:cNvSpPr/>
          <p:nvPr/>
        </p:nvSpPr>
        <p:spPr bwMode="auto">
          <a:xfrm>
            <a:off x="187326" y="1131590"/>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35" name="Chevron 34"/>
          <p:cNvSpPr/>
          <p:nvPr/>
        </p:nvSpPr>
        <p:spPr bwMode="auto">
          <a:xfrm>
            <a:off x="2324100" y="1131590"/>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Application </a:t>
            </a:r>
          </a:p>
          <a:p>
            <a:pPr algn="ctr"/>
            <a:r>
              <a:rPr lang="en-GB" sz="1200" b="1" dirty="0">
                <a:solidFill>
                  <a:srgbClr val="FFFFFF"/>
                </a:solidFill>
                <a:ea typeface="ＭＳ Ｐゴシック" panose="020B0600070205080204" pitchFamily="34" charset="-128"/>
              </a:rPr>
              <a:t>   Selection</a:t>
            </a:r>
          </a:p>
        </p:txBody>
      </p:sp>
      <p:sp>
        <p:nvSpPr>
          <p:cNvPr id="36" name="Chevron 35"/>
          <p:cNvSpPr/>
          <p:nvPr/>
        </p:nvSpPr>
        <p:spPr bwMode="auto">
          <a:xfrm>
            <a:off x="3390900" y="1131590"/>
            <a:ext cx="1219200"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Confirm </a:t>
            </a:r>
          </a:p>
          <a:p>
            <a:pPr algn="ctr"/>
            <a:r>
              <a:rPr lang="en-GB" sz="1200" b="1" dirty="0">
                <a:solidFill>
                  <a:srgbClr val="FFFFFF"/>
                </a:solidFill>
                <a:ea typeface="ＭＳ Ｐゴシック" panose="020B0600070205080204" pitchFamily="34" charset="-128"/>
              </a:rPr>
              <a:t>   Submission</a:t>
            </a:r>
          </a:p>
        </p:txBody>
      </p:sp>
      <p:sp>
        <p:nvSpPr>
          <p:cNvPr id="38" name="Chevron 37"/>
          <p:cNvSpPr/>
          <p:nvPr/>
        </p:nvSpPr>
        <p:spPr bwMode="auto">
          <a:xfrm>
            <a:off x="1257300" y="1131590"/>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US" sz="1200" b="1" dirty="0">
                <a:solidFill>
                  <a:srgbClr val="FFFFFF"/>
                </a:solidFill>
                <a:ea typeface="ＭＳ Ｐゴシック" panose="020B0600070205080204" pitchFamily="34" charset="-128"/>
              </a:rPr>
              <a:t>   Assignment</a:t>
            </a:r>
            <a:endParaRPr lang="en-GB" sz="1200" b="1" dirty="0">
              <a:solidFill>
                <a:srgbClr val="FFFFFF"/>
              </a:solidFill>
              <a:ea typeface="ＭＳ Ｐゴシック" panose="020B0600070205080204" pitchFamily="34" charset="-128"/>
            </a:endParaRPr>
          </a:p>
        </p:txBody>
      </p:sp>
      <p:sp>
        <p:nvSpPr>
          <p:cNvPr id="40" name="Chevron 39"/>
          <p:cNvSpPr/>
          <p:nvPr/>
        </p:nvSpPr>
        <p:spPr bwMode="auto">
          <a:xfrm>
            <a:off x="4457700" y="1131590"/>
            <a:ext cx="1224776"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    Email</a:t>
            </a:r>
          </a:p>
          <a:p>
            <a:pPr algn="ctr"/>
            <a:r>
              <a:rPr lang="en-US" sz="1200" b="1" dirty="0">
                <a:solidFill>
                  <a:srgbClr val="FFFFFF">
                    <a:lumMod val="50000"/>
                  </a:srgbClr>
                </a:solidFill>
                <a:ea typeface="ＭＳ Ｐゴシック" panose="020B0600070205080204" pitchFamily="34" charset="-128"/>
              </a:rPr>
              <a:t>   Notification</a:t>
            </a:r>
            <a:endParaRPr lang="en-GB" sz="1200" b="1" dirty="0">
              <a:solidFill>
                <a:srgbClr val="FFFFFF">
                  <a:lumMod val="50000"/>
                </a:srgbClr>
              </a:solidFill>
              <a:ea typeface="ＭＳ Ｐゴシック" panose="020B0600070205080204" pitchFamily="34" charset="-128"/>
            </a:endParaRPr>
          </a:p>
        </p:txBody>
      </p:sp>
      <p:sp>
        <p:nvSpPr>
          <p:cNvPr id="41" name="Chevron 40"/>
          <p:cNvSpPr/>
          <p:nvPr/>
        </p:nvSpPr>
        <p:spPr bwMode="auto">
          <a:xfrm>
            <a:off x="5510645" y="1131590"/>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spTree>
    <p:extLst>
      <p:ext uri="{BB962C8B-B14F-4D97-AF65-F5344CB8AC3E}">
        <p14:creationId xmlns:p14="http://schemas.microsoft.com/office/powerpoint/2010/main" val="804089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059" y="1709167"/>
            <a:ext cx="6654286" cy="1449092"/>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4. Service Assignment </a:t>
            </a:r>
            <a:br>
              <a:rPr lang="en-GB" altLang="en-US" dirty="0"/>
            </a:br>
            <a:r>
              <a:rPr lang="en-GB" altLang="en-US" sz="2800" dirty="0"/>
              <a:t>4.5 Receive Email Notification</a:t>
            </a:r>
            <a:endParaRPr lang="en-GB" altLang="en-US" dirty="0"/>
          </a:p>
        </p:txBody>
      </p:sp>
      <p:graphicFrame>
        <p:nvGraphicFramePr>
          <p:cNvPr id="28" name="Table 27"/>
          <p:cNvGraphicFramePr>
            <a:graphicFrameLocks noGrp="1"/>
          </p:cNvGraphicFramePr>
          <p:nvPr>
            <p:extLst>
              <p:ext uri="{D42A27DB-BD31-4B8C-83A1-F6EECF244321}">
                <p14:modId xmlns:p14="http://schemas.microsoft.com/office/powerpoint/2010/main" val="4102156927"/>
              </p:ext>
            </p:extLst>
          </p:nvPr>
        </p:nvGraphicFramePr>
        <p:xfrm>
          <a:off x="7066917" y="1706882"/>
          <a:ext cx="1962142" cy="838046"/>
        </p:xfrm>
        <a:graphic>
          <a:graphicData uri="http://schemas.openxmlformats.org/drawingml/2006/table">
            <a:tbl>
              <a:tblPr firstRow="1" bandRow="1">
                <a:tableStyleId>{5C22544A-7EE6-4342-B048-85BDC9FD1C3A}</a:tableStyleId>
              </a:tblPr>
              <a:tblGrid>
                <a:gridCol w="233589">
                  <a:extLst>
                    <a:ext uri="{9D8B030D-6E8A-4147-A177-3AD203B41FA5}">
                      <a16:colId xmlns:a16="http://schemas.microsoft.com/office/drawing/2014/main" val="20000"/>
                    </a:ext>
                  </a:extLst>
                </a:gridCol>
                <a:gridCol w="1728553">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2306">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users </a:t>
                      </a:r>
                      <a:r>
                        <a:rPr lang="en-US" sz="800" b="0" kern="1200" dirty="0">
                          <a:solidFill>
                            <a:srgbClr val="737981"/>
                          </a:solidFill>
                          <a:latin typeface="+mn-lt"/>
                          <a:ea typeface="Times New Roman" panose="02020603050405020304" pitchFamily="18" charset="0"/>
                          <a:cs typeface="+mn-cs"/>
                        </a:rPr>
                        <a:t>will receive an</a:t>
                      </a:r>
                      <a:r>
                        <a:rPr lang="en-US" sz="800" b="0" kern="1200" baseline="0" dirty="0">
                          <a:solidFill>
                            <a:srgbClr val="737981"/>
                          </a:solidFill>
                          <a:latin typeface="+mn-lt"/>
                          <a:ea typeface="Times New Roman" panose="02020603050405020304" pitchFamily="18" charset="0"/>
                          <a:cs typeface="+mn-cs"/>
                        </a:rPr>
                        <a:t> </a:t>
                      </a:r>
                      <a:r>
                        <a:rPr lang="en-US" sz="800" b="0" kern="1200" dirty="0">
                          <a:solidFill>
                            <a:srgbClr val="737981"/>
                          </a:solidFill>
                          <a:latin typeface="+mn-lt"/>
                          <a:ea typeface="Times New Roman" panose="02020603050405020304" pitchFamily="18" charset="0"/>
                          <a:cs typeface="+mn-cs"/>
                        </a:rPr>
                        <a:t>email notifying them of their access</a:t>
                      </a:r>
                      <a:r>
                        <a:rPr lang="en-US" sz="800" b="0" kern="1200" baseline="0" dirty="0">
                          <a:solidFill>
                            <a:srgbClr val="737981"/>
                          </a:solidFill>
                          <a:latin typeface="+mn-lt"/>
                          <a:ea typeface="Times New Roman" panose="02020603050405020304" pitchFamily="18" charset="0"/>
                          <a:cs typeface="+mn-cs"/>
                        </a:rPr>
                        <a:t> to </a:t>
                      </a:r>
                      <a:r>
                        <a:rPr lang="en-US" sz="800" b="0" kern="1200" dirty="0">
                          <a:solidFill>
                            <a:srgbClr val="737981"/>
                          </a:solidFill>
                          <a:latin typeface="+mn-lt"/>
                          <a:ea typeface="Times New Roman" panose="02020603050405020304" pitchFamily="18" charset="0"/>
                          <a:cs typeface="+mn-cs"/>
                        </a:rPr>
                        <a:t>service</a:t>
                      </a:r>
                      <a:r>
                        <a:rPr lang="en-US" sz="800" b="1" kern="1200" dirty="0">
                          <a:solidFill>
                            <a:srgbClr val="737981"/>
                          </a:solidFill>
                          <a:latin typeface="+mn-lt"/>
                          <a:ea typeface="Times New Roman" panose="02020603050405020304" pitchFamily="18" charset="0"/>
                          <a:cs typeface="+mn-cs"/>
                        </a:rPr>
                        <a:t> Data</a:t>
                      </a:r>
                      <a:r>
                        <a:rPr lang="en-US" sz="800" b="1" kern="1200" baseline="0" dirty="0">
                          <a:solidFill>
                            <a:srgbClr val="737981"/>
                          </a:solidFill>
                          <a:latin typeface="+mn-lt"/>
                          <a:ea typeface="Times New Roman" panose="02020603050405020304" pitchFamily="18" charset="0"/>
                          <a:cs typeface="+mn-cs"/>
                        </a:rPr>
                        <a:t> Enquiry Service.</a:t>
                      </a:r>
                      <a:endParaRPr lang="en-US" sz="800" b="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sp>
        <p:nvSpPr>
          <p:cNvPr id="26" name="Pentagon 25"/>
          <p:cNvSpPr/>
          <p:nvPr/>
        </p:nvSpPr>
        <p:spPr bwMode="auto">
          <a:xfrm>
            <a:off x="262885" y="1131590"/>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27" name="Chevron 26"/>
          <p:cNvSpPr/>
          <p:nvPr/>
        </p:nvSpPr>
        <p:spPr bwMode="auto">
          <a:xfrm>
            <a:off x="2399659" y="1131590"/>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Application </a:t>
            </a:r>
          </a:p>
          <a:p>
            <a:pPr algn="ctr"/>
            <a:r>
              <a:rPr lang="en-GB" sz="1200" b="1" dirty="0">
                <a:solidFill>
                  <a:srgbClr val="FFFFFF"/>
                </a:solidFill>
                <a:ea typeface="ＭＳ Ｐゴシック" panose="020B0600070205080204" pitchFamily="34" charset="-128"/>
              </a:rPr>
              <a:t>   Selection</a:t>
            </a:r>
          </a:p>
        </p:txBody>
      </p:sp>
      <p:sp>
        <p:nvSpPr>
          <p:cNvPr id="29" name="Chevron 28"/>
          <p:cNvSpPr/>
          <p:nvPr/>
        </p:nvSpPr>
        <p:spPr bwMode="auto">
          <a:xfrm>
            <a:off x="3466459" y="1131590"/>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Confirm </a:t>
            </a:r>
          </a:p>
          <a:p>
            <a:pPr algn="ctr"/>
            <a:r>
              <a:rPr lang="en-GB" sz="1200" b="1" dirty="0">
                <a:solidFill>
                  <a:srgbClr val="FFFFFF"/>
                </a:solidFill>
                <a:ea typeface="ＭＳ Ｐゴシック" panose="020B0600070205080204" pitchFamily="34" charset="-128"/>
              </a:rPr>
              <a:t>   Submission</a:t>
            </a:r>
          </a:p>
        </p:txBody>
      </p:sp>
      <p:sp>
        <p:nvSpPr>
          <p:cNvPr id="32" name="Chevron 31"/>
          <p:cNvSpPr/>
          <p:nvPr/>
        </p:nvSpPr>
        <p:spPr bwMode="auto">
          <a:xfrm>
            <a:off x="1332859" y="1131590"/>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US" sz="1200" b="1" dirty="0">
                <a:solidFill>
                  <a:srgbClr val="FFFFFF"/>
                </a:solidFill>
                <a:ea typeface="ＭＳ Ｐゴシック" panose="020B0600070205080204" pitchFamily="34" charset="-128"/>
              </a:rPr>
              <a:t>   Assignment</a:t>
            </a:r>
            <a:endParaRPr lang="en-GB" sz="1200" b="1" dirty="0">
              <a:solidFill>
                <a:srgbClr val="FFFFFF"/>
              </a:solidFill>
              <a:ea typeface="ＭＳ Ｐゴシック" panose="020B0600070205080204" pitchFamily="34" charset="-128"/>
            </a:endParaRPr>
          </a:p>
        </p:txBody>
      </p:sp>
      <p:sp>
        <p:nvSpPr>
          <p:cNvPr id="14" name="Chevron 13"/>
          <p:cNvSpPr/>
          <p:nvPr/>
        </p:nvSpPr>
        <p:spPr bwMode="auto">
          <a:xfrm>
            <a:off x="4533259" y="1131590"/>
            <a:ext cx="1224776"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Email</a:t>
            </a:r>
          </a:p>
          <a:p>
            <a:pPr algn="ctr"/>
            <a:r>
              <a:rPr lang="en-US" sz="1200" b="1" dirty="0">
                <a:solidFill>
                  <a:srgbClr val="FFFFFF"/>
                </a:solidFill>
                <a:ea typeface="ＭＳ Ｐゴシック" panose="020B0600070205080204" pitchFamily="34" charset="-128"/>
              </a:rPr>
              <a:t>   Notification</a:t>
            </a:r>
            <a:endParaRPr lang="en-GB" sz="1200" b="1" dirty="0">
              <a:solidFill>
                <a:srgbClr val="FFFFFF"/>
              </a:solidFill>
              <a:ea typeface="ＭＳ Ｐゴシック" panose="020B0600070205080204" pitchFamily="34" charset="-128"/>
            </a:endParaRPr>
          </a:p>
        </p:txBody>
      </p:sp>
      <p:sp>
        <p:nvSpPr>
          <p:cNvPr id="15" name="Chevron 14"/>
          <p:cNvSpPr/>
          <p:nvPr/>
        </p:nvSpPr>
        <p:spPr bwMode="auto">
          <a:xfrm>
            <a:off x="5586204" y="1131590"/>
            <a:ext cx="1371600"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lumMod val="50000"/>
                  </a:srgbClr>
                </a:solidFill>
                <a:ea typeface="ＭＳ Ｐゴシック" panose="020B0600070205080204" pitchFamily="34" charset="-128"/>
              </a:rPr>
              <a:t>Service</a:t>
            </a:r>
          </a:p>
          <a:p>
            <a:pPr algn="ctr"/>
            <a:r>
              <a:rPr lang="en-GB" sz="1200" b="1" dirty="0">
                <a:solidFill>
                  <a:srgbClr val="FFFFFF">
                    <a:lumMod val="50000"/>
                  </a:srgbClr>
                </a:solidFill>
                <a:ea typeface="ＭＳ Ｐゴシック" panose="020B0600070205080204" pitchFamily="34" charset="-128"/>
              </a:rPr>
              <a:t>    Provision</a:t>
            </a:r>
          </a:p>
        </p:txBody>
      </p:sp>
      <p:sp>
        <p:nvSpPr>
          <p:cNvPr id="17" name="Rectangle 16"/>
          <p:cNvSpPr/>
          <p:nvPr/>
        </p:nvSpPr>
        <p:spPr>
          <a:xfrm>
            <a:off x="518748" y="1739852"/>
            <a:ext cx="585511" cy="13328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6" name="TextBox 15"/>
          <p:cNvSpPr txBox="1"/>
          <p:nvPr/>
        </p:nvSpPr>
        <p:spPr>
          <a:xfrm>
            <a:off x="2252135" y="1908790"/>
            <a:ext cx="965008" cy="230832"/>
          </a:xfrm>
          <a:prstGeom prst="rect">
            <a:avLst/>
          </a:prstGeom>
          <a:solidFill>
            <a:srgbClr val="FFFFFF"/>
          </a:solidFill>
        </p:spPr>
        <p:txBody>
          <a:bodyPr wrap="none" lIns="0" rIns="0" rtlCol="0">
            <a:spAutoFit/>
          </a:bodyPr>
          <a:lstStyle/>
          <a:p>
            <a:r>
              <a:rPr lang="en-GB" sz="900" dirty="0">
                <a:latin typeface="Calibri" panose="020F0502020204030204" pitchFamily="34" charset="0"/>
                <a:cs typeface="Calibri" panose="020F0502020204030204" pitchFamily="34" charset="0"/>
              </a:rPr>
              <a:t>Data Enquiry Service</a:t>
            </a:r>
          </a:p>
        </p:txBody>
      </p:sp>
    </p:spTree>
    <p:extLst>
      <p:ext uri="{BB962C8B-B14F-4D97-AF65-F5344CB8AC3E}">
        <p14:creationId xmlns:p14="http://schemas.microsoft.com/office/powerpoint/2010/main" val="921211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5900" y="2464636"/>
            <a:ext cx="6475992" cy="735908"/>
          </a:xfrm>
          <a:prstGeom prst="rect">
            <a:avLst/>
          </a:prstGeom>
          <a:ln>
            <a:solidFill>
              <a:srgbClr val="1D3E61"/>
            </a:solidFill>
          </a:ln>
        </p:spPr>
      </p:pic>
      <p:pic>
        <p:nvPicPr>
          <p:cNvPr id="2" name="Picture 1"/>
          <p:cNvPicPr>
            <a:picLocks noChangeAspect="1"/>
          </p:cNvPicPr>
          <p:nvPr/>
        </p:nvPicPr>
        <p:blipFill>
          <a:blip r:embed="rId4"/>
          <a:stretch>
            <a:fillRect/>
          </a:stretch>
        </p:blipFill>
        <p:spPr>
          <a:xfrm>
            <a:off x="228600" y="1633731"/>
            <a:ext cx="6472817" cy="600635"/>
          </a:xfrm>
          <a:prstGeom prst="rect">
            <a:avLst/>
          </a:prstGeom>
          <a:ln>
            <a:solidFill>
              <a:srgbClr val="1D3E61"/>
            </a:solidFill>
          </a:ln>
        </p:spPr>
      </p:pic>
      <p:sp>
        <p:nvSpPr>
          <p:cNvPr id="9218" name="Title 1"/>
          <p:cNvSpPr>
            <a:spLocks noGrp="1"/>
          </p:cNvSpPr>
          <p:nvPr>
            <p:ph type="title"/>
          </p:nvPr>
        </p:nvSpPr>
        <p:spPr/>
        <p:txBody>
          <a:bodyPr>
            <a:normAutofit fontScale="90000"/>
          </a:bodyPr>
          <a:lstStyle/>
          <a:p>
            <a:pPr algn="l">
              <a:defRPr/>
            </a:pPr>
            <a:r>
              <a:rPr lang="en-GB" altLang="en-US" sz="1800" dirty="0">
                <a:solidFill>
                  <a:srgbClr val="1D3E61">
                    <a:lumMod val="75000"/>
                  </a:srgbClr>
                </a:solidFill>
              </a:rPr>
              <a:t>4. Service Assignment </a:t>
            </a:r>
            <a:br>
              <a:rPr lang="en-GB" altLang="en-US" dirty="0"/>
            </a:br>
            <a:r>
              <a:rPr lang="en-GB" altLang="en-US" sz="2800" dirty="0"/>
              <a:t>4.6 Verify Service Provision</a:t>
            </a:r>
            <a:endParaRPr lang="en-GB" altLang="en-US" dirty="0"/>
          </a:p>
        </p:txBody>
      </p:sp>
      <p:graphicFrame>
        <p:nvGraphicFramePr>
          <p:cNvPr id="21" name="Table 20"/>
          <p:cNvGraphicFramePr>
            <a:graphicFrameLocks noGrp="1"/>
          </p:cNvGraphicFramePr>
          <p:nvPr>
            <p:extLst>
              <p:ext uri="{D42A27DB-BD31-4B8C-83A1-F6EECF244321}">
                <p14:modId xmlns:p14="http://schemas.microsoft.com/office/powerpoint/2010/main" val="2428656108"/>
              </p:ext>
            </p:extLst>
          </p:nvPr>
        </p:nvGraphicFramePr>
        <p:xfrm>
          <a:off x="7041325" y="1640576"/>
          <a:ext cx="1999891" cy="1223010"/>
        </p:xfrm>
        <a:graphic>
          <a:graphicData uri="http://schemas.openxmlformats.org/drawingml/2006/table">
            <a:tbl>
              <a:tblPr firstRow="1" bandRow="1">
                <a:tableStyleId>{5C22544A-7EE6-4342-B048-85BDC9FD1C3A}</a:tableStyleId>
              </a:tblPr>
              <a:tblGrid>
                <a:gridCol w="287805">
                  <a:extLst>
                    <a:ext uri="{9D8B030D-6E8A-4147-A177-3AD203B41FA5}">
                      <a16:colId xmlns:a16="http://schemas.microsoft.com/office/drawing/2014/main" val="20000"/>
                    </a:ext>
                  </a:extLst>
                </a:gridCol>
                <a:gridCol w="1712086">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To refresh the page details, click the </a:t>
                      </a:r>
                      <a:r>
                        <a:rPr lang="en-US" sz="800" b="1" kern="1200" dirty="0">
                          <a:solidFill>
                            <a:srgbClr val="737981"/>
                          </a:solidFill>
                          <a:latin typeface="+mn-lt"/>
                          <a:ea typeface="Times New Roman" panose="02020603050405020304" pitchFamily="18" charset="0"/>
                          <a:cs typeface="+mn-cs"/>
                        </a:rPr>
                        <a:t>Refresh</a:t>
                      </a:r>
                      <a:r>
                        <a:rPr lang="en-US" sz="800" kern="1200" dirty="0">
                          <a:solidFill>
                            <a:srgbClr val="737981"/>
                          </a:solidFill>
                          <a:latin typeface="+mn-lt"/>
                          <a:ea typeface="Times New Roman" panose="02020603050405020304" pitchFamily="18" charset="0"/>
                          <a:cs typeface="+mn-cs"/>
                        </a:rPr>
                        <a:t> link.</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571500">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DES Portal application is displayed under Service tab with the status </a:t>
                      </a:r>
                      <a:r>
                        <a:rPr lang="en-US" sz="800" b="1" kern="1200" dirty="0">
                          <a:solidFill>
                            <a:srgbClr val="737981"/>
                          </a:solidFill>
                          <a:latin typeface="+mn-lt"/>
                          <a:ea typeface="Times New Roman" panose="02020603050405020304" pitchFamily="18" charset="0"/>
                          <a:cs typeface="+mn-cs"/>
                        </a:rPr>
                        <a:t>Provisioned</a:t>
                      </a:r>
                      <a:r>
                        <a:rPr lang="en-US" sz="800" kern="1200" dirty="0">
                          <a:solidFill>
                            <a:srgbClr val="737981"/>
                          </a:solidFill>
                          <a:latin typeface="+mn-lt"/>
                          <a:ea typeface="Times New Roman" panose="02020603050405020304" pitchFamily="18" charset="0"/>
                          <a:cs typeface="+mn-cs"/>
                        </a:rPr>
                        <a:t>.</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5" name="Down Arrow 24"/>
          <p:cNvSpPr/>
          <p:nvPr/>
        </p:nvSpPr>
        <p:spPr bwMode="auto">
          <a:xfrm>
            <a:off x="2764200" y="2287852"/>
            <a:ext cx="360000" cy="139268"/>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a:solidFill>
                <a:srgbClr val="000000"/>
              </a:solidFill>
              <a:latin typeface="Arial" charset="0"/>
            </a:endParaRPr>
          </a:p>
        </p:txBody>
      </p:sp>
      <p:sp>
        <p:nvSpPr>
          <p:cNvPr id="17" name="Rectangle 16"/>
          <p:cNvSpPr/>
          <p:nvPr/>
        </p:nvSpPr>
        <p:spPr>
          <a:xfrm>
            <a:off x="3537626" y="1952116"/>
            <a:ext cx="577174" cy="121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3" name="Rectangle 22"/>
          <p:cNvSpPr/>
          <p:nvPr/>
        </p:nvSpPr>
        <p:spPr>
          <a:xfrm>
            <a:off x="4560622" y="3080276"/>
            <a:ext cx="634891" cy="121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4" name="Pentagon 13"/>
          <p:cNvSpPr/>
          <p:nvPr/>
        </p:nvSpPr>
        <p:spPr bwMode="auto">
          <a:xfrm>
            <a:off x="225426" y="987574"/>
            <a:ext cx="1222375" cy="457200"/>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User </a:t>
            </a:r>
          </a:p>
          <a:p>
            <a:pPr algn="ctr"/>
            <a:r>
              <a:rPr lang="en-GB" sz="1200" b="1" dirty="0">
                <a:solidFill>
                  <a:srgbClr val="FFFFFF"/>
                </a:solidFill>
                <a:ea typeface="ＭＳ Ｐゴシック" panose="020B0600070205080204" pitchFamily="34" charset="-128"/>
              </a:rPr>
              <a:t>Search</a:t>
            </a:r>
          </a:p>
        </p:txBody>
      </p:sp>
      <p:sp>
        <p:nvSpPr>
          <p:cNvPr id="15" name="Chevron 14"/>
          <p:cNvSpPr/>
          <p:nvPr/>
        </p:nvSpPr>
        <p:spPr bwMode="auto">
          <a:xfrm>
            <a:off x="2362200" y="987574"/>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Application </a:t>
            </a:r>
          </a:p>
          <a:p>
            <a:pPr algn="ctr"/>
            <a:r>
              <a:rPr lang="en-GB" sz="1200" b="1" dirty="0">
                <a:solidFill>
                  <a:srgbClr val="FFFFFF"/>
                </a:solidFill>
                <a:ea typeface="ＭＳ Ｐゴシック" panose="020B0600070205080204" pitchFamily="34" charset="-128"/>
              </a:rPr>
              <a:t>   Selection</a:t>
            </a:r>
          </a:p>
        </p:txBody>
      </p:sp>
      <p:sp>
        <p:nvSpPr>
          <p:cNvPr id="19" name="Chevron 18"/>
          <p:cNvSpPr/>
          <p:nvPr/>
        </p:nvSpPr>
        <p:spPr bwMode="auto">
          <a:xfrm>
            <a:off x="3429000" y="987574"/>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Confirm </a:t>
            </a:r>
          </a:p>
          <a:p>
            <a:pPr algn="ctr"/>
            <a:r>
              <a:rPr lang="en-GB" sz="1200" b="1" dirty="0">
                <a:solidFill>
                  <a:srgbClr val="FFFFFF"/>
                </a:solidFill>
                <a:ea typeface="ＭＳ Ｐゴシック" panose="020B0600070205080204" pitchFamily="34" charset="-128"/>
              </a:rPr>
              <a:t>   Submission</a:t>
            </a:r>
          </a:p>
        </p:txBody>
      </p:sp>
      <p:sp>
        <p:nvSpPr>
          <p:cNvPr id="22" name="Chevron 21"/>
          <p:cNvSpPr/>
          <p:nvPr/>
        </p:nvSpPr>
        <p:spPr bwMode="auto">
          <a:xfrm>
            <a:off x="1295400" y="987574"/>
            <a:ext cx="1219200"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US" sz="1200" b="1" dirty="0">
                <a:solidFill>
                  <a:srgbClr val="FFFFFF"/>
                </a:solidFill>
                <a:ea typeface="ＭＳ Ｐゴシック" panose="020B0600070205080204" pitchFamily="34" charset="-128"/>
              </a:rPr>
              <a:t>   Assignment</a:t>
            </a:r>
            <a:endParaRPr lang="en-GB" sz="1200" b="1" dirty="0">
              <a:solidFill>
                <a:srgbClr val="FFFFFF"/>
              </a:solidFill>
              <a:ea typeface="ＭＳ Ｐゴシック" panose="020B0600070205080204" pitchFamily="34" charset="-128"/>
            </a:endParaRPr>
          </a:p>
        </p:txBody>
      </p:sp>
      <p:sp>
        <p:nvSpPr>
          <p:cNvPr id="16" name="Chevron 15"/>
          <p:cNvSpPr/>
          <p:nvPr/>
        </p:nvSpPr>
        <p:spPr bwMode="auto">
          <a:xfrm>
            <a:off x="4495800" y="987574"/>
            <a:ext cx="1224776" cy="457200"/>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    Email</a:t>
            </a:r>
          </a:p>
          <a:p>
            <a:pPr algn="ctr"/>
            <a:r>
              <a:rPr lang="en-US" sz="1200" b="1" dirty="0">
                <a:solidFill>
                  <a:srgbClr val="FFFFFF"/>
                </a:solidFill>
                <a:ea typeface="ＭＳ Ｐゴシック" panose="020B0600070205080204" pitchFamily="34" charset="-128"/>
              </a:rPr>
              <a:t>   Notification</a:t>
            </a:r>
            <a:endParaRPr lang="en-GB" sz="1200" b="1" dirty="0">
              <a:solidFill>
                <a:srgbClr val="FFFFFF"/>
              </a:solidFill>
              <a:ea typeface="ＭＳ Ｐゴシック" panose="020B0600070205080204" pitchFamily="34" charset="-128"/>
            </a:endParaRPr>
          </a:p>
        </p:txBody>
      </p:sp>
      <p:sp>
        <p:nvSpPr>
          <p:cNvPr id="18" name="Chevron 17"/>
          <p:cNvSpPr/>
          <p:nvPr/>
        </p:nvSpPr>
        <p:spPr bwMode="auto">
          <a:xfrm>
            <a:off x="5548745" y="987574"/>
            <a:ext cx="1371600" cy="457200"/>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Service</a:t>
            </a:r>
          </a:p>
          <a:p>
            <a:pPr algn="ctr"/>
            <a:r>
              <a:rPr lang="en-GB" sz="1200" b="1" dirty="0">
                <a:solidFill>
                  <a:srgbClr val="FFFFFF"/>
                </a:solidFill>
                <a:ea typeface="ＭＳ Ｐゴシック" panose="020B0600070205080204" pitchFamily="34" charset="-128"/>
              </a:rPr>
              <a:t>    Provision</a:t>
            </a:r>
          </a:p>
        </p:txBody>
      </p:sp>
      <p:sp>
        <p:nvSpPr>
          <p:cNvPr id="24" name="Rounded Rectangle 23"/>
          <p:cNvSpPr/>
          <p:nvPr/>
        </p:nvSpPr>
        <p:spPr>
          <a:xfrm>
            <a:off x="7041324" y="3351671"/>
            <a:ext cx="1994217" cy="594752"/>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END: A new service has been assigned to the user.</a:t>
            </a:r>
          </a:p>
        </p:txBody>
      </p:sp>
      <p:sp>
        <p:nvSpPr>
          <p:cNvPr id="20" name="Rounded Rectangle 19"/>
          <p:cNvSpPr/>
          <p:nvPr/>
        </p:nvSpPr>
        <p:spPr>
          <a:xfrm>
            <a:off x="228600" y="3445025"/>
            <a:ext cx="3225296" cy="50139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400" b="1" dirty="0">
                <a:solidFill>
                  <a:schemeClr val="accent1">
                    <a:lumMod val="75000"/>
                  </a:schemeClr>
                </a:solidFill>
                <a:ea typeface="Times New Roman" panose="02020603050405020304" pitchFamily="18" charset="0"/>
              </a:rPr>
              <a:t>Note: </a:t>
            </a:r>
            <a:r>
              <a:rPr lang="en-US" sz="1400" dirty="0">
                <a:solidFill>
                  <a:schemeClr val="accent1">
                    <a:lumMod val="75000"/>
                  </a:schemeClr>
                </a:solidFill>
                <a:ea typeface="Times New Roman" panose="02020603050405020304" pitchFamily="18" charset="0"/>
              </a:rPr>
              <a:t>Please ensure the status of service is provisioned.</a:t>
            </a:r>
          </a:p>
        </p:txBody>
      </p:sp>
    </p:spTree>
    <p:extLst>
      <p:ext uri="{BB962C8B-B14F-4D97-AF65-F5344CB8AC3E}">
        <p14:creationId xmlns:p14="http://schemas.microsoft.com/office/powerpoint/2010/main" val="2288361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Lesson 5: Service Role Assignment</a:t>
            </a:r>
          </a:p>
        </p:txBody>
      </p:sp>
    </p:spTree>
    <p:extLst>
      <p:ext uri="{BB962C8B-B14F-4D97-AF65-F5344CB8AC3E}">
        <p14:creationId xmlns:p14="http://schemas.microsoft.com/office/powerpoint/2010/main" val="383654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Lesson 1: Getting Started</a:t>
            </a:r>
          </a:p>
        </p:txBody>
      </p:sp>
    </p:spTree>
    <p:extLst>
      <p:ext uri="{BB962C8B-B14F-4D97-AF65-F5344CB8AC3E}">
        <p14:creationId xmlns:p14="http://schemas.microsoft.com/office/powerpoint/2010/main" val="3498481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5.1 Search the user</a:t>
            </a:r>
            <a:br>
              <a:rPr lang="en-GB" dirty="0"/>
            </a:br>
            <a:endParaRPr lang="en-GB" dirty="0"/>
          </a:p>
        </p:txBody>
      </p:sp>
      <p:graphicFrame>
        <p:nvGraphicFramePr>
          <p:cNvPr id="3" name="object 5"/>
          <p:cNvGraphicFramePr>
            <a:graphicFrameLocks noGrp="1"/>
          </p:cNvGraphicFramePr>
          <p:nvPr>
            <p:extLst>
              <p:ext uri="{D42A27DB-BD31-4B8C-83A1-F6EECF244321}">
                <p14:modId xmlns:p14="http://schemas.microsoft.com/office/powerpoint/2010/main" val="1887352137"/>
              </p:ext>
            </p:extLst>
          </p:nvPr>
        </p:nvGraphicFramePr>
        <p:xfrm>
          <a:off x="6953197" y="1331848"/>
          <a:ext cx="1979294" cy="1879600"/>
        </p:xfrm>
        <a:graphic>
          <a:graphicData uri="http://schemas.openxmlformats.org/drawingml/2006/table">
            <a:tbl>
              <a:tblPr firstRow="1" bandRow="1">
                <a:tableStyleId>{2D5ABB26-0587-4C30-8999-92F81FD0307C}</a:tableStyleId>
              </a:tblPr>
              <a:tblGrid>
                <a:gridCol w="257693">
                  <a:extLst>
                    <a:ext uri="{9D8B030D-6E8A-4147-A177-3AD203B41FA5}">
                      <a16:colId xmlns:a16="http://schemas.microsoft.com/office/drawing/2014/main" val="20000"/>
                    </a:ext>
                  </a:extLst>
                </a:gridCol>
                <a:gridCol w="1721601">
                  <a:extLst>
                    <a:ext uri="{9D8B030D-6E8A-4147-A177-3AD203B41FA5}">
                      <a16:colId xmlns:a16="http://schemas.microsoft.com/office/drawing/2014/main" val="20001"/>
                    </a:ext>
                  </a:extLst>
                </a:gridCol>
              </a:tblGrid>
              <a:tr h="266700">
                <a:tc gridSpan="2">
                  <a:txBody>
                    <a:bodyPr/>
                    <a:lstStyle/>
                    <a:p>
                      <a:pPr algn="ctr">
                        <a:lnSpc>
                          <a:spcPct val="100000"/>
                        </a:lnSpc>
                        <a:spcBef>
                          <a:spcPts val="275"/>
                        </a:spcBef>
                      </a:pPr>
                      <a:r>
                        <a:rPr sz="1200" b="1" spc="-5" dirty="0">
                          <a:solidFill>
                            <a:srgbClr val="D2222A"/>
                          </a:solidFill>
                          <a:latin typeface="Arial"/>
                          <a:cs typeface="Arial"/>
                        </a:rPr>
                        <a:t>Steps</a:t>
                      </a:r>
                      <a:endParaRPr sz="12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431800">
                <a:tc>
                  <a:txBody>
                    <a:bodyPr/>
                    <a:lstStyle/>
                    <a:p>
                      <a:pPr marR="81915" algn="r">
                        <a:lnSpc>
                          <a:spcPct val="100000"/>
                        </a:lnSpc>
                        <a:spcBef>
                          <a:spcPts val="330"/>
                        </a:spcBef>
                      </a:pPr>
                      <a:r>
                        <a:rPr sz="1100" b="1" dirty="0">
                          <a:solidFill>
                            <a:srgbClr val="D2222A"/>
                          </a:solidFill>
                          <a:latin typeface="Arial"/>
                          <a:cs typeface="Arial"/>
                        </a:rPr>
                        <a:t>1</a:t>
                      </a:r>
                      <a:endParaRPr sz="1100">
                        <a:latin typeface="Arial"/>
                        <a:cs typeface="Arial"/>
                      </a:endParaRPr>
                    </a:p>
                  </a:txBody>
                  <a:tcPr marL="0" marR="0" marT="41910" marB="0">
                    <a:lnL w="12700">
                      <a:solidFill>
                        <a:srgbClr val="000000"/>
                      </a:solidFill>
                      <a:prstDash val="solid"/>
                    </a:lnL>
                    <a:solidFill>
                      <a:srgbClr val="DCDDDE"/>
                    </a:solidFill>
                  </a:tcPr>
                </a:tc>
                <a:tc>
                  <a:txBody>
                    <a:bodyPr/>
                    <a:lstStyle/>
                    <a:p>
                      <a:pPr marL="89535">
                        <a:lnSpc>
                          <a:spcPct val="100000"/>
                        </a:lnSpc>
                        <a:spcBef>
                          <a:spcPts val="330"/>
                        </a:spcBef>
                      </a:pPr>
                      <a:r>
                        <a:rPr sz="1100" spc="-5" dirty="0">
                          <a:solidFill>
                            <a:srgbClr val="737981"/>
                          </a:solidFill>
                          <a:latin typeface="Arial"/>
                          <a:cs typeface="Arial"/>
                        </a:rPr>
                        <a:t>Click </a:t>
                      </a:r>
                      <a:r>
                        <a:rPr sz="1100" dirty="0">
                          <a:solidFill>
                            <a:srgbClr val="737981"/>
                          </a:solidFill>
                          <a:latin typeface="Arial"/>
                          <a:cs typeface="Arial"/>
                        </a:rPr>
                        <a:t>the </a:t>
                      </a:r>
                      <a:r>
                        <a:rPr sz="1100" b="1" spc="-5" dirty="0">
                          <a:solidFill>
                            <a:srgbClr val="737981"/>
                          </a:solidFill>
                          <a:latin typeface="Arial"/>
                          <a:cs typeface="Arial"/>
                        </a:rPr>
                        <a:t>Users </a:t>
                      </a:r>
                      <a:r>
                        <a:rPr sz="1100" spc="-5" dirty="0">
                          <a:solidFill>
                            <a:srgbClr val="737981"/>
                          </a:solidFill>
                          <a:latin typeface="Arial"/>
                          <a:cs typeface="Arial"/>
                        </a:rPr>
                        <a:t>link.</a:t>
                      </a:r>
                      <a:r>
                        <a:rPr sz="1100" spc="-45" dirty="0">
                          <a:solidFill>
                            <a:srgbClr val="737981"/>
                          </a:solidFill>
                          <a:latin typeface="Arial"/>
                          <a:cs typeface="Arial"/>
                        </a:rPr>
                        <a:t> </a:t>
                      </a:r>
                      <a:r>
                        <a:rPr sz="1100" dirty="0">
                          <a:solidFill>
                            <a:srgbClr val="737981"/>
                          </a:solidFill>
                          <a:latin typeface="Arial"/>
                          <a:cs typeface="Arial"/>
                        </a:rPr>
                        <a:t>The</a:t>
                      </a:r>
                      <a:endParaRPr sz="1100">
                        <a:latin typeface="Arial"/>
                        <a:cs typeface="Arial"/>
                      </a:endParaRPr>
                    </a:p>
                    <a:p>
                      <a:pPr marL="89535">
                        <a:lnSpc>
                          <a:spcPct val="100000"/>
                        </a:lnSpc>
                      </a:pPr>
                      <a:r>
                        <a:rPr sz="1100" b="1" spc="-5" dirty="0">
                          <a:solidFill>
                            <a:srgbClr val="737981"/>
                          </a:solidFill>
                          <a:latin typeface="Arial"/>
                          <a:cs typeface="Arial"/>
                        </a:rPr>
                        <a:t>Users </a:t>
                      </a:r>
                      <a:r>
                        <a:rPr sz="1100" spc="-5" dirty="0">
                          <a:solidFill>
                            <a:srgbClr val="737981"/>
                          </a:solidFill>
                          <a:latin typeface="Arial"/>
                          <a:cs typeface="Arial"/>
                        </a:rPr>
                        <a:t>window</a:t>
                      </a:r>
                      <a:r>
                        <a:rPr sz="1100" spc="-55" dirty="0">
                          <a:solidFill>
                            <a:srgbClr val="737981"/>
                          </a:solidFill>
                          <a:latin typeface="Arial"/>
                          <a:cs typeface="Arial"/>
                        </a:rPr>
                        <a:t> </a:t>
                      </a:r>
                      <a:r>
                        <a:rPr sz="1100" dirty="0">
                          <a:solidFill>
                            <a:srgbClr val="737981"/>
                          </a:solidFill>
                          <a:latin typeface="Arial"/>
                          <a:cs typeface="Arial"/>
                        </a:rPr>
                        <a:t>opens.</a:t>
                      </a:r>
                      <a:endParaRPr sz="1100">
                        <a:latin typeface="Arial"/>
                        <a:cs typeface="Arial"/>
                      </a:endParaRPr>
                    </a:p>
                  </a:txBody>
                  <a:tcPr marL="0" marR="0" marT="41910" marB="0">
                    <a:lnR w="12700">
                      <a:solidFill>
                        <a:srgbClr val="000000"/>
                      </a:solidFill>
                      <a:prstDash val="solid"/>
                    </a:lnR>
                    <a:solidFill>
                      <a:srgbClr val="DCDDDE"/>
                    </a:solidFill>
                  </a:tcPr>
                </a:tc>
                <a:extLst>
                  <a:ext uri="{0D108BD9-81ED-4DB2-BD59-A6C34878D82A}">
                    <a16:rowId xmlns:a16="http://schemas.microsoft.com/office/drawing/2014/main" val="10001"/>
                  </a:ext>
                </a:extLst>
              </a:tr>
              <a:tr h="762000">
                <a:tc>
                  <a:txBody>
                    <a:bodyPr/>
                    <a:lstStyle/>
                    <a:p>
                      <a:pPr marR="81915" algn="r">
                        <a:lnSpc>
                          <a:spcPct val="100000"/>
                        </a:lnSpc>
                        <a:spcBef>
                          <a:spcPts val="330"/>
                        </a:spcBef>
                      </a:pPr>
                      <a:r>
                        <a:rPr sz="1100" b="1" dirty="0">
                          <a:solidFill>
                            <a:srgbClr val="D2222A"/>
                          </a:solidFill>
                          <a:latin typeface="Arial"/>
                          <a:cs typeface="Arial"/>
                        </a:rPr>
                        <a:t>2</a:t>
                      </a:r>
                      <a:endParaRPr sz="1100">
                        <a:latin typeface="Arial"/>
                        <a:cs typeface="Arial"/>
                      </a:endParaRPr>
                    </a:p>
                  </a:txBody>
                  <a:tcPr marL="0" marR="0" marT="41910" marB="0">
                    <a:lnL w="12700">
                      <a:solidFill>
                        <a:srgbClr val="000000"/>
                      </a:solidFill>
                      <a:prstDash val="solid"/>
                    </a:lnL>
                  </a:tcPr>
                </a:tc>
                <a:tc>
                  <a:txBody>
                    <a:bodyPr/>
                    <a:lstStyle/>
                    <a:p>
                      <a:pPr marL="89535" marR="135890">
                        <a:lnSpc>
                          <a:spcPct val="100000"/>
                        </a:lnSpc>
                        <a:spcBef>
                          <a:spcPts val="330"/>
                        </a:spcBef>
                      </a:pPr>
                      <a:r>
                        <a:rPr sz="1100" dirty="0">
                          <a:solidFill>
                            <a:srgbClr val="737981"/>
                          </a:solidFill>
                          <a:latin typeface="Arial"/>
                          <a:cs typeface="Arial"/>
                        </a:rPr>
                        <a:t>Enter the user </a:t>
                      </a:r>
                      <a:r>
                        <a:rPr sz="1100" spc="-5" dirty="0">
                          <a:solidFill>
                            <a:srgbClr val="737981"/>
                          </a:solidFill>
                          <a:latin typeface="Arial"/>
                          <a:cs typeface="Arial"/>
                        </a:rPr>
                        <a:t>login</a:t>
                      </a:r>
                      <a:r>
                        <a:rPr sz="1100" spc="-110" dirty="0">
                          <a:solidFill>
                            <a:srgbClr val="737981"/>
                          </a:solidFill>
                          <a:latin typeface="Arial"/>
                          <a:cs typeface="Arial"/>
                        </a:rPr>
                        <a:t> </a:t>
                      </a:r>
                      <a:r>
                        <a:rPr sz="1100" spc="-5" dirty="0">
                          <a:solidFill>
                            <a:srgbClr val="737981"/>
                          </a:solidFill>
                          <a:latin typeface="Arial"/>
                          <a:cs typeface="Arial"/>
                        </a:rPr>
                        <a:t>and  Click </a:t>
                      </a:r>
                      <a:r>
                        <a:rPr sz="1100" dirty="0">
                          <a:solidFill>
                            <a:srgbClr val="737981"/>
                          </a:solidFill>
                          <a:latin typeface="Arial"/>
                          <a:cs typeface="Arial"/>
                        </a:rPr>
                        <a:t>the </a:t>
                      </a:r>
                      <a:r>
                        <a:rPr sz="1100" b="1" dirty="0">
                          <a:solidFill>
                            <a:srgbClr val="737981"/>
                          </a:solidFill>
                          <a:latin typeface="Arial"/>
                          <a:cs typeface="Arial"/>
                        </a:rPr>
                        <a:t>Search </a:t>
                      </a:r>
                      <a:r>
                        <a:rPr sz="1100" dirty="0">
                          <a:solidFill>
                            <a:srgbClr val="737981"/>
                          </a:solidFill>
                          <a:latin typeface="Arial"/>
                          <a:cs typeface="Arial"/>
                        </a:rPr>
                        <a:t>button  to search for a </a:t>
                      </a:r>
                      <a:r>
                        <a:rPr sz="1100" spc="-5" dirty="0">
                          <a:solidFill>
                            <a:srgbClr val="737981"/>
                          </a:solidFill>
                          <a:latin typeface="Arial"/>
                          <a:cs typeface="Arial"/>
                        </a:rPr>
                        <a:t>specific  </a:t>
                      </a:r>
                      <a:r>
                        <a:rPr sz="1100" dirty="0">
                          <a:solidFill>
                            <a:srgbClr val="737981"/>
                          </a:solidFill>
                          <a:latin typeface="Arial"/>
                          <a:cs typeface="Arial"/>
                        </a:rPr>
                        <a:t>user.</a:t>
                      </a:r>
                      <a:endParaRPr sz="1100">
                        <a:latin typeface="Arial"/>
                        <a:cs typeface="Arial"/>
                      </a:endParaRPr>
                    </a:p>
                  </a:txBody>
                  <a:tcPr marL="0" marR="0" marT="41910" marB="0">
                    <a:lnR w="12700">
                      <a:solidFill>
                        <a:srgbClr val="000000"/>
                      </a:solidFill>
                      <a:prstDash val="solid"/>
                    </a:lnR>
                  </a:tcPr>
                </a:tc>
                <a:extLst>
                  <a:ext uri="{0D108BD9-81ED-4DB2-BD59-A6C34878D82A}">
                    <a16:rowId xmlns:a16="http://schemas.microsoft.com/office/drawing/2014/main" val="10002"/>
                  </a:ext>
                </a:extLst>
              </a:tr>
              <a:tr h="419100">
                <a:tc>
                  <a:txBody>
                    <a:bodyPr/>
                    <a:lstStyle/>
                    <a:p>
                      <a:pPr marR="81915" algn="r">
                        <a:lnSpc>
                          <a:spcPct val="100000"/>
                        </a:lnSpc>
                        <a:spcBef>
                          <a:spcPts val="334"/>
                        </a:spcBef>
                      </a:pPr>
                      <a:r>
                        <a:rPr sz="1100" b="1" dirty="0">
                          <a:solidFill>
                            <a:srgbClr val="D2222A"/>
                          </a:solidFill>
                          <a:latin typeface="Arial"/>
                          <a:cs typeface="Arial"/>
                        </a:rPr>
                        <a:t>3</a:t>
                      </a:r>
                      <a:endParaRPr sz="1100">
                        <a:latin typeface="Arial"/>
                        <a:cs typeface="Arial"/>
                      </a:endParaRPr>
                    </a:p>
                  </a:txBody>
                  <a:tcPr marL="0" marR="0" marT="42544" marB="0">
                    <a:lnL w="12700">
                      <a:solidFill>
                        <a:srgbClr val="000000"/>
                      </a:solidFill>
                      <a:prstDash val="solid"/>
                    </a:lnL>
                    <a:lnB w="12700">
                      <a:solidFill>
                        <a:srgbClr val="000000"/>
                      </a:solidFill>
                      <a:prstDash val="solid"/>
                    </a:lnB>
                    <a:solidFill>
                      <a:srgbClr val="DCDDDE"/>
                    </a:solidFill>
                  </a:tcPr>
                </a:tc>
                <a:tc>
                  <a:txBody>
                    <a:bodyPr/>
                    <a:lstStyle/>
                    <a:p>
                      <a:pPr marL="89535" marR="257810">
                        <a:lnSpc>
                          <a:spcPct val="100000"/>
                        </a:lnSpc>
                        <a:spcBef>
                          <a:spcPts val="334"/>
                        </a:spcBef>
                      </a:pPr>
                      <a:r>
                        <a:rPr sz="1100" spc="-5" dirty="0">
                          <a:solidFill>
                            <a:srgbClr val="737981"/>
                          </a:solidFill>
                          <a:latin typeface="Arial"/>
                          <a:cs typeface="Arial"/>
                        </a:rPr>
                        <a:t>Click </a:t>
                      </a:r>
                      <a:r>
                        <a:rPr sz="1100" dirty="0">
                          <a:solidFill>
                            <a:srgbClr val="737981"/>
                          </a:solidFill>
                          <a:latin typeface="Arial"/>
                          <a:cs typeface="Arial"/>
                        </a:rPr>
                        <a:t>on the user</a:t>
                      </a:r>
                      <a:r>
                        <a:rPr sz="1100" spc="-90" dirty="0">
                          <a:solidFill>
                            <a:srgbClr val="737981"/>
                          </a:solidFill>
                          <a:latin typeface="Arial"/>
                          <a:cs typeface="Arial"/>
                        </a:rPr>
                        <a:t> </a:t>
                      </a:r>
                      <a:r>
                        <a:rPr sz="1100" dirty="0">
                          <a:solidFill>
                            <a:srgbClr val="737981"/>
                          </a:solidFill>
                          <a:latin typeface="Arial"/>
                          <a:cs typeface="Arial"/>
                        </a:rPr>
                        <a:t>from  the search</a:t>
                      </a:r>
                      <a:r>
                        <a:rPr sz="1100" spc="-100" dirty="0">
                          <a:solidFill>
                            <a:srgbClr val="737981"/>
                          </a:solidFill>
                          <a:latin typeface="Arial"/>
                          <a:cs typeface="Arial"/>
                        </a:rPr>
                        <a:t> </a:t>
                      </a:r>
                      <a:r>
                        <a:rPr sz="1100" spc="-5" dirty="0">
                          <a:solidFill>
                            <a:srgbClr val="737981"/>
                          </a:solidFill>
                          <a:latin typeface="Arial"/>
                          <a:cs typeface="Arial"/>
                        </a:rPr>
                        <a:t>results.</a:t>
                      </a:r>
                      <a:endParaRPr sz="1100">
                        <a:latin typeface="Arial"/>
                        <a:cs typeface="Arial"/>
                      </a:endParaRPr>
                    </a:p>
                  </a:txBody>
                  <a:tcPr marL="0" marR="0" marT="42544" marB="0">
                    <a:lnR w="12700">
                      <a:solidFill>
                        <a:srgbClr val="000000"/>
                      </a:solidFill>
                      <a:prstDash val="solid"/>
                    </a:lnR>
                    <a:lnB w="12700">
                      <a:solidFill>
                        <a:srgbClr val="000000"/>
                      </a:solidFill>
                      <a:prstDash val="solid"/>
                    </a:lnB>
                    <a:solidFill>
                      <a:srgbClr val="DCDDDE"/>
                    </a:solidFill>
                  </a:tcPr>
                </a:tc>
                <a:extLst>
                  <a:ext uri="{0D108BD9-81ED-4DB2-BD59-A6C34878D82A}">
                    <a16:rowId xmlns:a16="http://schemas.microsoft.com/office/drawing/2014/main" val="10003"/>
                  </a:ext>
                </a:extLst>
              </a:tr>
            </a:tbl>
          </a:graphicData>
        </a:graphic>
      </p:graphicFrame>
      <p:sp>
        <p:nvSpPr>
          <p:cNvPr id="4" name="object 6"/>
          <p:cNvSpPr/>
          <p:nvPr/>
        </p:nvSpPr>
        <p:spPr>
          <a:xfrm>
            <a:off x="6956881" y="3685919"/>
            <a:ext cx="1761744" cy="537972"/>
          </a:xfrm>
          <a:prstGeom prst="rect">
            <a:avLst/>
          </a:prstGeom>
          <a:blipFill>
            <a:blip r:embed="rId2" cstate="print"/>
            <a:stretch>
              <a:fillRect/>
            </a:stretch>
          </a:blipFill>
        </p:spPr>
        <p:txBody>
          <a:bodyPr wrap="square" lIns="0" tIns="0" rIns="0" bIns="0" rtlCol="0"/>
          <a:lstStyle/>
          <a:p>
            <a:endParaRPr/>
          </a:p>
        </p:txBody>
      </p:sp>
      <p:sp>
        <p:nvSpPr>
          <p:cNvPr id="5" name="object 7"/>
          <p:cNvSpPr/>
          <p:nvPr/>
        </p:nvSpPr>
        <p:spPr>
          <a:xfrm>
            <a:off x="6978217" y="3681348"/>
            <a:ext cx="1740407" cy="588263"/>
          </a:xfrm>
          <a:prstGeom prst="rect">
            <a:avLst/>
          </a:prstGeom>
          <a:blipFill>
            <a:blip r:embed="rId3" cstate="print"/>
            <a:stretch>
              <a:fillRect/>
            </a:stretch>
          </a:blipFill>
        </p:spPr>
        <p:txBody>
          <a:bodyPr wrap="square" lIns="0" tIns="0" rIns="0" bIns="0" rtlCol="0"/>
          <a:lstStyle/>
          <a:p>
            <a:endParaRPr/>
          </a:p>
        </p:txBody>
      </p:sp>
      <p:sp>
        <p:nvSpPr>
          <p:cNvPr id="6" name="object 8"/>
          <p:cNvSpPr/>
          <p:nvPr/>
        </p:nvSpPr>
        <p:spPr>
          <a:xfrm>
            <a:off x="6998918" y="3705478"/>
            <a:ext cx="1676400" cy="452755"/>
          </a:xfrm>
          <a:custGeom>
            <a:avLst/>
            <a:gdLst/>
            <a:ahLst/>
            <a:cxnLst/>
            <a:rect l="l" t="t" r="r" b="b"/>
            <a:pathLst>
              <a:path w="1676400" h="452754">
                <a:moveTo>
                  <a:pt x="1600962" y="0"/>
                </a:moveTo>
                <a:lnTo>
                  <a:pt x="75438" y="0"/>
                </a:lnTo>
                <a:lnTo>
                  <a:pt x="46077" y="5929"/>
                </a:lnTo>
                <a:lnTo>
                  <a:pt x="22098" y="22098"/>
                </a:lnTo>
                <a:lnTo>
                  <a:pt x="5929" y="46077"/>
                </a:lnTo>
                <a:lnTo>
                  <a:pt x="0" y="75437"/>
                </a:lnTo>
                <a:lnTo>
                  <a:pt x="0" y="377189"/>
                </a:lnTo>
                <a:lnTo>
                  <a:pt x="5929" y="406550"/>
                </a:lnTo>
                <a:lnTo>
                  <a:pt x="22097" y="430530"/>
                </a:lnTo>
                <a:lnTo>
                  <a:pt x="46077" y="446698"/>
                </a:lnTo>
                <a:lnTo>
                  <a:pt x="75438" y="452627"/>
                </a:lnTo>
                <a:lnTo>
                  <a:pt x="1600962" y="452627"/>
                </a:lnTo>
                <a:lnTo>
                  <a:pt x="1630322" y="446698"/>
                </a:lnTo>
                <a:lnTo>
                  <a:pt x="1654302" y="430530"/>
                </a:lnTo>
                <a:lnTo>
                  <a:pt x="1670470" y="406550"/>
                </a:lnTo>
                <a:lnTo>
                  <a:pt x="1676400" y="377189"/>
                </a:lnTo>
                <a:lnTo>
                  <a:pt x="1676400" y="75437"/>
                </a:lnTo>
                <a:lnTo>
                  <a:pt x="1670470" y="46077"/>
                </a:lnTo>
                <a:lnTo>
                  <a:pt x="1654302" y="22098"/>
                </a:lnTo>
                <a:lnTo>
                  <a:pt x="1630322" y="5929"/>
                </a:lnTo>
                <a:lnTo>
                  <a:pt x="1600962" y="0"/>
                </a:lnTo>
                <a:close/>
              </a:path>
            </a:pathLst>
          </a:custGeom>
          <a:solidFill>
            <a:srgbClr val="DCDDDE"/>
          </a:solidFill>
        </p:spPr>
        <p:txBody>
          <a:bodyPr wrap="square" lIns="0" tIns="0" rIns="0" bIns="0" rtlCol="0"/>
          <a:lstStyle/>
          <a:p>
            <a:endParaRPr/>
          </a:p>
        </p:txBody>
      </p:sp>
      <p:sp>
        <p:nvSpPr>
          <p:cNvPr id="7" name="object 9"/>
          <p:cNvSpPr txBox="1"/>
          <p:nvPr/>
        </p:nvSpPr>
        <p:spPr>
          <a:xfrm>
            <a:off x="7101153" y="3732656"/>
            <a:ext cx="1457325" cy="39179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737981"/>
                </a:solidFill>
                <a:latin typeface="Arial"/>
                <a:cs typeface="Arial"/>
              </a:rPr>
              <a:t>Next </a:t>
            </a:r>
            <a:r>
              <a:rPr sz="1200" dirty="0">
                <a:solidFill>
                  <a:srgbClr val="737981"/>
                </a:solidFill>
                <a:latin typeface="Arial"/>
                <a:cs typeface="Arial"/>
              </a:rPr>
              <a:t>step: </a:t>
            </a:r>
            <a:r>
              <a:rPr sz="1200" spc="-5" dirty="0">
                <a:solidFill>
                  <a:srgbClr val="737981"/>
                </a:solidFill>
                <a:latin typeface="Arial"/>
                <a:cs typeface="Arial"/>
              </a:rPr>
              <a:t>Assign</a:t>
            </a:r>
            <a:r>
              <a:rPr sz="1200" spc="-120" dirty="0">
                <a:solidFill>
                  <a:srgbClr val="737981"/>
                </a:solidFill>
                <a:latin typeface="Arial"/>
                <a:cs typeface="Arial"/>
              </a:rPr>
              <a:t> </a:t>
            </a:r>
            <a:r>
              <a:rPr sz="1200" spc="-5" dirty="0">
                <a:solidFill>
                  <a:srgbClr val="737981"/>
                </a:solidFill>
                <a:latin typeface="Arial"/>
                <a:cs typeface="Arial"/>
              </a:rPr>
              <a:t>the</a:t>
            </a:r>
            <a:endParaRPr sz="1200">
              <a:latin typeface="Arial"/>
              <a:cs typeface="Arial"/>
            </a:endParaRPr>
          </a:p>
          <a:p>
            <a:pPr marL="12700">
              <a:lnSpc>
                <a:spcPct val="100000"/>
              </a:lnSpc>
            </a:pPr>
            <a:r>
              <a:rPr sz="1200" spc="-5" dirty="0">
                <a:solidFill>
                  <a:srgbClr val="737981"/>
                </a:solidFill>
                <a:latin typeface="Arial"/>
                <a:cs typeface="Arial"/>
              </a:rPr>
              <a:t>Service</a:t>
            </a:r>
            <a:r>
              <a:rPr sz="1200" spc="-75" dirty="0">
                <a:solidFill>
                  <a:srgbClr val="737981"/>
                </a:solidFill>
                <a:latin typeface="Arial"/>
                <a:cs typeface="Arial"/>
              </a:rPr>
              <a:t> </a:t>
            </a:r>
            <a:r>
              <a:rPr sz="1200" spc="-5" dirty="0">
                <a:solidFill>
                  <a:srgbClr val="737981"/>
                </a:solidFill>
                <a:latin typeface="Arial"/>
                <a:cs typeface="Arial"/>
              </a:rPr>
              <a:t>Role</a:t>
            </a:r>
            <a:endParaRPr sz="1200">
              <a:latin typeface="Arial"/>
              <a:cs typeface="Arial"/>
            </a:endParaRPr>
          </a:p>
        </p:txBody>
      </p:sp>
      <p:sp>
        <p:nvSpPr>
          <p:cNvPr id="8" name="object 11"/>
          <p:cNvSpPr/>
          <p:nvPr/>
        </p:nvSpPr>
        <p:spPr>
          <a:xfrm>
            <a:off x="303096" y="672972"/>
            <a:ext cx="821436" cy="588263"/>
          </a:xfrm>
          <a:prstGeom prst="rect">
            <a:avLst/>
          </a:prstGeom>
          <a:blipFill>
            <a:blip r:embed="rId4" cstate="print"/>
            <a:stretch>
              <a:fillRect/>
            </a:stretch>
          </a:blipFill>
        </p:spPr>
        <p:txBody>
          <a:bodyPr wrap="square" lIns="0" tIns="0" rIns="0" bIns="0" rtlCol="0"/>
          <a:lstStyle/>
          <a:p>
            <a:endParaRPr/>
          </a:p>
        </p:txBody>
      </p:sp>
      <p:sp>
        <p:nvSpPr>
          <p:cNvPr id="9" name="object 12"/>
          <p:cNvSpPr/>
          <p:nvPr/>
        </p:nvSpPr>
        <p:spPr>
          <a:xfrm>
            <a:off x="158190" y="620647"/>
            <a:ext cx="1222375" cy="609600"/>
          </a:xfrm>
          <a:custGeom>
            <a:avLst/>
            <a:gdLst/>
            <a:ahLst/>
            <a:cxnLst/>
            <a:rect l="l" t="t" r="r" b="b"/>
            <a:pathLst>
              <a:path w="1222375" h="609600">
                <a:moveTo>
                  <a:pt x="917575" y="0"/>
                </a:moveTo>
                <a:lnTo>
                  <a:pt x="0" y="0"/>
                </a:lnTo>
                <a:lnTo>
                  <a:pt x="0" y="609600"/>
                </a:lnTo>
                <a:lnTo>
                  <a:pt x="917575" y="609600"/>
                </a:lnTo>
                <a:lnTo>
                  <a:pt x="1222375" y="304800"/>
                </a:lnTo>
                <a:lnTo>
                  <a:pt x="917575" y="0"/>
                </a:lnTo>
                <a:close/>
              </a:path>
            </a:pathLst>
          </a:custGeom>
          <a:solidFill>
            <a:srgbClr val="D65633"/>
          </a:solidFill>
        </p:spPr>
        <p:txBody>
          <a:bodyPr wrap="square" lIns="0" tIns="0" rIns="0" bIns="0" rtlCol="0"/>
          <a:lstStyle/>
          <a:p>
            <a:endParaRPr/>
          </a:p>
        </p:txBody>
      </p:sp>
      <p:sp>
        <p:nvSpPr>
          <p:cNvPr id="10" name="object 13"/>
          <p:cNvSpPr/>
          <p:nvPr/>
        </p:nvSpPr>
        <p:spPr>
          <a:xfrm>
            <a:off x="3054297" y="913380"/>
            <a:ext cx="1222375" cy="609600"/>
          </a:xfrm>
          <a:custGeom>
            <a:avLst/>
            <a:gdLst/>
            <a:ahLst/>
            <a:cxnLst/>
            <a:rect l="l" t="t" r="r" b="b"/>
            <a:pathLst>
              <a:path w="1222375" h="609600">
                <a:moveTo>
                  <a:pt x="0" y="0"/>
                </a:moveTo>
                <a:lnTo>
                  <a:pt x="917575" y="0"/>
                </a:lnTo>
                <a:lnTo>
                  <a:pt x="1222375" y="304800"/>
                </a:lnTo>
                <a:lnTo>
                  <a:pt x="917575" y="609600"/>
                </a:lnTo>
                <a:lnTo>
                  <a:pt x="0" y="609600"/>
                </a:lnTo>
                <a:lnTo>
                  <a:pt x="0" y="0"/>
                </a:lnTo>
                <a:close/>
              </a:path>
            </a:pathLst>
          </a:custGeom>
          <a:ln w="9525">
            <a:solidFill>
              <a:srgbClr val="B6CADF"/>
            </a:solidFill>
          </a:ln>
        </p:spPr>
        <p:txBody>
          <a:bodyPr wrap="square" lIns="0" tIns="0" rIns="0" bIns="0" rtlCol="0"/>
          <a:lstStyle/>
          <a:p>
            <a:endParaRPr/>
          </a:p>
        </p:txBody>
      </p:sp>
      <p:sp>
        <p:nvSpPr>
          <p:cNvPr id="11" name="object 14"/>
          <p:cNvSpPr txBox="1"/>
          <p:nvPr/>
        </p:nvSpPr>
        <p:spPr>
          <a:xfrm>
            <a:off x="425118" y="725803"/>
            <a:ext cx="535940" cy="391160"/>
          </a:xfrm>
          <a:prstGeom prst="rect">
            <a:avLst/>
          </a:prstGeom>
        </p:spPr>
        <p:txBody>
          <a:bodyPr vert="horz" wrap="square" lIns="0" tIns="12700" rIns="0" bIns="0" rtlCol="0">
            <a:spAutoFit/>
          </a:bodyPr>
          <a:lstStyle/>
          <a:p>
            <a:pPr marL="12700" marR="5080" indent="65405">
              <a:lnSpc>
                <a:spcPct val="100000"/>
              </a:lnSpc>
              <a:spcBef>
                <a:spcPts val="100"/>
              </a:spcBef>
            </a:pPr>
            <a:r>
              <a:rPr sz="1200" b="1" spc="-5" dirty="0">
                <a:solidFill>
                  <a:srgbClr val="FFFFFF"/>
                </a:solidFill>
                <a:latin typeface="Arial"/>
                <a:cs typeface="Arial"/>
              </a:rPr>
              <a:t>User  </a:t>
            </a:r>
            <a:r>
              <a:rPr sz="1200" b="1" dirty="0">
                <a:solidFill>
                  <a:srgbClr val="FFFFFF"/>
                </a:solidFill>
                <a:latin typeface="Arial"/>
                <a:cs typeface="Arial"/>
              </a:rPr>
              <a:t>S</a:t>
            </a:r>
            <a:r>
              <a:rPr sz="1200" b="1" spc="-5" dirty="0">
                <a:solidFill>
                  <a:srgbClr val="FFFFFF"/>
                </a:solidFill>
                <a:latin typeface="Arial"/>
                <a:cs typeface="Arial"/>
              </a:rPr>
              <a:t>earc</a:t>
            </a:r>
            <a:r>
              <a:rPr sz="1200" b="1" dirty="0">
                <a:solidFill>
                  <a:srgbClr val="FFFFFF"/>
                </a:solidFill>
                <a:latin typeface="Arial"/>
                <a:cs typeface="Arial"/>
              </a:rPr>
              <a:t>h</a:t>
            </a:r>
            <a:endParaRPr sz="1200" dirty="0">
              <a:latin typeface="Arial"/>
              <a:cs typeface="Arial"/>
            </a:endParaRPr>
          </a:p>
        </p:txBody>
      </p:sp>
      <p:sp>
        <p:nvSpPr>
          <p:cNvPr id="12" name="object 15"/>
          <p:cNvSpPr/>
          <p:nvPr/>
        </p:nvSpPr>
        <p:spPr>
          <a:xfrm>
            <a:off x="2301060" y="593724"/>
            <a:ext cx="1469135" cy="704088"/>
          </a:xfrm>
          <a:prstGeom prst="rect">
            <a:avLst/>
          </a:prstGeom>
          <a:blipFill>
            <a:blip r:embed="rId5" cstate="print"/>
            <a:stretch>
              <a:fillRect/>
            </a:stretch>
          </a:blipFill>
        </p:spPr>
        <p:txBody>
          <a:bodyPr wrap="square" lIns="0" tIns="0" rIns="0" bIns="0" rtlCol="0"/>
          <a:lstStyle/>
          <a:p>
            <a:endParaRPr/>
          </a:p>
        </p:txBody>
      </p:sp>
      <p:sp>
        <p:nvSpPr>
          <p:cNvPr id="13" name="object 16"/>
          <p:cNvSpPr/>
          <p:nvPr/>
        </p:nvSpPr>
        <p:spPr>
          <a:xfrm>
            <a:off x="2383357" y="672972"/>
            <a:ext cx="1353311" cy="588263"/>
          </a:xfrm>
          <a:prstGeom prst="rect">
            <a:avLst/>
          </a:prstGeom>
          <a:blipFill>
            <a:blip r:embed="rId6" cstate="print"/>
            <a:stretch>
              <a:fillRect/>
            </a:stretch>
          </a:blipFill>
        </p:spPr>
        <p:txBody>
          <a:bodyPr wrap="square" lIns="0" tIns="0" rIns="0" bIns="0" rtlCol="0"/>
          <a:lstStyle/>
          <a:p>
            <a:endParaRPr/>
          </a:p>
        </p:txBody>
      </p:sp>
      <p:sp>
        <p:nvSpPr>
          <p:cNvPr id="14" name="object 17"/>
          <p:cNvSpPr/>
          <p:nvPr/>
        </p:nvSpPr>
        <p:spPr>
          <a:xfrm>
            <a:off x="1184489" y="620647"/>
            <a:ext cx="5911075" cy="609600"/>
          </a:xfrm>
          <a:prstGeom prst="rect">
            <a:avLst/>
          </a:prstGeom>
          <a:blipFill>
            <a:blip r:embed="rId7" cstate="print"/>
            <a:stretch>
              <a:fillRect/>
            </a:stretch>
          </a:blipFill>
        </p:spPr>
        <p:txBody>
          <a:bodyPr wrap="square" lIns="0" tIns="0" rIns="0" bIns="0" rtlCol="0"/>
          <a:lstStyle/>
          <a:p>
            <a:endParaRPr/>
          </a:p>
        </p:txBody>
      </p:sp>
      <p:sp>
        <p:nvSpPr>
          <p:cNvPr id="15" name="object 18"/>
          <p:cNvSpPr/>
          <p:nvPr/>
        </p:nvSpPr>
        <p:spPr>
          <a:xfrm>
            <a:off x="2354909" y="620647"/>
            <a:ext cx="1366520" cy="609600"/>
          </a:xfrm>
          <a:custGeom>
            <a:avLst/>
            <a:gdLst/>
            <a:ahLst/>
            <a:cxnLst/>
            <a:rect l="l" t="t" r="r" b="b"/>
            <a:pathLst>
              <a:path w="1366520" h="609600">
                <a:moveTo>
                  <a:pt x="0" y="0"/>
                </a:moveTo>
                <a:lnTo>
                  <a:pt x="1061720" y="0"/>
                </a:lnTo>
                <a:lnTo>
                  <a:pt x="1366520" y="304800"/>
                </a:lnTo>
                <a:lnTo>
                  <a:pt x="106172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16" name="object 19"/>
          <p:cNvSpPr txBox="1"/>
          <p:nvPr/>
        </p:nvSpPr>
        <p:spPr>
          <a:xfrm>
            <a:off x="2633419" y="725803"/>
            <a:ext cx="939165" cy="391160"/>
          </a:xfrm>
          <a:prstGeom prst="rect">
            <a:avLst/>
          </a:prstGeom>
        </p:spPr>
        <p:txBody>
          <a:bodyPr vert="horz" wrap="square" lIns="0" tIns="12700" rIns="0" bIns="0" rtlCol="0">
            <a:spAutoFit/>
          </a:bodyPr>
          <a:lstStyle/>
          <a:p>
            <a:pPr marL="129539" marR="5080" indent="-117475">
              <a:lnSpc>
                <a:spcPct val="100000"/>
              </a:lnSpc>
              <a:spcBef>
                <a:spcPts val="100"/>
              </a:spcBef>
            </a:pPr>
            <a:r>
              <a:rPr sz="1200" b="1" spc="-5" dirty="0">
                <a:solidFill>
                  <a:srgbClr val="7E7E7E"/>
                </a:solidFill>
                <a:latin typeface="Arial"/>
                <a:cs typeface="Arial"/>
              </a:rPr>
              <a:t>Service</a:t>
            </a:r>
            <a:r>
              <a:rPr sz="1200" b="1" spc="-70" dirty="0">
                <a:solidFill>
                  <a:srgbClr val="7E7E7E"/>
                </a:solidFill>
                <a:latin typeface="Arial"/>
                <a:cs typeface="Arial"/>
              </a:rPr>
              <a:t> </a:t>
            </a:r>
            <a:r>
              <a:rPr sz="1200" b="1" spc="-5" dirty="0">
                <a:solidFill>
                  <a:srgbClr val="7E7E7E"/>
                </a:solidFill>
                <a:latin typeface="Arial"/>
                <a:cs typeface="Arial"/>
              </a:rPr>
              <a:t>Role  Selection</a:t>
            </a:r>
            <a:endParaRPr sz="1200" dirty="0">
              <a:latin typeface="Arial"/>
              <a:cs typeface="Arial"/>
            </a:endParaRPr>
          </a:p>
        </p:txBody>
      </p:sp>
      <p:sp>
        <p:nvSpPr>
          <p:cNvPr id="17" name="object 20"/>
          <p:cNvSpPr/>
          <p:nvPr/>
        </p:nvSpPr>
        <p:spPr>
          <a:xfrm>
            <a:off x="3471493" y="593724"/>
            <a:ext cx="1322831" cy="704088"/>
          </a:xfrm>
          <a:prstGeom prst="rect">
            <a:avLst/>
          </a:prstGeom>
          <a:blipFill>
            <a:blip r:embed="rId8" cstate="print"/>
            <a:stretch>
              <a:fillRect/>
            </a:stretch>
          </a:blipFill>
        </p:spPr>
        <p:txBody>
          <a:bodyPr wrap="square" lIns="0" tIns="0" rIns="0" bIns="0" rtlCol="0"/>
          <a:lstStyle/>
          <a:p>
            <a:endParaRPr/>
          </a:p>
        </p:txBody>
      </p:sp>
      <p:sp>
        <p:nvSpPr>
          <p:cNvPr id="18" name="object 21"/>
          <p:cNvSpPr/>
          <p:nvPr/>
        </p:nvSpPr>
        <p:spPr>
          <a:xfrm>
            <a:off x="3505020" y="672972"/>
            <a:ext cx="1304544" cy="588263"/>
          </a:xfrm>
          <a:prstGeom prst="rect">
            <a:avLst/>
          </a:prstGeom>
          <a:blipFill>
            <a:blip r:embed="rId9" cstate="print"/>
            <a:stretch>
              <a:fillRect/>
            </a:stretch>
          </a:blipFill>
        </p:spPr>
        <p:txBody>
          <a:bodyPr wrap="square" lIns="0" tIns="0" rIns="0" bIns="0" rtlCol="0"/>
          <a:lstStyle/>
          <a:p>
            <a:endParaRPr/>
          </a:p>
        </p:txBody>
      </p:sp>
      <p:sp>
        <p:nvSpPr>
          <p:cNvPr id="19" name="object 22"/>
          <p:cNvSpPr/>
          <p:nvPr/>
        </p:nvSpPr>
        <p:spPr>
          <a:xfrm>
            <a:off x="3525341" y="620647"/>
            <a:ext cx="1219200" cy="609600"/>
          </a:xfrm>
          <a:custGeom>
            <a:avLst/>
            <a:gdLst/>
            <a:ahLst/>
            <a:cxnLst/>
            <a:rect l="l" t="t" r="r" b="b"/>
            <a:pathLst>
              <a:path w="1219200" h="609600">
                <a:moveTo>
                  <a:pt x="0" y="0"/>
                </a:moveTo>
                <a:lnTo>
                  <a:pt x="914400" y="0"/>
                </a:lnTo>
                <a:lnTo>
                  <a:pt x="1219200" y="304800"/>
                </a:lnTo>
                <a:lnTo>
                  <a:pt x="9144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0" name="object 23"/>
          <p:cNvSpPr txBox="1"/>
          <p:nvPr/>
        </p:nvSpPr>
        <p:spPr>
          <a:xfrm>
            <a:off x="3754703" y="725803"/>
            <a:ext cx="890905" cy="391160"/>
          </a:xfrm>
          <a:prstGeom prst="rect">
            <a:avLst/>
          </a:prstGeom>
        </p:spPr>
        <p:txBody>
          <a:bodyPr vert="horz" wrap="square" lIns="0" tIns="12700" rIns="0" bIns="0" rtlCol="0">
            <a:spAutoFit/>
          </a:bodyPr>
          <a:lstStyle/>
          <a:p>
            <a:pPr marL="12700" marR="5080" indent="76200">
              <a:lnSpc>
                <a:spcPct val="100000"/>
              </a:lnSpc>
              <a:spcBef>
                <a:spcPts val="100"/>
              </a:spcBef>
            </a:pPr>
            <a:r>
              <a:rPr sz="1200" b="1" spc="-5" dirty="0">
                <a:solidFill>
                  <a:srgbClr val="7E7E7E"/>
                </a:solidFill>
                <a:latin typeface="Arial"/>
                <a:cs typeface="Arial"/>
              </a:rPr>
              <a:t>Confirm  Submiss</a:t>
            </a:r>
            <a:r>
              <a:rPr sz="1200" b="1" dirty="0">
                <a:solidFill>
                  <a:srgbClr val="7E7E7E"/>
                </a:solidFill>
                <a:latin typeface="Arial"/>
                <a:cs typeface="Arial"/>
              </a:rPr>
              <a:t>ion</a:t>
            </a:r>
            <a:endParaRPr sz="1200" dirty="0">
              <a:latin typeface="Arial"/>
              <a:cs typeface="Arial"/>
            </a:endParaRPr>
          </a:p>
        </p:txBody>
      </p:sp>
      <p:sp>
        <p:nvSpPr>
          <p:cNvPr id="21" name="object 24"/>
          <p:cNvSpPr/>
          <p:nvPr/>
        </p:nvSpPr>
        <p:spPr>
          <a:xfrm>
            <a:off x="4494097" y="593724"/>
            <a:ext cx="1475232" cy="704088"/>
          </a:xfrm>
          <a:prstGeom prst="rect">
            <a:avLst/>
          </a:prstGeom>
          <a:blipFill>
            <a:blip r:embed="rId10" cstate="print"/>
            <a:stretch>
              <a:fillRect/>
            </a:stretch>
          </a:blipFill>
        </p:spPr>
        <p:txBody>
          <a:bodyPr wrap="square" lIns="0" tIns="0" rIns="0" bIns="0" rtlCol="0"/>
          <a:lstStyle/>
          <a:p>
            <a:endParaRPr/>
          </a:p>
        </p:txBody>
      </p:sp>
      <p:sp>
        <p:nvSpPr>
          <p:cNvPr id="22" name="object 25"/>
          <p:cNvSpPr/>
          <p:nvPr/>
        </p:nvSpPr>
        <p:spPr>
          <a:xfrm>
            <a:off x="4596205" y="672972"/>
            <a:ext cx="1319784" cy="588263"/>
          </a:xfrm>
          <a:prstGeom prst="rect">
            <a:avLst/>
          </a:prstGeom>
          <a:blipFill>
            <a:blip r:embed="rId11" cstate="print"/>
            <a:stretch>
              <a:fillRect/>
            </a:stretch>
          </a:blipFill>
        </p:spPr>
        <p:txBody>
          <a:bodyPr wrap="square" lIns="0" tIns="0" rIns="0" bIns="0" rtlCol="0"/>
          <a:lstStyle/>
          <a:p>
            <a:endParaRPr/>
          </a:p>
        </p:txBody>
      </p:sp>
      <p:sp>
        <p:nvSpPr>
          <p:cNvPr id="23" name="object 26"/>
          <p:cNvSpPr/>
          <p:nvPr/>
        </p:nvSpPr>
        <p:spPr>
          <a:xfrm>
            <a:off x="4548453" y="620647"/>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4" name="object 27"/>
          <p:cNvSpPr txBox="1"/>
          <p:nvPr/>
        </p:nvSpPr>
        <p:spPr>
          <a:xfrm>
            <a:off x="4889193" y="725803"/>
            <a:ext cx="864235" cy="391160"/>
          </a:xfrm>
          <a:prstGeom prst="rect">
            <a:avLst/>
          </a:prstGeom>
        </p:spPr>
        <p:txBody>
          <a:bodyPr vert="horz" wrap="square" lIns="0" tIns="12700" rIns="0" bIns="0" rtlCol="0">
            <a:spAutoFit/>
          </a:bodyPr>
          <a:lstStyle/>
          <a:p>
            <a:pPr marL="12700" marR="5080" indent="127635">
              <a:lnSpc>
                <a:spcPct val="100000"/>
              </a:lnSpc>
              <a:spcBef>
                <a:spcPts val="100"/>
              </a:spcBef>
            </a:pPr>
            <a:r>
              <a:rPr sz="1200" b="1" spc="-5" dirty="0">
                <a:solidFill>
                  <a:srgbClr val="7E7E7E"/>
                </a:solidFill>
                <a:latin typeface="Arial"/>
                <a:cs typeface="Arial"/>
              </a:rPr>
              <a:t>Email  No</a:t>
            </a:r>
            <a:r>
              <a:rPr sz="1200" b="1" spc="-15" dirty="0">
                <a:solidFill>
                  <a:srgbClr val="7E7E7E"/>
                </a:solidFill>
                <a:latin typeface="Arial"/>
                <a:cs typeface="Arial"/>
              </a:rPr>
              <a:t>t</a:t>
            </a:r>
            <a:r>
              <a:rPr sz="1200" b="1" spc="-5" dirty="0">
                <a:solidFill>
                  <a:srgbClr val="7E7E7E"/>
                </a:solidFill>
                <a:latin typeface="Arial"/>
                <a:cs typeface="Arial"/>
              </a:rPr>
              <a:t>ifica</a:t>
            </a:r>
            <a:r>
              <a:rPr sz="1200" b="1" dirty="0">
                <a:solidFill>
                  <a:srgbClr val="7E7E7E"/>
                </a:solidFill>
                <a:latin typeface="Arial"/>
                <a:cs typeface="Arial"/>
              </a:rPr>
              <a:t>tion</a:t>
            </a:r>
            <a:endParaRPr sz="1200" dirty="0">
              <a:latin typeface="Arial"/>
              <a:cs typeface="Arial"/>
            </a:endParaRPr>
          </a:p>
        </p:txBody>
      </p:sp>
      <p:sp>
        <p:nvSpPr>
          <p:cNvPr id="25" name="object 28"/>
          <p:cNvSpPr/>
          <p:nvPr/>
        </p:nvSpPr>
        <p:spPr>
          <a:xfrm>
            <a:off x="1130628" y="593724"/>
            <a:ext cx="1469136" cy="704088"/>
          </a:xfrm>
          <a:prstGeom prst="rect">
            <a:avLst/>
          </a:prstGeom>
          <a:blipFill>
            <a:blip r:embed="rId12" cstate="print"/>
            <a:stretch>
              <a:fillRect/>
            </a:stretch>
          </a:blipFill>
        </p:spPr>
        <p:txBody>
          <a:bodyPr wrap="square" lIns="0" tIns="0" rIns="0" bIns="0" rtlCol="0"/>
          <a:lstStyle/>
          <a:p>
            <a:endParaRPr/>
          </a:p>
        </p:txBody>
      </p:sp>
      <p:sp>
        <p:nvSpPr>
          <p:cNvPr id="26" name="object 29"/>
          <p:cNvSpPr/>
          <p:nvPr/>
        </p:nvSpPr>
        <p:spPr>
          <a:xfrm>
            <a:off x="1237309" y="672972"/>
            <a:ext cx="1303020" cy="588263"/>
          </a:xfrm>
          <a:prstGeom prst="rect">
            <a:avLst/>
          </a:prstGeom>
          <a:blipFill>
            <a:blip r:embed="rId13" cstate="print"/>
            <a:stretch>
              <a:fillRect/>
            </a:stretch>
          </a:blipFill>
        </p:spPr>
        <p:txBody>
          <a:bodyPr wrap="square" lIns="0" tIns="0" rIns="0" bIns="0" rtlCol="0"/>
          <a:lstStyle/>
          <a:p>
            <a:endParaRPr/>
          </a:p>
        </p:txBody>
      </p:sp>
      <p:sp>
        <p:nvSpPr>
          <p:cNvPr id="27" name="object 30"/>
          <p:cNvSpPr/>
          <p:nvPr/>
        </p:nvSpPr>
        <p:spPr>
          <a:xfrm>
            <a:off x="1184489" y="620647"/>
            <a:ext cx="1366520" cy="609600"/>
          </a:xfrm>
          <a:custGeom>
            <a:avLst/>
            <a:gdLst/>
            <a:ahLst/>
            <a:cxnLst/>
            <a:rect l="l" t="t" r="r" b="b"/>
            <a:pathLst>
              <a:path w="1366520" h="609600">
                <a:moveTo>
                  <a:pt x="0" y="0"/>
                </a:moveTo>
                <a:lnTo>
                  <a:pt x="1061707" y="0"/>
                </a:lnTo>
                <a:lnTo>
                  <a:pt x="1366507" y="304800"/>
                </a:lnTo>
                <a:lnTo>
                  <a:pt x="1061707" y="609600"/>
                </a:lnTo>
                <a:lnTo>
                  <a:pt x="0" y="609600"/>
                </a:lnTo>
                <a:lnTo>
                  <a:pt x="304787" y="304800"/>
                </a:lnTo>
                <a:lnTo>
                  <a:pt x="0" y="0"/>
                </a:lnTo>
                <a:close/>
              </a:path>
            </a:pathLst>
          </a:custGeom>
          <a:ln w="9525">
            <a:solidFill>
              <a:srgbClr val="B6CADF"/>
            </a:solidFill>
          </a:ln>
        </p:spPr>
        <p:txBody>
          <a:bodyPr wrap="square" lIns="0" tIns="0" rIns="0" bIns="0" rtlCol="0"/>
          <a:lstStyle/>
          <a:p>
            <a:endParaRPr/>
          </a:p>
        </p:txBody>
      </p:sp>
      <p:sp>
        <p:nvSpPr>
          <p:cNvPr id="28" name="object 31"/>
          <p:cNvSpPr txBox="1"/>
          <p:nvPr/>
        </p:nvSpPr>
        <p:spPr>
          <a:xfrm>
            <a:off x="1398979" y="725803"/>
            <a:ext cx="978535" cy="391160"/>
          </a:xfrm>
          <a:prstGeom prst="rect">
            <a:avLst/>
          </a:prstGeom>
        </p:spPr>
        <p:txBody>
          <a:bodyPr vert="horz" wrap="square" lIns="0" tIns="12700" rIns="0" bIns="0" rtlCol="0">
            <a:spAutoFit/>
          </a:bodyPr>
          <a:lstStyle/>
          <a:p>
            <a:pPr marL="95885" marR="5080" indent="-83820">
              <a:lnSpc>
                <a:spcPct val="100000"/>
              </a:lnSpc>
              <a:spcBef>
                <a:spcPts val="100"/>
              </a:spcBef>
            </a:pPr>
            <a:r>
              <a:rPr sz="1200" b="1" spc="-5" dirty="0">
                <a:solidFill>
                  <a:srgbClr val="7E7E7E"/>
                </a:solidFill>
                <a:latin typeface="Arial"/>
                <a:cs typeface="Arial"/>
              </a:rPr>
              <a:t>Service Role  </a:t>
            </a:r>
            <a:r>
              <a:rPr sz="1200" b="1" spc="-45" dirty="0">
                <a:solidFill>
                  <a:srgbClr val="7E7E7E"/>
                </a:solidFill>
                <a:latin typeface="Arial"/>
                <a:cs typeface="Arial"/>
              </a:rPr>
              <a:t>A</a:t>
            </a:r>
            <a:r>
              <a:rPr sz="1200" b="1" spc="-5" dirty="0">
                <a:solidFill>
                  <a:srgbClr val="7E7E7E"/>
                </a:solidFill>
                <a:latin typeface="Arial"/>
                <a:cs typeface="Arial"/>
              </a:rPr>
              <a:t>ssignment</a:t>
            </a:r>
            <a:endParaRPr sz="1200" dirty="0">
              <a:latin typeface="Arial"/>
              <a:cs typeface="Arial"/>
            </a:endParaRPr>
          </a:p>
        </p:txBody>
      </p:sp>
      <p:sp>
        <p:nvSpPr>
          <p:cNvPr id="29" name="object 32"/>
          <p:cNvSpPr/>
          <p:nvPr/>
        </p:nvSpPr>
        <p:spPr>
          <a:xfrm>
            <a:off x="5669100" y="593724"/>
            <a:ext cx="1475232" cy="704088"/>
          </a:xfrm>
          <a:prstGeom prst="rect">
            <a:avLst/>
          </a:prstGeom>
          <a:blipFill>
            <a:blip r:embed="rId14" cstate="print"/>
            <a:stretch>
              <a:fillRect/>
            </a:stretch>
          </a:blipFill>
        </p:spPr>
        <p:txBody>
          <a:bodyPr wrap="square" lIns="0" tIns="0" rIns="0" bIns="0" rtlCol="0"/>
          <a:lstStyle/>
          <a:p>
            <a:endParaRPr/>
          </a:p>
        </p:txBody>
      </p:sp>
      <p:sp>
        <p:nvSpPr>
          <p:cNvPr id="30" name="object 33"/>
          <p:cNvSpPr/>
          <p:nvPr/>
        </p:nvSpPr>
        <p:spPr>
          <a:xfrm>
            <a:off x="5754444" y="672972"/>
            <a:ext cx="1353312" cy="588263"/>
          </a:xfrm>
          <a:prstGeom prst="rect">
            <a:avLst/>
          </a:prstGeom>
          <a:blipFill>
            <a:blip r:embed="rId15" cstate="print"/>
            <a:stretch>
              <a:fillRect/>
            </a:stretch>
          </a:blipFill>
        </p:spPr>
        <p:txBody>
          <a:bodyPr wrap="square" lIns="0" tIns="0" rIns="0" bIns="0" rtlCol="0"/>
          <a:lstStyle/>
          <a:p>
            <a:endParaRPr/>
          </a:p>
        </p:txBody>
      </p:sp>
      <p:sp>
        <p:nvSpPr>
          <p:cNvPr id="31" name="object 34"/>
          <p:cNvSpPr/>
          <p:nvPr/>
        </p:nvSpPr>
        <p:spPr>
          <a:xfrm>
            <a:off x="5723965" y="620647"/>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32" name="object 35"/>
          <p:cNvSpPr txBox="1"/>
          <p:nvPr/>
        </p:nvSpPr>
        <p:spPr>
          <a:xfrm>
            <a:off x="6005650" y="725803"/>
            <a:ext cx="939800" cy="391160"/>
          </a:xfrm>
          <a:prstGeom prst="rect">
            <a:avLst/>
          </a:prstGeom>
        </p:spPr>
        <p:txBody>
          <a:bodyPr vert="horz" wrap="square" lIns="0" tIns="12700" rIns="0" bIns="0" rtlCol="0">
            <a:spAutoFit/>
          </a:bodyPr>
          <a:lstStyle/>
          <a:p>
            <a:pPr marL="143510" marR="5080" indent="-131445">
              <a:lnSpc>
                <a:spcPct val="100000"/>
              </a:lnSpc>
              <a:spcBef>
                <a:spcPts val="100"/>
              </a:spcBef>
            </a:pPr>
            <a:r>
              <a:rPr sz="1200" b="1" spc="-5" dirty="0">
                <a:solidFill>
                  <a:srgbClr val="7E7E7E"/>
                </a:solidFill>
                <a:latin typeface="Arial"/>
                <a:cs typeface="Arial"/>
              </a:rPr>
              <a:t>Service</a:t>
            </a:r>
            <a:r>
              <a:rPr sz="1200" b="1" spc="-65" dirty="0">
                <a:solidFill>
                  <a:srgbClr val="7E7E7E"/>
                </a:solidFill>
                <a:latin typeface="Arial"/>
                <a:cs typeface="Arial"/>
              </a:rPr>
              <a:t> </a:t>
            </a:r>
            <a:r>
              <a:rPr sz="1200" b="1" spc="-5" dirty="0">
                <a:solidFill>
                  <a:srgbClr val="7E7E7E"/>
                </a:solidFill>
                <a:latin typeface="Arial"/>
                <a:cs typeface="Arial"/>
              </a:rPr>
              <a:t>Role  Provision</a:t>
            </a:r>
            <a:endParaRPr sz="1200" dirty="0">
              <a:latin typeface="Arial"/>
              <a:cs typeface="Arial"/>
            </a:endParaRPr>
          </a:p>
        </p:txBody>
      </p:sp>
      <p:sp>
        <p:nvSpPr>
          <p:cNvPr id="33" name="object 36"/>
          <p:cNvSpPr/>
          <p:nvPr/>
        </p:nvSpPr>
        <p:spPr>
          <a:xfrm>
            <a:off x="190956" y="1348866"/>
            <a:ext cx="6668770" cy="3244468"/>
          </a:xfrm>
          <a:prstGeom prst="rect">
            <a:avLst/>
          </a:prstGeom>
          <a:blipFill>
            <a:blip r:embed="rId16" cstate="print"/>
            <a:stretch>
              <a:fillRect/>
            </a:stretch>
          </a:blipFill>
        </p:spPr>
        <p:txBody>
          <a:bodyPr wrap="square" lIns="0" tIns="0" rIns="0" bIns="0" rtlCol="0"/>
          <a:lstStyle/>
          <a:p>
            <a:endParaRPr/>
          </a:p>
        </p:txBody>
      </p:sp>
      <p:sp>
        <p:nvSpPr>
          <p:cNvPr id="34" name="object 37"/>
          <p:cNvSpPr/>
          <p:nvPr/>
        </p:nvSpPr>
        <p:spPr>
          <a:xfrm>
            <a:off x="150912" y="1344039"/>
            <a:ext cx="6678295" cy="3249295"/>
          </a:xfrm>
          <a:custGeom>
            <a:avLst/>
            <a:gdLst/>
            <a:ahLst/>
            <a:cxnLst/>
            <a:rect l="l" t="t" r="r" b="b"/>
            <a:pathLst>
              <a:path w="6678295" h="3249295">
                <a:moveTo>
                  <a:pt x="0" y="3248787"/>
                </a:moveTo>
                <a:lnTo>
                  <a:pt x="6678295" y="3248787"/>
                </a:lnTo>
                <a:lnTo>
                  <a:pt x="6678295" y="0"/>
                </a:lnTo>
                <a:lnTo>
                  <a:pt x="0" y="0"/>
                </a:lnTo>
                <a:lnTo>
                  <a:pt x="0" y="3248787"/>
                </a:lnTo>
                <a:close/>
              </a:path>
            </a:pathLst>
          </a:custGeom>
          <a:ln w="9525">
            <a:solidFill>
              <a:srgbClr val="1D3D60"/>
            </a:solidFill>
          </a:ln>
        </p:spPr>
        <p:txBody>
          <a:bodyPr wrap="square" lIns="0" tIns="0" rIns="0" bIns="0" rtlCol="0"/>
          <a:lstStyle/>
          <a:p>
            <a:endParaRPr/>
          </a:p>
        </p:txBody>
      </p:sp>
      <p:sp>
        <p:nvSpPr>
          <p:cNvPr id="35" name="object 38"/>
          <p:cNvSpPr/>
          <p:nvPr/>
        </p:nvSpPr>
        <p:spPr>
          <a:xfrm>
            <a:off x="2521913" y="4452923"/>
            <a:ext cx="687705" cy="134620"/>
          </a:xfrm>
          <a:custGeom>
            <a:avLst/>
            <a:gdLst/>
            <a:ahLst/>
            <a:cxnLst/>
            <a:rect l="l" t="t" r="r" b="b"/>
            <a:pathLst>
              <a:path w="687704" h="134620">
                <a:moveTo>
                  <a:pt x="0" y="134315"/>
                </a:moveTo>
                <a:lnTo>
                  <a:pt x="687451" y="134315"/>
                </a:lnTo>
                <a:lnTo>
                  <a:pt x="687451" y="0"/>
                </a:lnTo>
                <a:lnTo>
                  <a:pt x="0" y="0"/>
                </a:lnTo>
                <a:lnTo>
                  <a:pt x="0" y="134315"/>
                </a:lnTo>
                <a:close/>
              </a:path>
            </a:pathLst>
          </a:custGeom>
          <a:ln w="28574">
            <a:solidFill>
              <a:srgbClr val="D2222A"/>
            </a:solidFill>
          </a:ln>
        </p:spPr>
        <p:txBody>
          <a:bodyPr wrap="square" lIns="0" tIns="0" rIns="0" bIns="0" rtlCol="0"/>
          <a:lstStyle/>
          <a:p>
            <a:endParaRPr/>
          </a:p>
        </p:txBody>
      </p:sp>
      <p:sp>
        <p:nvSpPr>
          <p:cNvPr id="36" name="object 39"/>
          <p:cNvSpPr/>
          <p:nvPr/>
        </p:nvSpPr>
        <p:spPr>
          <a:xfrm>
            <a:off x="2533216" y="1616264"/>
            <a:ext cx="548640" cy="159385"/>
          </a:xfrm>
          <a:custGeom>
            <a:avLst/>
            <a:gdLst/>
            <a:ahLst/>
            <a:cxnLst/>
            <a:rect l="l" t="t" r="r" b="b"/>
            <a:pathLst>
              <a:path w="548639" h="159385">
                <a:moveTo>
                  <a:pt x="0" y="158813"/>
                </a:moveTo>
                <a:lnTo>
                  <a:pt x="548639" y="158813"/>
                </a:lnTo>
                <a:lnTo>
                  <a:pt x="548639" y="0"/>
                </a:lnTo>
                <a:lnTo>
                  <a:pt x="0" y="0"/>
                </a:lnTo>
                <a:lnTo>
                  <a:pt x="0" y="158813"/>
                </a:lnTo>
                <a:close/>
              </a:path>
            </a:pathLst>
          </a:custGeom>
          <a:ln w="28575">
            <a:solidFill>
              <a:srgbClr val="D2222A"/>
            </a:solidFill>
          </a:ln>
        </p:spPr>
        <p:txBody>
          <a:bodyPr wrap="square" lIns="0" tIns="0" rIns="0" bIns="0" rtlCol="0"/>
          <a:lstStyle/>
          <a:p>
            <a:endParaRPr/>
          </a:p>
        </p:txBody>
      </p:sp>
      <p:sp>
        <p:nvSpPr>
          <p:cNvPr id="37" name="object 40"/>
          <p:cNvSpPr/>
          <p:nvPr/>
        </p:nvSpPr>
        <p:spPr>
          <a:xfrm>
            <a:off x="2270072" y="2366186"/>
            <a:ext cx="2006600" cy="132080"/>
          </a:xfrm>
          <a:custGeom>
            <a:avLst/>
            <a:gdLst/>
            <a:ahLst/>
            <a:cxnLst/>
            <a:rect l="l" t="t" r="r" b="b"/>
            <a:pathLst>
              <a:path w="2006600" h="132080">
                <a:moveTo>
                  <a:pt x="0" y="131775"/>
                </a:moveTo>
                <a:lnTo>
                  <a:pt x="2006092" y="131775"/>
                </a:lnTo>
                <a:lnTo>
                  <a:pt x="2006092" y="0"/>
                </a:lnTo>
                <a:lnTo>
                  <a:pt x="0" y="0"/>
                </a:lnTo>
                <a:lnTo>
                  <a:pt x="0" y="131775"/>
                </a:lnTo>
                <a:close/>
              </a:path>
            </a:pathLst>
          </a:custGeom>
          <a:ln w="28575">
            <a:solidFill>
              <a:srgbClr val="D2222A"/>
            </a:solidFill>
          </a:ln>
        </p:spPr>
        <p:txBody>
          <a:bodyPr wrap="square" lIns="0" tIns="0" rIns="0" bIns="0" rtlCol="0"/>
          <a:lstStyle/>
          <a:p>
            <a:endParaRPr/>
          </a:p>
        </p:txBody>
      </p:sp>
      <p:sp>
        <p:nvSpPr>
          <p:cNvPr id="38" name="object 41"/>
          <p:cNvSpPr/>
          <p:nvPr/>
        </p:nvSpPr>
        <p:spPr>
          <a:xfrm>
            <a:off x="276363" y="2505582"/>
            <a:ext cx="429895" cy="155575"/>
          </a:xfrm>
          <a:custGeom>
            <a:avLst/>
            <a:gdLst/>
            <a:ahLst/>
            <a:cxnLst/>
            <a:rect l="l" t="t" r="r" b="b"/>
            <a:pathLst>
              <a:path w="429895" h="155575">
                <a:moveTo>
                  <a:pt x="0" y="155448"/>
                </a:moveTo>
                <a:lnTo>
                  <a:pt x="429768" y="155448"/>
                </a:lnTo>
                <a:lnTo>
                  <a:pt x="429768" y="0"/>
                </a:lnTo>
                <a:lnTo>
                  <a:pt x="0" y="0"/>
                </a:lnTo>
                <a:lnTo>
                  <a:pt x="0" y="155448"/>
                </a:lnTo>
                <a:close/>
              </a:path>
            </a:pathLst>
          </a:custGeom>
          <a:ln w="28575">
            <a:solidFill>
              <a:srgbClr val="D2222A"/>
            </a:solidFill>
          </a:ln>
        </p:spPr>
        <p:txBody>
          <a:bodyPr wrap="square" lIns="0" tIns="0" rIns="0" bIns="0" rtlCol="0"/>
          <a:lstStyle/>
          <a:p>
            <a:endParaRPr/>
          </a:p>
        </p:txBody>
      </p:sp>
      <p:sp>
        <p:nvSpPr>
          <p:cNvPr id="39" name="object 42"/>
          <p:cNvSpPr/>
          <p:nvPr/>
        </p:nvSpPr>
        <p:spPr>
          <a:xfrm>
            <a:off x="4744413" y="3345179"/>
            <a:ext cx="414655" cy="201295"/>
          </a:xfrm>
          <a:custGeom>
            <a:avLst/>
            <a:gdLst/>
            <a:ahLst/>
            <a:cxnLst/>
            <a:rect l="l" t="t" r="r" b="b"/>
            <a:pathLst>
              <a:path w="414654" h="201295">
                <a:moveTo>
                  <a:pt x="0" y="201168"/>
                </a:moveTo>
                <a:lnTo>
                  <a:pt x="414553" y="201168"/>
                </a:lnTo>
                <a:lnTo>
                  <a:pt x="414553" y="0"/>
                </a:lnTo>
                <a:lnTo>
                  <a:pt x="0" y="0"/>
                </a:lnTo>
                <a:lnTo>
                  <a:pt x="0" y="201168"/>
                </a:lnTo>
                <a:close/>
              </a:path>
            </a:pathLst>
          </a:custGeom>
          <a:ln w="28575">
            <a:solidFill>
              <a:srgbClr val="D2222A"/>
            </a:solidFill>
          </a:ln>
        </p:spPr>
        <p:txBody>
          <a:bodyPr wrap="square" lIns="0" tIns="0" rIns="0" bIns="0" rtlCol="0"/>
          <a:lstStyle/>
          <a:p>
            <a:endParaRPr/>
          </a:p>
        </p:txBody>
      </p:sp>
    </p:spTree>
    <p:extLst>
      <p:ext uri="{BB962C8B-B14F-4D97-AF65-F5344CB8AC3E}">
        <p14:creationId xmlns:p14="http://schemas.microsoft.com/office/powerpoint/2010/main" val="1156540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5.2 Service Role Assignment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268413"/>
            <a:ext cx="85661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9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5.3 Role Selection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9" y="823417"/>
            <a:ext cx="7251502" cy="31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33790" y="3924039"/>
            <a:ext cx="3796629" cy="79208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0000"/>
                </a:solidFill>
              </a:rPr>
              <a:t>If multiple roles are required based on your organisation type for example DNO and IGT, please assign one service role at a time.</a:t>
            </a:r>
          </a:p>
        </p:txBody>
      </p:sp>
    </p:spTree>
    <p:extLst>
      <p:ext uri="{BB962C8B-B14F-4D97-AF65-F5344CB8AC3E}">
        <p14:creationId xmlns:p14="http://schemas.microsoft.com/office/powerpoint/2010/main" val="220584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5.4 Confirm Submission</a:t>
            </a:r>
          </a:p>
        </p:txBody>
      </p:sp>
      <p:sp>
        <p:nvSpPr>
          <p:cNvPr id="3" name="object 4"/>
          <p:cNvSpPr/>
          <p:nvPr/>
        </p:nvSpPr>
        <p:spPr>
          <a:xfrm>
            <a:off x="179007" y="1406525"/>
            <a:ext cx="6496050" cy="199072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6"/>
          <p:cNvGraphicFramePr>
            <a:graphicFrameLocks noGrp="1"/>
          </p:cNvGraphicFramePr>
          <p:nvPr>
            <p:extLst>
              <p:ext uri="{D42A27DB-BD31-4B8C-83A1-F6EECF244321}">
                <p14:modId xmlns:p14="http://schemas.microsoft.com/office/powerpoint/2010/main" val="1937577904"/>
              </p:ext>
            </p:extLst>
          </p:nvPr>
        </p:nvGraphicFramePr>
        <p:xfrm>
          <a:off x="169482" y="1395349"/>
          <a:ext cx="8797351" cy="2630805"/>
        </p:xfrm>
        <a:graphic>
          <a:graphicData uri="http://schemas.openxmlformats.org/drawingml/2006/table">
            <a:tbl>
              <a:tblPr firstRow="1" bandRow="1">
                <a:tableStyleId>{2D5ABB26-0587-4C30-8999-92F81FD0307C}</a:tableStyleId>
              </a:tblPr>
              <a:tblGrid>
                <a:gridCol w="4903152">
                  <a:extLst>
                    <a:ext uri="{9D8B030D-6E8A-4147-A177-3AD203B41FA5}">
                      <a16:colId xmlns:a16="http://schemas.microsoft.com/office/drawing/2014/main" val="20000"/>
                    </a:ext>
                  </a:extLst>
                </a:gridCol>
                <a:gridCol w="1497838">
                  <a:extLst>
                    <a:ext uri="{9D8B030D-6E8A-4147-A177-3AD203B41FA5}">
                      <a16:colId xmlns:a16="http://schemas.microsoft.com/office/drawing/2014/main" val="20001"/>
                    </a:ext>
                  </a:extLst>
                </a:gridCol>
                <a:gridCol w="120459">
                  <a:extLst>
                    <a:ext uri="{9D8B030D-6E8A-4147-A177-3AD203B41FA5}">
                      <a16:colId xmlns:a16="http://schemas.microsoft.com/office/drawing/2014/main" val="20002"/>
                    </a:ext>
                  </a:extLst>
                </a:gridCol>
                <a:gridCol w="324981">
                  <a:extLst>
                    <a:ext uri="{9D8B030D-6E8A-4147-A177-3AD203B41FA5}">
                      <a16:colId xmlns:a16="http://schemas.microsoft.com/office/drawing/2014/main" val="20003"/>
                    </a:ext>
                  </a:extLst>
                </a:gridCol>
                <a:gridCol w="1950921">
                  <a:extLst>
                    <a:ext uri="{9D8B030D-6E8A-4147-A177-3AD203B41FA5}">
                      <a16:colId xmlns:a16="http://schemas.microsoft.com/office/drawing/2014/main" val="20004"/>
                    </a:ext>
                  </a:extLst>
                </a:gridCol>
              </a:tblGrid>
              <a:tr h="254000">
                <a:tc rowSpan="4" gridSpan="3">
                  <a:txBody>
                    <a:bodyPr/>
                    <a:lstStyle/>
                    <a:p>
                      <a:pPr>
                        <a:lnSpc>
                          <a:spcPct val="100000"/>
                        </a:lnSpc>
                      </a:pPr>
                      <a:endParaRPr sz="1200">
                        <a:latin typeface="Times New Roman"/>
                        <a:cs typeface="Times New Roman"/>
                      </a:endParaRPr>
                    </a:p>
                  </a:txBody>
                  <a:tcPr marL="0" marR="0" marT="0" marB="0">
                    <a:lnL w="9525">
                      <a:solidFill>
                        <a:srgbClr val="1D3D60"/>
                      </a:solidFill>
                      <a:prstDash val="solid"/>
                    </a:lnL>
                    <a:lnR w="12700">
                      <a:solidFill>
                        <a:srgbClr val="000000"/>
                      </a:solidFill>
                      <a:prstDash val="solid"/>
                    </a:lnR>
                    <a:lnT w="9525">
                      <a:solidFill>
                        <a:srgbClr val="1D3D60"/>
                      </a:solidFill>
                      <a:prstDash val="solid"/>
                    </a:lnT>
                  </a:tcPr>
                </a:tc>
                <a:tc rowSpan="4" hMerge="1">
                  <a:txBody>
                    <a:bodyPr/>
                    <a:lstStyle/>
                    <a:p>
                      <a:endParaRPr/>
                    </a:p>
                  </a:txBody>
                  <a:tcPr marL="0" marR="0" marT="0" marB="0"/>
                </a:tc>
                <a:tc rowSpan="4" hMerge="1">
                  <a:txBody>
                    <a:bodyPr/>
                    <a:lstStyle/>
                    <a:p>
                      <a:endParaRPr/>
                    </a:p>
                  </a:txBody>
                  <a:tcPr marL="0" marR="0" marT="0" marB="0"/>
                </a:tc>
                <a:tc gridSpan="2">
                  <a:txBody>
                    <a:bodyPr/>
                    <a:lstStyle/>
                    <a:p>
                      <a:pPr marL="15240" algn="ctr">
                        <a:lnSpc>
                          <a:spcPct val="100000"/>
                        </a:lnSpc>
                        <a:spcBef>
                          <a:spcPts val="170"/>
                        </a:spcBef>
                      </a:pPr>
                      <a:r>
                        <a:rPr sz="1200" b="1" spc="-5" dirty="0">
                          <a:solidFill>
                            <a:srgbClr val="D2222A"/>
                          </a:solidFill>
                          <a:latin typeface="Arial"/>
                          <a:cs typeface="Arial"/>
                        </a:rPr>
                        <a:t>Steps</a:t>
                      </a:r>
                      <a:endParaRPr sz="1200">
                        <a:latin typeface="Arial"/>
                        <a:cs typeface="Arial"/>
                      </a:endParaRPr>
                    </a:p>
                  </a:txBody>
                  <a:tcPr marL="0" marR="0" marT="21590" marB="0">
                    <a:lnL w="12700">
                      <a:solidFill>
                        <a:srgbClr val="000000"/>
                      </a:solidFill>
                      <a:prstDash val="solid"/>
                    </a:lnL>
                    <a:lnR w="12700">
                      <a:solidFill>
                        <a:srgbClr val="000000"/>
                      </a:solidFill>
                      <a:prstDash val="solid"/>
                    </a:lnR>
                    <a:lnT w="12700">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762000">
                <a:tc gridSpan="3" vMerge="1">
                  <a:txBody>
                    <a:bodyPr/>
                    <a:lstStyle/>
                    <a:p>
                      <a:endParaRPr/>
                    </a:p>
                  </a:txBody>
                  <a:tcPr marL="0" marR="0" marT="0" marB="0">
                    <a:lnL w="9525">
                      <a:solidFill>
                        <a:srgbClr val="1D3D60"/>
                      </a:solidFill>
                      <a:prstDash val="solid"/>
                    </a:lnL>
                    <a:lnR w="12700">
                      <a:solidFill>
                        <a:srgbClr val="000000"/>
                      </a:solidFill>
                      <a:prstDash val="solid"/>
                    </a:lnR>
                    <a:lnT w="9525">
                      <a:solidFill>
                        <a:srgbClr val="1D3D60"/>
                      </a:solidFill>
                      <a:prstDash val="solid"/>
                    </a:lnT>
                  </a:tcPr>
                </a:tc>
                <a:tc hMerge="1" vMerge="1">
                  <a:txBody>
                    <a:bodyPr/>
                    <a:lstStyle/>
                    <a:p>
                      <a:endParaRPr/>
                    </a:p>
                  </a:txBody>
                  <a:tcPr marL="0" marR="0" marT="0" marB="0"/>
                </a:tc>
                <a:tc hMerge="1" vMerge="1">
                  <a:txBody>
                    <a:bodyPr/>
                    <a:lstStyle/>
                    <a:p>
                      <a:endParaRPr/>
                    </a:p>
                  </a:txBody>
                  <a:tcPr marL="0" marR="0" marT="0" marB="0"/>
                </a:tc>
                <a:tc>
                  <a:txBody>
                    <a:bodyPr/>
                    <a:lstStyle/>
                    <a:p>
                      <a:pPr marL="24765" algn="ctr">
                        <a:lnSpc>
                          <a:spcPct val="100000"/>
                        </a:lnSpc>
                        <a:spcBef>
                          <a:spcPts val="330"/>
                        </a:spcBef>
                      </a:pPr>
                      <a:r>
                        <a:rPr sz="1100" b="1" dirty="0">
                          <a:solidFill>
                            <a:srgbClr val="D2222A"/>
                          </a:solidFill>
                          <a:latin typeface="Arial"/>
                          <a:cs typeface="Arial"/>
                        </a:rPr>
                        <a:t>1</a:t>
                      </a:r>
                      <a:endParaRPr sz="1100">
                        <a:latin typeface="Arial"/>
                        <a:cs typeface="Arial"/>
                      </a:endParaRPr>
                    </a:p>
                  </a:txBody>
                  <a:tcPr marL="0" marR="0" marT="41910" marB="0">
                    <a:lnL w="12700">
                      <a:solidFill>
                        <a:srgbClr val="000000"/>
                      </a:solidFill>
                      <a:prstDash val="solid"/>
                    </a:lnL>
                    <a:solidFill>
                      <a:srgbClr val="DCDDDE"/>
                    </a:solidFill>
                  </a:tcPr>
                </a:tc>
                <a:tc>
                  <a:txBody>
                    <a:bodyPr/>
                    <a:lstStyle/>
                    <a:p>
                      <a:pPr marL="107314" marR="128905">
                        <a:lnSpc>
                          <a:spcPct val="100000"/>
                        </a:lnSpc>
                        <a:spcBef>
                          <a:spcPts val="330"/>
                        </a:spcBef>
                      </a:pPr>
                      <a:r>
                        <a:rPr sz="1100" dirty="0">
                          <a:solidFill>
                            <a:srgbClr val="737981"/>
                          </a:solidFill>
                          <a:latin typeface="Arial"/>
                          <a:cs typeface="Arial"/>
                        </a:rPr>
                        <a:t>The </a:t>
                      </a:r>
                      <a:r>
                        <a:rPr sz="1100" b="1" spc="-5" dirty="0">
                          <a:solidFill>
                            <a:srgbClr val="737981"/>
                          </a:solidFill>
                          <a:latin typeface="Arial"/>
                          <a:cs typeface="Arial"/>
                        </a:rPr>
                        <a:t>DES_Xoserve </a:t>
                      </a:r>
                      <a:r>
                        <a:rPr sz="1100" spc="-5" dirty="0">
                          <a:solidFill>
                            <a:srgbClr val="737981"/>
                          </a:solidFill>
                          <a:latin typeface="Arial"/>
                          <a:cs typeface="Arial"/>
                        </a:rPr>
                        <a:t>service  role is displayed in </a:t>
                      </a:r>
                      <a:r>
                        <a:rPr sz="1100" dirty="0">
                          <a:solidFill>
                            <a:srgbClr val="737981"/>
                          </a:solidFill>
                          <a:latin typeface="Arial"/>
                          <a:cs typeface="Arial"/>
                        </a:rPr>
                        <a:t>the </a:t>
                      </a:r>
                      <a:r>
                        <a:rPr sz="1100" b="1" spc="-5" dirty="0">
                          <a:solidFill>
                            <a:srgbClr val="737981"/>
                          </a:solidFill>
                          <a:latin typeface="Arial"/>
                          <a:cs typeface="Arial"/>
                        </a:rPr>
                        <a:t>Cart  </a:t>
                      </a:r>
                      <a:r>
                        <a:rPr sz="1100" b="1" dirty="0">
                          <a:solidFill>
                            <a:srgbClr val="737981"/>
                          </a:solidFill>
                          <a:latin typeface="Arial"/>
                          <a:cs typeface="Arial"/>
                        </a:rPr>
                        <a:t>Items </a:t>
                      </a:r>
                      <a:r>
                        <a:rPr sz="1100" dirty="0">
                          <a:solidFill>
                            <a:srgbClr val="737981"/>
                          </a:solidFill>
                          <a:latin typeface="Arial"/>
                          <a:cs typeface="Arial"/>
                        </a:rPr>
                        <a:t>section </a:t>
                      </a:r>
                      <a:r>
                        <a:rPr sz="1100" spc="-10" dirty="0">
                          <a:solidFill>
                            <a:srgbClr val="737981"/>
                          </a:solidFill>
                          <a:latin typeface="Arial"/>
                          <a:cs typeface="Arial"/>
                        </a:rPr>
                        <a:t>with </a:t>
                      </a:r>
                      <a:r>
                        <a:rPr sz="1100" dirty="0">
                          <a:solidFill>
                            <a:srgbClr val="737981"/>
                          </a:solidFill>
                          <a:latin typeface="Arial"/>
                          <a:cs typeface="Arial"/>
                        </a:rPr>
                        <a:t>the  status </a:t>
                      </a:r>
                      <a:r>
                        <a:rPr sz="1100" b="1" spc="-5" dirty="0">
                          <a:solidFill>
                            <a:srgbClr val="737981"/>
                          </a:solidFill>
                          <a:latin typeface="Arial"/>
                          <a:cs typeface="Arial"/>
                        </a:rPr>
                        <a:t>Ready </a:t>
                      </a:r>
                      <a:r>
                        <a:rPr sz="1100" b="1" dirty="0">
                          <a:solidFill>
                            <a:srgbClr val="737981"/>
                          </a:solidFill>
                          <a:latin typeface="Arial"/>
                          <a:cs typeface="Arial"/>
                        </a:rPr>
                        <a:t>to</a:t>
                      </a:r>
                      <a:r>
                        <a:rPr sz="1100" b="1" spc="-105" dirty="0">
                          <a:solidFill>
                            <a:srgbClr val="737981"/>
                          </a:solidFill>
                          <a:latin typeface="Arial"/>
                          <a:cs typeface="Arial"/>
                        </a:rPr>
                        <a:t> </a:t>
                      </a:r>
                      <a:r>
                        <a:rPr sz="1100" b="1" dirty="0">
                          <a:solidFill>
                            <a:srgbClr val="737981"/>
                          </a:solidFill>
                          <a:latin typeface="Arial"/>
                          <a:cs typeface="Arial"/>
                        </a:rPr>
                        <a:t>submit.</a:t>
                      </a:r>
                      <a:endParaRPr sz="1100">
                        <a:latin typeface="Arial"/>
                        <a:cs typeface="Arial"/>
                      </a:endParaRPr>
                    </a:p>
                  </a:txBody>
                  <a:tcPr marL="0" marR="0" marT="41910" marB="0">
                    <a:lnR w="12700">
                      <a:solidFill>
                        <a:srgbClr val="000000"/>
                      </a:solidFill>
                      <a:prstDash val="solid"/>
                    </a:lnR>
                    <a:solidFill>
                      <a:srgbClr val="DCDDDE"/>
                    </a:solidFill>
                  </a:tcPr>
                </a:tc>
                <a:extLst>
                  <a:ext uri="{0D108BD9-81ED-4DB2-BD59-A6C34878D82A}">
                    <a16:rowId xmlns:a16="http://schemas.microsoft.com/office/drawing/2014/main" val="10001"/>
                  </a:ext>
                </a:extLst>
              </a:tr>
              <a:tr h="292100">
                <a:tc gridSpan="3" vMerge="1">
                  <a:txBody>
                    <a:bodyPr/>
                    <a:lstStyle/>
                    <a:p>
                      <a:endParaRPr/>
                    </a:p>
                  </a:txBody>
                  <a:tcPr marL="0" marR="0" marT="0" marB="0">
                    <a:lnL w="9525">
                      <a:solidFill>
                        <a:srgbClr val="1D3D60"/>
                      </a:solidFill>
                      <a:prstDash val="solid"/>
                    </a:lnL>
                    <a:lnR w="12700">
                      <a:solidFill>
                        <a:srgbClr val="000000"/>
                      </a:solidFill>
                      <a:prstDash val="solid"/>
                    </a:lnR>
                    <a:lnT w="9525">
                      <a:solidFill>
                        <a:srgbClr val="1D3D60"/>
                      </a:solidFill>
                      <a:prstDash val="solid"/>
                    </a:lnT>
                  </a:tcPr>
                </a:tc>
                <a:tc hMerge="1" vMerge="1">
                  <a:txBody>
                    <a:bodyPr/>
                    <a:lstStyle/>
                    <a:p>
                      <a:endParaRPr/>
                    </a:p>
                  </a:txBody>
                  <a:tcPr marL="0" marR="0" marT="0" marB="0"/>
                </a:tc>
                <a:tc hMerge="1" vMerge="1">
                  <a:txBody>
                    <a:bodyPr/>
                    <a:lstStyle/>
                    <a:p>
                      <a:endParaRPr/>
                    </a:p>
                  </a:txBody>
                  <a:tcPr marL="0" marR="0" marT="0" marB="0"/>
                </a:tc>
                <a:tc>
                  <a:txBody>
                    <a:bodyPr/>
                    <a:lstStyle/>
                    <a:p>
                      <a:pPr marL="24765" algn="ctr">
                        <a:lnSpc>
                          <a:spcPct val="100000"/>
                        </a:lnSpc>
                        <a:spcBef>
                          <a:spcPts val="335"/>
                        </a:spcBef>
                      </a:pPr>
                      <a:r>
                        <a:rPr sz="1100" b="1" dirty="0">
                          <a:solidFill>
                            <a:srgbClr val="D2222A"/>
                          </a:solidFill>
                          <a:latin typeface="Arial"/>
                          <a:cs typeface="Arial"/>
                        </a:rPr>
                        <a:t>2</a:t>
                      </a:r>
                      <a:endParaRPr sz="1100">
                        <a:latin typeface="Arial"/>
                        <a:cs typeface="Arial"/>
                      </a:endParaRPr>
                    </a:p>
                  </a:txBody>
                  <a:tcPr marL="0" marR="0" marT="42545" marB="0">
                    <a:lnL w="12700">
                      <a:solidFill>
                        <a:srgbClr val="000000"/>
                      </a:solidFill>
                      <a:prstDash val="solid"/>
                    </a:lnL>
                  </a:tcPr>
                </a:tc>
                <a:tc>
                  <a:txBody>
                    <a:bodyPr/>
                    <a:lstStyle/>
                    <a:p>
                      <a:pPr marL="107314">
                        <a:lnSpc>
                          <a:spcPct val="100000"/>
                        </a:lnSpc>
                        <a:spcBef>
                          <a:spcPts val="335"/>
                        </a:spcBef>
                      </a:pPr>
                      <a:r>
                        <a:rPr sz="1100" spc="-5" dirty="0">
                          <a:solidFill>
                            <a:srgbClr val="737981"/>
                          </a:solidFill>
                          <a:latin typeface="Arial"/>
                          <a:cs typeface="Arial"/>
                        </a:rPr>
                        <a:t>Click </a:t>
                      </a:r>
                      <a:r>
                        <a:rPr sz="1100" dirty="0">
                          <a:solidFill>
                            <a:srgbClr val="737981"/>
                          </a:solidFill>
                          <a:latin typeface="Arial"/>
                          <a:cs typeface="Arial"/>
                        </a:rPr>
                        <a:t>the </a:t>
                      </a:r>
                      <a:r>
                        <a:rPr sz="1100" b="1" spc="-5" dirty="0">
                          <a:solidFill>
                            <a:srgbClr val="737981"/>
                          </a:solidFill>
                          <a:latin typeface="Arial"/>
                          <a:cs typeface="Arial"/>
                        </a:rPr>
                        <a:t>Submit</a:t>
                      </a:r>
                      <a:r>
                        <a:rPr sz="1100" b="1" spc="-85" dirty="0">
                          <a:solidFill>
                            <a:srgbClr val="737981"/>
                          </a:solidFill>
                          <a:latin typeface="Arial"/>
                          <a:cs typeface="Arial"/>
                        </a:rPr>
                        <a:t> </a:t>
                      </a:r>
                      <a:r>
                        <a:rPr sz="1100" dirty="0">
                          <a:solidFill>
                            <a:srgbClr val="737981"/>
                          </a:solidFill>
                          <a:latin typeface="Arial"/>
                          <a:cs typeface="Arial"/>
                        </a:rPr>
                        <a:t>button.</a:t>
                      </a:r>
                      <a:endParaRPr sz="1100">
                        <a:latin typeface="Arial"/>
                        <a:cs typeface="Arial"/>
                      </a:endParaRPr>
                    </a:p>
                  </a:txBody>
                  <a:tcPr marL="0" marR="0" marT="42545" marB="0">
                    <a:lnR w="12700">
                      <a:solidFill>
                        <a:srgbClr val="000000"/>
                      </a:solidFill>
                      <a:prstDash val="solid"/>
                    </a:lnR>
                  </a:tcPr>
                </a:tc>
                <a:extLst>
                  <a:ext uri="{0D108BD9-81ED-4DB2-BD59-A6C34878D82A}">
                    <a16:rowId xmlns:a16="http://schemas.microsoft.com/office/drawing/2014/main" val="10002"/>
                  </a:ext>
                </a:extLst>
              </a:tr>
              <a:tr h="330200">
                <a:tc gridSpan="3" vMerge="1">
                  <a:txBody>
                    <a:bodyPr/>
                    <a:lstStyle/>
                    <a:p>
                      <a:endParaRPr/>
                    </a:p>
                  </a:txBody>
                  <a:tcPr marL="0" marR="0" marT="0" marB="0">
                    <a:lnL w="9525">
                      <a:solidFill>
                        <a:srgbClr val="1D3D60"/>
                      </a:solidFill>
                      <a:prstDash val="solid"/>
                    </a:lnL>
                    <a:lnR w="12700">
                      <a:solidFill>
                        <a:srgbClr val="000000"/>
                      </a:solidFill>
                      <a:prstDash val="solid"/>
                    </a:lnR>
                    <a:lnT w="9525">
                      <a:solidFill>
                        <a:srgbClr val="1D3D60"/>
                      </a:solidFill>
                      <a:prstDash val="solid"/>
                    </a:lnT>
                  </a:tcPr>
                </a:tc>
                <a:tc hMerge="1" vMerge="1">
                  <a:txBody>
                    <a:bodyPr/>
                    <a:lstStyle/>
                    <a:p>
                      <a:endParaRPr/>
                    </a:p>
                  </a:txBody>
                  <a:tcPr marL="0" marR="0" marT="0" marB="0"/>
                </a:tc>
                <a:tc hMerge="1" vMerge="1">
                  <a:txBody>
                    <a:bodyPr/>
                    <a:lstStyle/>
                    <a:p>
                      <a:endParaRPr/>
                    </a:p>
                  </a:txBody>
                  <a:tcPr marL="0" marR="0" marT="0" marB="0"/>
                </a:tc>
                <a:tc>
                  <a:txBody>
                    <a:bodyPr/>
                    <a:lstStyle/>
                    <a:p>
                      <a:pPr marL="24765" algn="ctr">
                        <a:lnSpc>
                          <a:spcPct val="100000"/>
                        </a:lnSpc>
                        <a:spcBef>
                          <a:spcPts val="335"/>
                        </a:spcBef>
                      </a:pPr>
                      <a:r>
                        <a:rPr sz="1100" b="1" dirty="0">
                          <a:solidFill>
                            <a:srgbClr val="D2222A"/>
                          </a:solidFill>
                          <a:latin typeface="Arial"/>
                          <a:cs typeface="Arial"/>
                        </a:rPr>
                        <a:t>3</a:t>
                      </a:r>
                      <a:endParaRPr sz="1100">
                        <a:latin typeface="Arial"/>
                        <a:cs typeface="Arial"/>
                      </a:endParaRPr>
                    </a:p>
                  </a:txBody>
                  <a:tcPr marL="0" marR="0" marT="42545" marB="0">
                    <a:lnL w="12700">
                      <a:solidFill>
                        <a:srgbClr val="000000"/>
                      </a:solidFill>
                      <a:prstDash val="solid"/>
                    </a:lnL>
                    <a:solidFill>
                      <a:srgbClr val="DCDDDE"/>
                    </a:solidFill>
                  </a:tcPr>
                </a:tc>
                <a:tc rowSpan="2">
                  <a:txBody>
                    <a:bodyPr/>
                    <a:lstStyle/>
                    <a:p>
                      <a:pPr marL="107314" marR="170180">
                        <a:lnSpc>
                          <a:spcPct val="100000"/>
                        </a:lnSpc>
                        <a:spcBef>
                          <a:spcPts val="335"/>
                        </a:spcBef>
                      </a:pPr>
                      <a:r>
                        <a:rPr sz="1100" dirty="0">
                          <a:solidFill>
                            <a:srgbClr val="737981"/>
                          </a:solidFill>
                          <a:latin typeface="Arial"/>
                          <a:cs typeface="Arial"/>
                        </a:rPr>
                        <a:t>A </a:t>
                      </a:r>
                      <a:r>
                        <a:rPr sz="1100" spc="-5" dirty="0">
                          <a:solidFill>
                            <a:srgbClr val="737981"/>
                          </a:solidFill>
                          <a:latin typeface="Arial"/>
                          <a:cs typeface="Arial"/>
                        </a:rPr>
                        <a:t>confirmation </a:t>
                      </a:r>
                      <a:r>
                        <a:rPr sz="1100" dirty="0">
                          <a:solidFill>
                            <a:srgbClr val="737981"/>
                          </a:solidFill>
                          <a:latin typeface="Arial"/>
                          <a:cs typeface="Arial"/>
                        </a:rPr>
                        <a:t>message </a:t>
                      </a:r>
                      <a:r>
                        <a:rPr sz="1100" spc="-5" dirty="0">
                          <a:solidFill>
                            <a:srgbClr val="737981"/>
                          </a:solidFill>
                          <a:latin typeface="Arial"/>
                          <a:cs typeface="Arial"/>
                        </a:rPr>
                        <a:t>is  displayed </a:t>
                      </a:r>
                      <a:r>
                        <a:rPr sz="1100" dirty="0">
                          <a:solidFill>
                            <a:srgbClr val="737981"/>
                          </a:solidFill>
                          <a:latin typeface="Arial"/>
                          <a:cs typeface="Arial"/>
                        </a:rPr>
                        <a:t>on the screen,  </a:t>
                      </a:r>
                      <a:r>
                        <a:rPr sz="1100" spc="-5" dirty="0">
                          <a:solidFill>
                            <a:srgbClr val="737981"/>
                          </a:solidFill>
                          <a:latin typeface="Arial"/>
                          <a:cs typeface="Arial"/>
                        </a:rPr>
                        <a:t>indicating </a:t>
                      </a:r>
                      <a:r>
                        <a:rPr sz="1100" dirty="0">
                          <a:solidFill>
                            <a:srgbClr val="737981"/>
                          </a:solidFill>
                          <a:latin typeface="Arial"/>
                          <a:cs typeface="Arial"/>
                        </a:rPr>
                        <a:t>the successful  assignment of </a:t>
                      </a:r>
                      <a:r>
                        <a:rPr sz="1100" spc="-5" dirty="0">
                          <a:solidFill>
                            <a:srgbClr val="737981"/>
                          </a:solidFill>
                          <a:latin typeface="Arial"/>
                          <a:cs typeface="Arial"/>
                        </a:rPr>
                        <a:t>service</a:t>
                      </a:r>
                      <a:r>
                        <a:rPr sz="1100" spc="-95" dirty="0">
                          <a:solidFill>
                            <a:srgbClr val="737981"/>
                          </a:solidFill>
                          <a:latin typeface="Arial"/>
                          <a:cs typeface="Arial"/>
                        </a:rPr>
                        <a:t> </a:t>
                      </a:r>
                      <a:r>
                        <a:rPr sz="1100" spc="-5" dirty="0">
                          <a:solidFill>
                            <a:srgbClr val="737981"/>
                          </a:solidFill>
                          <a:latin typeface="Arial"/>
                          <a:cs typeface="Arial"/>
                        </a:rPr>
                        <a:t>role.</a:t>
                      </a:r>
                      <a:endParaRPr sz="1100">
                        <a:latin typeface="Arial"/>
                        <a:cs typeface="Arial"/>
                      </a:endParaRPr>
                    </a:p>
                  </a:txBody>
                  <a:tcPr marL="0" marR="0" marT="42545" marB="0">
                    <a:lnR w="12700">
                      <a:solidFill>
                        <a:srgbClr val="000000"/>
                      </a:solidFill>
                      <a:prstDash val="solid"/>
                    </a:lnR>
                    <a:solidFill>
                      <a:srgbClr val="DCDDDE"/>
                    </a:solidFill>
                  </a:tcPr>
                </a:tc>
                <a:extLst>
                  <a:ext uri="{0D108BD9-81ED-4DB2-BD59-A6C34878D82A}">
                    <a16:rowId xmlns:a16="http://schemas.microsoft.com/office/drawing/2014/main" val="10003"/>
                  </a:ext>
                </a:extLst>
              </a:tr>
              <a:tr h="317500">
                <a:tc>
                  <a:txBody>
                    <a:bodyPr/>
                    <a:lstStyle/>
                    <a:p>
                      <a:pPr>
                        <a:lnSpc>
                          <a:spcPct val="100000"/>
                        </a:lnSpc>
                      </a:pPr>
                      <a:endParaRPr sz="1200">
                        <a:latin typeface="Times New Roman"/>
                        <a:cs typeface="Times New Roman"/>
                      </a:endParaRPr>
                    </a:p>
                  </a:txBody>
                  <a:tcPr marL="0" marR="0" marT="0" marB="0">
                    <a:lnL w="9525">
                      <a:solidFill>
                        <a:srgbClr val="1D3D60"/>
                      </a:solidFill>
                      <a:prstDash val="solid"/>
                    </a:lnL>
                    <a:lnR w="28575">
                      <a:solidFill>
                        <a:srgbClr val="D2222A"/>
                      </a:solidFill>
                      <a:prstDash val="solid"/>
                    </a:lnR>
                    <a:lnB w="9525">
                      <a:solidFill>
                        <a:srgbClr val="1D3D60"/>
                      </a:solidFill>
                      <a:prstDash val="solid"/>
                    </a:lnB>
                  </a:tcPr>
                </a:tc>
                <a:tc>
                  <a:txBody>
                    <a:bodyPr/>
                    <a:lstStyle/>
                    <a:p>
                      <a:pPr>
                        <a:lnSpc>
                          <a:spcPct val="100000"/>
                        </a:lnSpc>
                      </a:pPr>
                      <a:endParaRPr sz="1200">
                        <a:latin typeface="Times New Roman"/>
                        <a:cs typeface="Times New Roman"/>
                      </a:endParaRPr>
                    </a:p>
                  </a:txBody>
                  <a:tcPr marL="0" marR="0" marT="0" marB="0">
                    <a:lnL w="28575">
                      <a:solidFill>
                        <a:srgbClr val="D2222A"/>
                      </a:solidFill>
                      <a:prstDash val="solid"/>
                    </a:lnL>
                    <a:lnR w="28575">
                      <a:solidFill>
                        <a:srgbClr val="D2222A"/>
                      </a:solidFill>
                      <a:prstDash val="solid"/>
                    </a:lnR>
                    <a:lnT w="28575">
                      <a:solidFill>
                        <a:srgbClr val="D2222A"/>
                      </a:solidFill>
                      <a:prstDash val="solid"/>
                    </a:lnT>
                    <a:lnB w="28575">
                      <a:solidFill>
                        <a:srgbClr val="D2222A"/>
                      </a:solidFill>
                      <a:prstDash val="solid"/>
                    </a:lnB>
                  </a:tcPr>
                </a:tc>
                <a:tc>
                  <a:txBody>
                    <a:bodyPr/>
                    <a:lstStyle/>
                    <a:p>
                      <a:pPr>
                        <a:lnSpc>
                          <a:spcPct val="100000"/>
                        </a:lnSpc>
                      </a:pPr>
                      <a:endParaRPr sz="1200">
                        <a:latin typeface="Times New Roman"/>
                        <a:cs typeface="Times New Roman"/>
                      </a:endParaRPr>
                    </a:p>
                  </a:txBody>
                  <a:tcPr marL="0" marR="0" marT="0" marB="0">
                    <a:lnL w="28575">
                      <a:solidFill>
                        <a:srgbClr val="D2222A"/>
                      </a:solidFill>
                      <a:prstDash val="solid"/>
                    </a:lnL>
                    <a:lnR w="12700">
                      <a:solidFill>
                        <a:srgbClr val="000000"/>
                      </a:solidFill>
                      <a:prstDash val="solid"/>
                    </a:lnR>
                    <a:lnB w="9525">
                      <a:solidFill>
                        <a:srgbClr val="1D3D6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solidFill>
                      <a:srgbClr val="DCDDDE"/>
                    </a:solidFill>
                  </a:tcPr>
                </a:tc>
                <a:tc vMerge="1">
                  <a:txBody>
                    <a:bodyPr/>
                    <a:lstStyle/>
                    <a:p>
                      <a:endParaRPr/>
                    </a:p>
                  </a:txBody>
                  <a:tcPr marL="0" marR="0" marT="42545" marB="0">
                    <a:lnR w="12700">
                      <a:solidFill>
                        <a:srgbClr val="000000"/>
                      </a:solidFill>
                      <a:prstDash val="solid"/>
                    </a:lnR>
                    <a:solidFill>
                      <a:srgbClr val="DCDDDE"/>
                    </a:solidFill>
                  </a:tcPr>
                </a:tc>
                <a:extLst>
                  <a:ext uri="{0D108BD9-81ED-4DB2-BD59-A6C34878D82A}">
                    <a16:rowId xmlns:a16="http://schemas.microsoft.com/office/drawing/2014/main" val="10004"/>
                  </a:ext>
                </a:extLst>
              </a:tr>
              <a:tr h="0">
                <a:tc rowSpan="2" gridSpan="3">
                  <a:txBody>
                    <a:bodyPr/>
                    <a:lstStyle/>
                    <a:p>
                      <a:pPr>
                        <a:lnSpc>
                          <a:spcPct val="100000"/>
                        </a:lnSpc>
                      </a:pPr>
                      <a:endParaRPr sz="1200">
                        <a:latin typeface="Times New Roman"/>
                        <a:cs typeface="Times New Roman"/>
                      </a:endParaRPr>
                    </a:p>
                  </a:txBody>
                  <a:tcPr marL="0" marR="0" marT="0" marB="0">
                    <a:lnR w="12700">
                      <a:solidFill>
                        <a:srgbClr val="000000"/>
                      </a:solidFill>
                      <a:prstDash val="solid"/>
                    </a:lnR>
                    <a:lnT w="9525" cap="flat" cmpd="sng" algn="ctr">
                      <a:solidFill>
                        <a:srgbClr val="1D3D60"/>
                      </a:solidFill>
                      <a:prstDash val="solid"/>
                      <a:round/>
                      <a:headEnd type="none" w="med" len="med"/>
                      <a:tailEnd type="none" w="med" len="med"/>
                    </a:lnT>
                  </a:tcPr>
                </a:tc>
                <a:tc rowSpan="2" hMerge="1">
                  <a:txBody>
                    <a:bodyPr/>
                    <a:lstStyle/>
                    <a:p>
                      <a:endParaRPr/>
                    </a:p>
                  </a:txBody>
                  <a:tcPr marL="0" marR="0" marT="0" marB="0"/>
                </a:tc>
                <a:tc rowSpan="2" hMerge="1">
                  <a:txBody>
                    <a:bodyPr/>
                    <a:lstStyle/>
                    <a:p>
                      <a:endParaRPr/>
                    </a:p>
                  </a:txBody>
                  <a:tcPr marL="0" marR="0" marT="0" marB="0"/>
                </a:tc>
                <a:tc>
                  <a:txBody>
                    <a:bodyPr/>
                    <a:lstStyle/>
                    <a:p>
                      <a:pPr>
                        <a:lnSpc>
                          <a:spcPct val="100000"/>
                        </a:lnSpc>
                      </a:pPr>
                      <a:endParaRPr sz="100">
                        <a:latin typeface="Times New Roman"/>
                        <a:cs typeface="Times New Roman"/>
                      </a:endParaRPr>
                    </a:p>
                  </a:txBody>
                  <a:tcPr marL="0" marR="0" marT="0" marB="0">
                    <a:lnL w="12700">
                      <a:solidFill>
                        <a:srgbClr val="000000"/>
                      </a:solidFill>
                      <a:prstDash val="solid"/>
                    </a:lnL>
                    <a:solidFill>
                      <a:srgbClr val="DCDDDE"/>
                    </a:solidFill>
                  </a:tcPr>
                </a:tc>
                <a:tc>
                  <a:txBody>
                    <a:bodyPr/>
                    <a:lstStyle/>
                    <a:p>
                      <a:pPr>
                        <a:lnSpc>
                          <a:spcPct val="100000"/>
                        </a:lnSpc>
                      </a:pPr>
                      <a:endParaRPr sz="100">
                        <a:latin typeface="Times New Roman"/>
                        <a:cs typeface="Times New Roman"/>
                      </a:endParaRPr>
                    </a:p>
                  </a:txBody>
                  <a:tcPr marL="0" marR="0" marT="0" marB="0">
                    <a:lnR w="12700">
                      <a:solidFill>
                        <a:srgbClr val="000000"/>
                      </a:solidFill>
                      <a:prstDash val="solid"/>
                    </a:lnR>
                    <a:solidFill>
                      <a:srgbClr val="DCDDDE"/>
                    </a:solidFill>
                  </a:tcPr>
                </a:tc>
                <a:extLst>
                  <a:ext uri="{0D108BD9-81ED-4DB2-BD59-A6C34878D82A}">
                    <a16:rowId xmlns:a16="http://schemas.microsoft.com/office/drawing/2014/main" val="10005"/>
                  </a:ext>
                </a:extLst>
              </a:tr>
              <a:tr h="584200">
                <a:tc gridSpan="3" vMerge="1">
                  <a:txBody>
                    <a:bodyPr/>
                    <a:lstStyle/>
                    <a:p>
                      <a:endParaRPr/>
                    </a:p>
                  </a:txBody>
                  <a:tcPr marL="0" marR="0" marT="0" marB="0">
                    <a:lnR w="12700">
                      <a:solidFill>
                        <a:srgbClr val="000000"/>
                      </a:solidFill>
                      <a:prstDash val="solid"/>
                    </a:lnR>
                    <a:lnT w="28575">
                      <a:solidFill>
                        <a:srgbClr val="D2222A"/>
                      </a:solidFill>
                      <a:prstDash val="solid"/>
                    </a:lnT>
                  </a:tcPr>
                </a:tc>
                <a:tc hMerge="1" vMerge="1">
                  <a:txBody>
                    <a:bodyPr/>
                    <a:lstStyle/>
                    <a:p>
                      <a:endParaRPr/>
                    </a:p>
                  </a:txBody>
                  <a:tcPr marL="0" marR="0" marT="0" marB="0"/>
                </a:tc>
                <a:tc hMerge="1" vMerge="1">
                  <a:txBody>
                    <a:bodyPr/>
                    <a:lstStyle/>
                    <a:p>
                      <a:endParaRPr/>
                    </a:p>
                  </a:txBody>
                  <a:tcPr marL="0" marR="0" marT="0" marB="0"/>
                </a:tc>
                <a:tc>
                  <a:txBody>
                    <a:bodyPr/>
                    <a:lstStyle/>
                    <a:p>
                      <a:pPr marL="24765" algn="ctr">
                        <a:lnSpc>
                          <a:spcPct val="100000"/>
                        </a:lnSpc>
                        <a:spcBef>
                          <a:spcPts val="334"/>
                        </a:spcBef>
                      </a:pPr>
                      <a:r>
                        <a:rPr sz="1100" b="1" dirty="0">
                          <a:solidFill>
                            <a:srgbClr val="D2222A"/>
                          </a:solidFill>
                          <a:latin typeface="Arial"/>
                          <a:cs typeface="Arial"/>
                        </a:rPr>
                        <a:t>4</a:t>
                      </a:r>
                      <a:endParaRPr sz="1100">
                        <a:latin typeface="Arial"/>
                        <a:cs typeface="Arial"/>
                      </a:endParaRPr>
                    </a:p>
                  </a:txBody>
                  <a:tcPr marL="0" marR="0" marT="42544" marB="0">
                    <a:lnL w="12700">
                      <a:solidFill>
                        <a:srgbClr val="000000"/>
                      </a:solidFill>
                      <a:prstDash val="solid"/>
                    </a:lnL>
                    <a:lnB w="12700">
                      <a:solidFill>
                        <a:srgbClr val="000000"/>
                      </a:solidFill>
                      <a:prstDash val="solid"/>
                    </a:lnB>
                  </a:tcPr>
                </a:tc>
                <a:tc>
                  <a:txBody>
                    <a:bodyPr/>
                    <a:lstStyle/>
                    <a:p>
                      <a:pPr marL="107314" marR="277495">
                        <a:lnSpc>
                          <a:spcPct val="100000"/>
                        </a:lnSpc>
                        <a:spcBef>
                          <a:spcPts val="334"/>
                        </a:spcBef>
                      </a:pPr>
                      <a:r>
                        <a:rPr sz="1100" dirty="0">
                          <a:solidFill>
                            <a:srgbClr val="737981"/>
                          </a:solidFill>
                          <a:latin typeface="Arial"/>
                          <a:cs typeface="Arial"/>
                        </a:rPr>
                        <a:t>To go back to the </a:t>
                      </a:r>
                      <a:r>
                        <a:rPr sz="1100" b="1" spc="-5" dirty="0">
                          <a:solidFill>
                            <a:srgbClr val="737981"/>
                          </a:solidFill>
                          <a:latin typeface="Arial"/>
                          <a:cs typeface="Arial"/>
                        </a:rPr>
                        <a:t>User  </a:t>
                      </a:r>
                      <a:r>
                        <a:rPr sz="1100" b="1" dirty="0">
                          <a:solidFill>
                            <a:srgbClr val="737981"/>
                          </a:solidFill>
                          <a:latin typeface="Arial"/>
                          <a:cs typeface="Arial"/>
                        </a:rPr>
                        <a:t>Details </a:t>
                      </a:r>
                      <a:r>
                        <a:rPr sz="1100" dirty="0">
                          <a:solidFill>
                            <a:srgbClr val="737981"/>
                          </a:solidFill>
                          <a:latin typeface="Arial"/>
                          <a:cs typeface="Arial"/>
                        </a:rPr>
                        <a:t>screen, </a:t>
                      </a:r>
                      <a:r>
                        <a:rPr sz="1100" spc="-5" dirty="0">
                          <a:solidFill>
                            <a:srgbClr val="737981"/>
                          </a:solidFill>
                          <a:latin typeface="Arial"/>
                          <a:cs typeface="Arial"/>
                        </a:rPr>
                        <a:t>close</a:t>
                      </a:r>
                      <a:r>
                        <a:rPr sz="1100" spc="-120" dirty="0">
                          <a:solidFill>
                            <a:srgbClr val="737981"/>
                          </a:solidFill>
                          <a:latin typeface="Arial"/>
                          <a:cs typeface="Arial"/>
                        </a:rPr>
                        <a:t> </a:t>
                      </a:r>
                      <a:r>
                        <a:rPr sz="1100" dirty="0">
                          <a:solidFill>
                            <a:srgbClr val="737981"/>
                          </a:solidFill>
                          <a:latin typeface="Arial"/>
                          <a:cs typeface="Arial"/>
                        </a:rPr>
                        <a:t>the  </a:t>
                      </a:r>
                      <a:r>
                        <a:rPr sz="1100" b="1" dirty="0">
                          <a:solidFill>
                            <a:srgbClr val="737981"/>
                          </a:solidFill>
                          <a:latin typeface="Arial"/>
                          <a:cs typeface="Arial"/>
                        </a:rPr>
                        <a:t>Catalog</a:t>
                      </a:r>
                      <a:r>
                        <a:rPr sz="1100" b="1" spc="-120" dirty="0">
                          <a:solidFill>
                            <a:srgbClr val="737981"/>
                          </a:solidFill>
                          <a:latin typeface="Arial"/>
                          <a:cs typeface="Arial"/>
                        </a:rPr>
                        <a:t> </a:t>
                      </a:r>
                      <a:r>
                        <a:rPr sz="1100" dirty="0">
                          <a:solidFill>
                            <a:srgbClr val="737981"/>
                          </a:solidFill>
                          <a:latin typeface="Arial"/>
                          <a:cs typeface="Arial"/>
                        </a:rPr>
                        <a:t>tab.</a:t>
                      </a:r>
                      <a:endParaRPr sz="1100">
                        <a:latin typeface="Arial"/>
                        <a:cs typeface="Arial"/>
                      </a:endParaRPr>
                    </a:p>
                  </a:txBody>
                  <a:tcPr marL="0" marR="0" marT="42544"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7"/>
          <p:cNvSpPr/>
          <p:nvPr/>
        </p:nvSpPr>
        <p:spPr>
          <a:xfrm>
            <a:off x="179007" y="3580079"/>
            <a:ext cx="4856734" cy="986840"/>
          </a:xfrm>
          <a:prstGeom prst="rect">
            <a:avLst/>
          </a:prstGeom>
          <a:blipFill>
            <a:blip r:embed="rId3" cstate="print"/>
            <a:stretch>
              <a:fillRect/>
            </a:stretch>
          </a:blipFill>
        </p:spPr>
        <p:txBody>
          <a:bodyPr wrap="square" lIns="0" tIns="0" rIns="0" bIns="0" rtlCol="0"/>
          <a:lstStyle/>
          <a:p>
            <a:endParaRPr/>
          </a:p>
        </p:txBody>
      </p:sp>
      <p:sp>
        <p:nvSpPr>
          <p:cNvPr id="6" name="object 8"/>
          <p:cNvSpPr/>
          <p:nvPr/>
        </p:nvSpPr>
        <p:spPr>
          <a:xfrm>
            <a:off x="174244" y="3575380"/>
            <a:ext cx="4866640" cy="996950"/>
          </a:xfrm>
          <a:custGeom>
            <a:avLst/>
            <a:gdLst/>
            <a:ahLst/>
            <a:cxnLst/>
            <a:rect l="l" t="t" r="r" b="b"/>
            <a:pathLst>
              <a:path w="4866640" h="996950">
                <a:moveTo>
                  <a:pt x="0" y="996365"/>
                </a:moveTo>
                <a:lnTo>
                  <a:pt x="4866259" y="996365"/>
                </a:lnTo>
                <a:lnTo>
                  <a:pt x="4866259" y="0"/>
                </a:lnTo>
                <a:lnTo>
                  <a:pt x="0" y="0"/>
                </a:lnTo>
                <a:lnTo>
                  <a:pt x="0" y="996365"/>
                </a:lnTo>
                <a:close/>
              </a:path>
            </a:pathLst>
          </a:custGeom>
          <a:ln w="9524">
            <a:solidFill>
              <a:srgbClr val="1D3D60"/>
            </a:solidFill>
          </a:ln>
        </p:spPr>
        <p:txBody>
          <a:bodyPr wrap="square" lIns="0" tIns="0" rIns="0" bIns="0" rtlCol="0"/>
          <a:lstStyle/>
          <a:p>
            <a:endParaRPr/>
          </a:p>
        </p:txBody>
      </p:sp>
      <p:sp>
        <p:nvSpPr>
          <p:cNvPr id="7" name="object 9"/>
          <p:cNvSpPr/>
          <p:nvPr/>
        </p:nvSpPr>
        <p:spPr>
          <a:xfrm>
            <a:off x="5418646" y="1633880"/>
            <a:ext cx="419100" cy="270510"/>
          </a:xfrm>
          <a:custGeom>
            <a:avLst/>
            <a:gdLst/>
            <a:ahLst/>
            <a:cxnLst/>
            <a:rect l="l" t="t" r="r" b="b"/>
            <a:pathLst>
              <a:path w="419100" h="270510">
                <a:moveTo>
                  <a:pt x="0" y="269976"/>
                </a:moveTo>
                <a:lnTo>
                  <a:pt x="419100" y="269976"/>
                </a:lnTo>
                <a:lnTo>
                  <a:pt x="419100" y="0"/>
                </a:lnTo>
                <a:lnTo>
                  <a:pt x="0" y="0"/>
                </a:lnTo>
                <a:lnTo>
                  <a:pt x="0" y="269976"/>
                </a:lnTo>
                <a:close/>
              </a:path>
            </a:pathLst>
          </a:custGeom>
          <a:ln w="28575">
            <a:solidFill>
              <a:srgbClr val="D2222A"/>
            </a:solidFill>
          </a:ln>
        </p:spPr>
        <p:txBody>
          <a:bodyPr wrap="square" lIns="0" tIns="0" rIns="0" bIns="0" rtlCol="0"/>
          <a:lstStyle/>
          <a:p>
            <a:endParaRPr/>
          </a:p>
        </p:txBody>
      </p:sp>
      <p:sp>
        <p:nvSpPr>
          <p:cNvPr id="8" name="object 10"/>
          <p:cNvSpPr/>
          <p:nvPr/>
        </p:nvSpPr>
        <p:spPr>
          <a:xfrm>
            <a:off x="1825308" y="3409949"/>
            <a:ext cx="360045" cy="127635"/>
          </a:xfrm>
          <a:custGeom>
            <a:avLst/>
            <a:gdLst/>
            <a:ahLst/>
            <a:cxnLst/>
            <a:rect l="l" t="t" r="r" b="b"/>
            <a:pathLst>
              <a:path w="360044" h="127635">
                <a:moveTo>
                  <a:pt x="360044" y="63626"/>
                </a:moveTo>
                <a:lnTo>
                  <a:pt x="0" y="63626"/>
                </a:lnTo>
                <a:lnTo>
                  <a:pt x="179959" y="127126"/>
                </a:lnTo>
                <a:lnTo>
                  <a:pt x="360044" y="63626"/>
                </a:lnTo>
                <a:close/>
              </a:path>
              <a:path w="360044" h="127635">
                <a:moveTo>
                  <a:pt x="270001" y="0"/>
                </a:moveTo>
                <a:lnTo>
                  <a:pt x="90043" y="0"/>
                </a:lnTo>
                <a:lnTo>
                  <a:pt x="90043" y="63626"/>
                </a:lnTo>
                <a:lnTo>
                  <a:pt x="270001" y="63626"/>
                </a:lnTo>
                <a:lnTo>
                  <a:pt x="270001" y="0"/>
                </a:lnTo>
                <a:close/>
              </a:path>
            </a:pathLst>
          </a:custGeom>
          <a:solidFill>
            <a:srgbClr val="D2222A"/>
          </a:solidFill>
        </p:spPr>
        <p:txBody>
          <a:bodyPr wrap="square" lIns="0" tIns="0" rIns="0" bIns="0" rtlCol="0"/>
          <a:lstStyle/>
          <a:p>
            <a:endParaRPr/>
          </a:p>
        </p:txBody>
      </p:sp>
      <p:sp>
        <p:nvSpPr>
          <p:cNvPr id="9" name="object 11"/>
          <p:cNvSpPr/>
          <p:nvPr/>
        </p:nvSpPr>
        <p:spPr>
          <a:xfrm>
            <a:off x="1825308" y="3409949"/>
            <a:ext cx="360045" cy="127635"/>
          </a:xfrm>
          <a:custGeom>
            <a:avLst/>
            <a:gdLst/>
            <a:ahLst/>
            <a:cxnLst/>
            <a:rect l="l" t="t" r="r" b="b"/>
            <a:pathLst>
              <a:path w="360044" h="127635">
                <a:moveTo>
                  <a:pt x="0" y="63626"/>
                </a:moveTo>
                <a:lnTo>
                  <a:pt x="90043" y="63626"/>
                </a:lnTo>
                <a:lnTo>
                  <a:pt x="90043" y="0"/>
                </a:lnTo>
                <a:lnTo>
                  <a:pt x="270001" y="0"/>
                </a:lnTo>
                <a:lnTo>
                  <a:pt x="270001" y="63626"/>
                </a:lnTo>
                <a:lnTo>
                  <a:pt x="360044" y="63626"/>
                </a:lnTo>
                <a:lnTo>
                  <a:pt x="179959" y="127126"/>
                </a:lnTo>
                <a:lnTo>
                  <a:pt x="0" y="63626"/>
                </a:lnTo>
                <a:close/>
              </a:path>
            </a:pathLst>
          </a:custGeom>
          <a:ln w="9525">
            <a:solidFill>
              <a:srgbClr val="2B80B0"/>
            </a:solidFill>
          </a:ln>
        </p:spPr>
        <p:txBody>
          <a:bodyPr wrap="square" lIns="0" tIns="0" rIns="0" bIns="0" rtlCol="0"/>
          <a:lstStyle/>
          <a:p>
            <a:endParaRPr/>
          </a:p>
        </p:txBody>
      </p:sp>
      <p:sp>
        <p:nvSpPr>
          <p:cNvPr id="10" name="object 12"/>
          <p:cNvSpPr/>
          <p:nvPr/>
        </p:nvSpPr>
        <p:spPr>
          <a:xfrm>
            <a:off x="199288" y="4188142"/>
            <a:ext cx="2212975" cy="252095"/>
          </a:xfrm>
          <a:custGeom>
            <a:avLst/>
            <a:gdLst/>
            <a:ahLst/>
            <a:cxnLst/>
            <a:rect l="l" t="t" r="r" b="b"/>
            <a:pathLst>
              <a:path w="2212975" h="252095">
                <a:moveTo>
                  <a:pt x="0" y="251777"/>
                </a:moveTo>
                <a:lnTo>
                  <a:pt x="2212975" y="251777"/>
                </a:lnTo>
                <a:lnTo>
                  <a:pt x="2212975" y="0"/>
                </a:lnTo>
                <a:lnTo>
                  <a:pt x="0" y="0"/>
                </a:lnTo>
                <a:lnTo>
                  <a:pt x="0" y="251777"/>
                </a:lnTo>
                <a:close/>
              </a:path>
            </a:pathLst>
          </a:custGeom>
          <a:ln w="28575">
            <a:solidFill>
              <a:srgbClr val="D2222A"/>
            </a:solidFill>
          </a:ln>
        </p:spPr>
        <p:txBody>
          <a:bodyPr wrap="square" lIns="0" tIns="0" rIns="0" bIns="0" rtlCol="0"/>
          <a:lstStyle/>
          <a:p>
            <a:endParaRPr/>
          </a:p>
        </p:txBody>
      </p:sp>
      <p:sp>
        <p:nvSpPr>
          <p:cNvPr id="11" name="object 13"/>
          <p:cNvSpPr/>
          <p:nvPr/>
        </p:nvSpPr>
        <p:spPr>
          <a:xfrm>
            <a:off x="4863910" y="3638537"/>
            <a:ext cx="120650" cy="161925"/>
          </a:xfrm>
          <a:custGeom>
            <a:avLst/>
            <a:gdLst/>
            <a:ahLst/>
            <a:cxnLst/>
            <a:rect l="l" t="t" r="r" b="b"/>
            <a:pathLst>
              <a:path w="120650" h="161925">
                <a:moveTo>
                  <a:pt x="0" y="161556"/>
                </a:moveTo>
                <a:lnTo>
                  <a:pt x="120451" y="161556"/>
                </a:lnTo>
                <a:lnTo>
                  <a:pt x="120451" y="0"/>
                </a:lnTo>
                <a:lnTo>
                  <a:pt x="0" y="0"/>
                </a:lnTo>
                <a:lnTo>
                  <a:pt x="0" y="161556"/>
                </a:lnTo>
                <a:close/>
              </a:path>
            </a:pathLst>
          </a:custGeom>
          <a:ln w="28575">
            <a:solidFill>
              <a:srgbClr val="D2222A"/>
            </a:solidFill>
          </a:ln>
        </p:spPr>
        <p:txBody>
          <a:bodyPr wrap="square" lIns="0" tIns="0" rIns="0" bIns="0" rtlCol="0"/>
          <a:lstStyle/>
          <a:p>
            <a:endParaRPr/>
          </a:p>
        </p:txBody>
      </p:sp>
      <p:sp>
        <p:nvSpPr>
          <p:cNvPr id="12" name="object 14"/>
          <p:cNvSpPr/>
          <p:nvPr/>
        </p:nvSpPr>
        <p:spPr>
          <a:xfrm>
            <a:off x="131889" y="609473"/>
            <a:ext cx="1316736" cy="704088"/>
          </a:xfrm>
          <a:prstGeom prst="rect">
            <a:avLst/>
          </a:prstGeom>
          <a:blipFill>
            <a:blip r:embed="rId4" cstate="print"/>
            <a:stretch>
              <a:fillRect/>
            </a:stretch>
          </a:blipFill>
        </p:spPr>
        <p:txBody>
          <a:bodyPr wrap="square" lIns="0" tIns="0" rIns="0" bIns="0" rtlCol="0"/>
          <a:lstStyle/>
          <a:p>
            <a:endParaRPr/>
          </a:p>
        </p:txBody>
      </p:sp>
      <p:sp>
        <p:nvSpPr>
          <p:cNvPr id="13" name="object 15"/>
          <p:cNvSpPr/>
          <p:nvPr/>
        </p:nvSpPr>
        <p:spPr>
          <a:xfrm>
            <a:off x="323913" y="688721"/>
            <a:ext cx="821436" cy="588263"/>
          </a:xfrm>
          <a:prstGeom prst="rect">
            <a:avLst/>
          </a:prstGeom>
          <a:blipFill>
            <a:blip r:embed="rId5" cstate="print"/>
            <a:stretch>
              <a:fillRect/>
            </a:stretch>
          </a:blipFill>
        </p:spPr>
        <p:txBody>
          <a:bodyPr wrap="square" lIns="0" tIns="0" rIns="0" bIns="0" rtlCol="0"/>
          <a:lstStyle/>
          <a:p>
            <a:endParaRPr/>
          </a:p>
        </p:txBody>
      </p:sp>
      <p:sp>
        <p:nvSpPr>
          <p:cNvPr id="14" name="object 16"/>
          <p:cNvSpPr/>
          <p:nvPr/>
        </p:nvSpPr>
        <p:spPr>
          <a:xfrm>
            <a:off x="179007" y="636396"/>
            <a:ext cx="1222375" cy="609600"/>
          </a:xfrm>
          <a:custGeom>
            <a:avLst/>
            <a:gdLst/>
            <a:ahLst/>
            <a:cxnLst/>
            <a:rect l="l" t="t" r="r" b="b"/>
            <a:pathLst>
              <a:path w="1222375" h="609600">
                <a:moveTo>
                  <a:pt x="917575" y="0"/>
                </a:moveTo>
                <a:lnTo>
                  <a:pt x="0" y="0"/>
                </a:lnTo>
                <a:lnTo>
                  <a:pt x="0" y="609600"/>
                </a:lnTo>
                <a:lnTo>
                  <a:pt x="917575" y="609600"/>
                </a:lnTo>
                <a:lnTo>
                  <a:pt x="1222375" y="304800"/>
                </a:lnTo>
                <a:lnTo>
                  <a:pt x="917575" y="0"/>
                </a:lnTo>
                <a:close/>
              </a:path>
            </a:pathLst>
          </a:custGeom>
          <a:solidFill>
            <a:srgbClr val="55CF9E"/>
          </a:solidFill>
        </p:spPr>
        <p:txBody>
          <a:bodyPr wrap="square" lIns="0" tIns="0" rIns="0" bIns="0" rtlCol="0"/>
          <a:lstStyle/>
          <a:p>
            <a:endParaRPr/>
          </a:p>
        </p:txBody>
      </p:sp>
      <p:sp>
        <p:nvSpPr>
          <p:cNvPr id="15" name="object 17"/>
          <p:cNvSpPr/>
          <p:nvPr/>
        </p:nvSpPr>
        <p:spPr>
          <a:xfrm>
            <a:off x="179007" y="636396"/>
            <a:ext cx="1222375" cy="609600"/>
          </a:xfrm>
          <a:custGeom>
            <a:avLst/>
            <a:gdLst/>
            <a:ahLst/>
            <a:cxnLst/>
            <a:rect l="l" t="t" r="r" b="b"/>
            <a:pathLst>
              <a:path w="1222375" h="609600">
                <a:moveTo>
                  <a:pt x="0" y="0"/>
                </a:moveTo>
                <a:lnTo>
                  <a:pt x="917575" y="0"/>
                </a:lnTo>
                <a:lnTo>
                  <a:pt x="1222375" y="304800"/>
                </a:lnTo>
                <a:lnTo>
                  <a:pt x="917575" y="609600"/>
                </a:lnTo>
                <a:lnTo>
                  <a:pt x="0" y="609600"/>
                </a:lnTo>
                <a:lnTo>
                  <a:pt x="0" y="0"/>
                </a:lnTo>
                <a:close/>
              </a:path>
            </a:pathLst>
          </a:custGeom>
          <a:ln w="9525">
            <a:solidFill>
              <a:srgbClr val="B6CADF"/>
            </a:solidFill>
          </a:ln>
        </p:spPr>
        <p:txBody>
          <a:bodyPr wrap="square" lIns="0" tIns="0" rIns="0" bIns="0" rtlCol="0"/>
          <a:lstStyle/>
          <a:p>
            <a:endParaRPr/>
          </a:p>
        </p:txBody>
      </p:sp>
      <p:sp>
        <p:nvSpPr>
          <p:cNvPr id="16" name="object 18"/>
          <p:cNvSpPr txBox="1"/>
          <p:nvPr/>
        </p:nvSpPr>
        <p:spPr>
          <a:xfrm>
            <a:off x="445935" y="741552"/>
            <a:ext cx="535940" cy="391160"/>
          </a:xfrm>
          <a:prstGeom prst="rect">
            <a:avLst/>
          </a:prstGeom>
        </p:spPr>
        <p:txBody>
          <a:bodyPr vert="horz" wrap="square" lIns="0" tIns="12700" rIns="0" bIns="0" rtlCol="0">
            <a:spAutoFit/>
          </a:bodyPr>
          <a:lstStyle/>
          <a:p>
            <a:pPr marL="12700" marR="5080" indent="65405">
              <a:lnSpc>
                <a:spcPct val="100000"/>
              </a:lnSpc>
              <a:spcBef>
                <a:spcPts val="100"/>
              </a:spcBef>
            </a:pPr>
            <a:r>
              <a:rPr sz="1200" b="1" spc="-5" dirty="0">
                <a:solidFill>
                  <a:srgbClr val="FFFFFF"/>
                </a:solidFill>
                <a:latin typeface="Arial"/>
                <a:cs typeface="Arial"/>
              </a:rPr>
              <a:t>User  </a:t>
            </a:r>
            <a:r>
              <a:rPr sz="1200" b="1" dirty="0">
                <a:solidFill>
                  <a:srgbClr val="FFFFFF"/>
                </a:solidFill>
                <a:latin typeface="Arial"/>
                <a:cs typeface="Arial"/>
              </a:rPr>
              <a:t>S</a:t>
            </a:r>
            <a:r>
              <a:rPr sz="1200" b="1" spc="-5" dirty="0">
                <a:solidFill>
                  <a:srgbClr val="FFFFFF"/>
                </a:solidFill>
                <a:latin typeface="Arial"/>
                <a:cs typeface="Arial"/>
              </a:rPr>
              <a:t>earc</a:t>
            </a:r>
            <a:r>
              <a:rPr sz="1200" b="1" dirty="0">
                <a:solidFill>
                  <a:srgbClr val="FFFFFF"/>
                </a:solidFill>
                <a:latin typeface="Arial"/>
                <a:cs typeface="Arial"/>
              </a:rPr>
              <a:t>h</a:t>
            </a:r>
            <a:endParaRPr sz="1200">
              <a:latin typeface="Arial"/>
              <a:cs typeface="Arial"/>
            </a:endParaRPr>
          </a:p>
        </p:txBody>
      </p:sp>
      <p:sp>
        <p:nvSpPr>
          <p:cNvPr id="17" name="object 19"/>
          <p:cNvSpPr/>
          <p:nvPr/>
        </p:nvSpPr>
        <p:spPr>
          <a:xfrm>
            <a:off x="2321877" y="609473"/>
            <a:ext cx="1469135" cy="704088"/>
          </a:xfrm>
          <a:prstGeom prst="rect">
            <a:avLst/>
          </a:prstGeom>
          <a:blipFill>
            <a:blip r:embed="rId6" cstate="print"/>
            <a:stretch>
              <a:fillRect/>
            </a:stretch>
          </a:blipFill>
        </p:spPr>
        <p:txBody>
          <a:bodyPr wrap="square" lIns="0" tIns="0" rIns="0" bIns="0" rtlCol="0"/>
          <a:lstStyle/>
          <a:p>
            <a:endParaRPr/>
          </a:p>
        </p:txBody>
      </p:sp>
      <p:sp>
        <p:nvSpPr>
          <p:cNvPr id="18" name="object 20"/>
          <p:cNvSpPr/>
          <p:nvPr/>
        </p:nvSpPr>
        <p:spPr>
          <a:xfrm>
            <a:off x="2404174" y="688721"/>
            <a:ext cx="1353311" cy="588263"/>
          </a:xfrm>
          <a:prstGeom prst="rect">
            <a:avLst/>
          </a:prstGeom>
          <a:blipFill>
            <a:blip r:embed="rId7" cstate="print"/>
            <a:stretch>
              <a:fillRect/>
            </a:stretch>
          </a:blipFill>
        </p:spPr>
        <p:txBody>
          <a:bodyPr wrap="square" lIns="0" tIns="0" rIns="0" bIns="0" rtlCol="0"/>
          <a:lstStyle/>
          <a:p>
            <a:endParaRPr/>
          </a:p>
        </p:txBody>
      </p:sp>
      <p:sp>
        <p:nvSpPr>
          <p:cNvPr id="19" name="object 21"/>
          <p:cNvSpPr/>
          <p:nvPr/>
        </p:nvSpPr>
        <p:spPr>
          <a:xfrm>
            <a:off x="2375726" y="636396"/>
            <a:ext cx="1366520" cy="609600"/>
          </a:xfrm>
          <a:custGeom>
            <a:avLst/>
            <a:gdLst/>
            <a:ahLst/>
            <a:cxnLst/>
            <a:rect l="l" t="t" r="r" b="b"/>
            <a:pathLst>
              <a:path w="1366520" h="609600">
                <a:moveTo>
                  <a:pt x="1061720" y="0"/>
                </a:moveTo>
                <a:lnTo>
                  <a:pt x="0" y="0"/>
                </a:lnTo>
                <a:lnTo>
                  <a:pt x="304800" y="304800"/>
                </a:lnTo>
                <a:lnTo>
                  <a:pt x="0" y="609600"/>
                </a:lnTo>
                <a:lnTo>
                  <a:pt x="1061720" y="609600"/>
                </a:lnTo>
                <a:lnTo>
                  <a:pt x="1366520" y="304800"/>
                </a:lnTo>
                <a:lnTo>
                  <a:pt x="1061720" y="0"/>
                </a:lnTo>
                <a:close/>
              </a:path>
            </a:pathLst>
          </a:custGeom>
          <a:solidFill>
            <a:srgbClr val="55CF9E"/>
          </a:solidFill>
        </p:spPr>
        <p:txBody>
          <a:bodyPr wrap="square" lIns="0" tIns="0" rIns="0" bIns="0" rtlCol="0"/>
          <a:lstStyle/>
          <a:p>
            <a:endParaRPr/>
          </a:p>
        </p:txBody>
      </p:sp>
      <p:sp>
        <p:nvSpPr>
          <p:cNvPr id="20" name="object 22"/>
          <p:cNvSpPr/>
          <p:nvPr/>
        </p:nvSpPr>
        <p:spPr>
          <a:xfrm>
            <a:off x="2375726" y="636396"/>
            <a:ext cx="1366520" cy="609600"/>
          </a:xfrm>
          <a:custGeom>
            <a:avLst/>
            <a:gdLst/>
            <a:ahLst/>
            <a:cxnLst/>
            <a:rect l="l" t="t" r="r" b="b"/>
            <a:pathLst>
              <a:path w="1366520" h="609600">
                <a:moveTo>
                  <a:pt x="0" y="0"/>
                </a:moveTo>
                <a:lnTo>
                  <a:pt x="1061720" y="0"/>
                </a:lnTo>
                <a:lnTo>
                  <a:pt x="1366520" y="304800"/>
                </a:lnTo>
                <a:lnTo>
                  <a:pt x="106172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1" name="object 23"/>
          <p:cNvSpPr txBox="1"/>
          <p:nvPr/>
        </p:nvSpPr>
        <p:spPr>
          <a:xfrm>
            <a:off x="2654236" y="741552"/>
            <a:ext cx="939165" cy="391160"/>
          </a:xfrm>
          <a:prstGeom prst="rect">
            <a:avLst/>
          </a:prstGeom>
        </p:spPr>
        <p:txBody>
          <a:bodyPr vert="horz" wrap="square" lIns="0" tIns="12700" rIns="0" bIns="0" rtlCol="0">
            <a:spAutoFit/>
          </a:bodyPr>
          <a:lstStyle/>
          <a:p>
            <a:pPr marL="129539" marR="5080" indent="-117475">
              <a:lnSpc>
                <a:spcPct val="100000"/>
              </a:lnSpc>
              <a:spcBef>
                <a:spcPts val="100"/>
              </a:spcBef>
            </a:pPr>
            <a:r>
              <a:rPr sz="1200" b="1" spc="-5" dirty="0">
                <a:solidFill>
                  <a:srgbClr val="FFFFFF"/>
                </a:solidFill>
                <a:latin typeface="Arial"/>
                <a:cs typeface="Arial"/>
              </a:rPr>
              <a:t>Service</a:t>
            </a:r>
            <a:r>
              <a:rPr sz="1200" b="1" spc="-70" dirty="0">
                <a:solidFill>
                  <a:srgbClr val="FFFFFF"/>
                </a:solidFill>
                <a:latin typeface="Arial"/>
                <a:cs typeface="Arial"/>
              </a:rPr>
              <a:t> </a:t>
            </a:r>
            <a:r>
              <a:rPr sz="1200" b="1" spc="-5" dirty="0">
                <a:solidFill>
                  <a:srgbClr val="FFFFFF"/>
                </a:solidFill>
                <a:latin typeface="Arial"/>
                <a:cs typeface="Arial"/>
              </a:rPr>
              <a:t>Role  Selection</a:t>
            </a:r>
            <a:endParaRPr sz="1200">
              <a:latin typeface="Arial"/>
              <a:cs typeface="Arial"/>
            </a:endParaRPr>
          </a:p>
        </p:txBody>
      </p:sp>
      <p:sp>
        <p:nvSpPr>
          <p:cNvPr id="22" name="object 24"/>
          <p:cNvSpPr/>
          <p:nvPr/>
        </p:nvSpPr>
        <p:spPr>
          <a:xfrm>
            <a:off x="3492310" y="609473"/>
            <a:ext cx="1322831" cy="704088"/>
          </a:xfrm>
          <a:prstGeom prst="rect">
            <a:avLst/>
          </a:prstGeom>
          <a:blipFill>
            <a:blip r:embed="rId8" cstate="print"/>
            <a:stretch>
              <a:fillRect/>
            </a:stretch>
          </a:blipFill>
        </p:spPr>
        <p:txBody>
          <a:bodyPr wrap="square" lIns="0" tIns="0" rIns="0" bIns="0" rtlCol="0"/>
          <a:lstStyle/>
          <a:p>
            <a:endParaRPr/>
          </a:p>
        </p:txBody>
      </p:sp>
      <p:sp>
        <p:nvSpPr>
          <p:cNvPr id="23" name="object 25"/>
          <p:cNvSpPr/>
          <p:nvPr/>
        </p:nvSpPr>
        <p:spPr>
          <a:xfrm>
            <a:off x="3525837" y="688721"/>
            <a:ext cx="1304544" cy="588263"/>
          </a:xfrm>
          <a:prstGeom prst="rect">
            <a:avLst/>
          </a:prstGeom>
          <a:blipFill>
            <a:blip r:embed="rId9" cstate="print"/>
            <a:stretch>
              <a:fillRect/>
            </a:stretch>
          </a:blipFill>
        </p:spPr>
        <p:txBody>
          <a:bodyPr wrap="square" lIns="0" tIns="0" rIns="0" bIns="0" rtlCol="0"/>
          <a:lstStyle/>
          <a:p>
            <a:endParaRPr/>
          </a:p>
        </p:txBody>
      </p:sp>
      <p:sp>
        <p:nvSpPr>
          <p:cNvPr id="24" name="object 26"/>
          <p:cNvSpPr/>
          <p:nvPr/>
        </p:nvSpPr>
        <p:spPr>
          <a:xfrm>
            <a:off x="3546158" y="636396"/>
            <a:ext cx="1219200" cy="609600"/>
          </a:xfrm>
          <a:custGeom>
            <a:avLst/>
            <a:gdLst/>
            <a:ahLst/>
            <a:cxnLst/>
            <a:rect l="l" t="t" r="r" b="b"/>
            <a:pathLst>
              <a:path w="1219200" h="609600">
                <a:moveTo>
                  <a:pt x="914400" y="0"/>
                </a:moveTo>
                <a:lnTo>
                  <a:pt x="0" y="0"/>
                </a:lnTo>
                <a:lnTo>
                  <a:pt x="304800" y="304800"/>
                </a:lnTo>
                <a:lnTo>
                  <a:pt x="0" y="609600"/>
                </a:lnTo>
                <a:lnTo>
                  <a:pt x="914400" y="609600"/>
                </a:lnTo>
                <a:lnTo>
                  <a:pt x="1219200" y="304800"/>
                </a:lnTo>
                <a:lnTo>
                  <a:pt x="914400" y="0"/>
                </a:lnTo>
                <a:close/>
              </a:path>
            </a:pathLst>
          </a:custGeom>
          <a:solidFill>
            <a:srgbClr val="D65633"/>
          </a:solidFill>
        </p:spPr>
        <p:txBody>
          <a:bodyPr wrap="square" lIns="0" tIns="0" rIns="0" bIns="0" rtlCol="0"/>
          <a:lstStyle/>
          <a:p>
            <a:endParaRPr/>
          </a:p>
        </p:txBody>
      </p:sp>
      <p:sp>
        <p:nvSpPr>
          <p:cNvPr id="25" name="object 27"/>
          <p:cNvSpPr/>
          <p:nvPr/>
        </p:nvSpPr>
        <p:spPr>
          <a:xfrm>
            <a:off x="3546158" y="636396"/>
            <a:ext cx="1219200" cy="609600"/>
          </a:xfrm>
          <a:custGeom>
            <a:avLst/>
            <a:gdLst/>
            <a:ahLst/>
            <a:cxnLst/>
            <a:rect l="l" t="t" r="r" b="b"/>
            <a:pathLst>
              <a:path w="1219200" h="609600">
                <a:moveTo>
                  <a:pt x="0" y="0"/>
                </a:moveTo>
                <a:lnTo>
                  <a:pt x="914400" y="0"/>
                </a:lnTo>
                <a:lnTo>
                  <a:pt x="1219200" y="304800"/>
                </a:lnTo>
                <a:lnTo>
                  <a:pt x="9144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26" name="object 28"/>
          <p:cNvSpPr txBox="1"/>
          <p:nvPr/>
        </p:nvSpPr>
        <p:spPr>
          <a:xfrm>
            <a:off x="3775520" y="741552"/>
            <a:ext cx="890905" cy="391160"/>
          </a:xfrm>
          <a:prstGeom prst="rect">
            <a:avLst/>
          </a:prstGeom>
        </p:spPr>
        <p:txBody>
          <a:bodyPr vert="horz" wrap="square" lIns="0" tIns="12700" rIns="0" bIns="0" rtlCol="0">
            <a:spAutoFit/>
          </a:bodyPr>
          <a:lstStyle/>
          <a:p>
            <a:pPr marL="12700" marR="5080" indent="76200">
              <a:lnSpc>
                <a:spcPct val="100000"/>
              </a:lnSpc>
              <a:spcBef>
                <a:spcPts val="100"/>
              </a:spcBef>
            </a:pPr>
            <a:r>
              <a:rPr sz="1200" b="1" spc="-5" dirty="0">
                <a:solidFill>
                  <a:srgbClr val="FFFFFF"/>
                </a:solidFill>
                <a:latin typeface="Arial"/>
                <a:cs typeface="Arial"/>
              </a:rPr>
              <a:t>Confirm  Submiss</a:t>
            </a:r>
            <a:r>
              <a:rPr sz="1200" b="1" dirty="0">
                <a:solidFill>
                  <a:srgbClr val="FFFFFF"/>
                </a:solidFill>
                <a:latin typeface="Arial"/>
                <a:cs typeface="Arial"/>
              </a:rPr>
              <a:t>ion</a:t>
            </a:r>
            <a:endParaRPr sz="1200">
              <a:latin typeface="Arial"/>
              <a:cs typeface="Arial"/>
            </a:endParaRPr>
          </a:p>
        </p:txBody>
      </p:sp>
      <p:sp>
        <p:nvSpPr>
          <p:cNvPr id="27" name="object 29"/>
          <p:cNvSpPr/>
          <p:nvPr/>
        </p:nvSpPr>
        <p:spPr>
          <a:xfrm>
            <a:off x="1151445" y="609473"/>
            <a:ext cx="1469136" cy="704088"/>
          </a:xfrm>
          <a:prstGeom prst="rect">
            <a:avLst/>
          </a:prstGeom>
          <a:blipFill>
            <a:blip r:embed="rId10" cstate="print"/>
            <a:stretch>
              <a:fillRect/>
            </a:stretch>
          </a:blipFill>
        </p:spPr>
        <p:txBody>
          <a:bodyPr wrap="square" lIns="0" tIns="0" rIns="0" bIns="0" rtlCol="0"/>
          <a:lstStyle/>
          <a:p>
            <a:endParaRPr/>
          </a:p>
        </p:txBody>
      </p:sp>
      <p:sp>
        <p:nvSpPr>
          <p:cNvPr id="28" name="object 30"/>
          <p:cNvSpPr/>
          <p:nvPr/>
        </p:nvSpPr>
        <p:spPr>
          <a:xfrm>
            <a:off x="1258126" y="688721"/>
            <a:ext cx="1303020" cy="588263"/>
          </a:xfrm>
          <a:prstGeom prst="rect">
            <a:avLst/>
          </a:prstGeom>
          <a:blipFill>
            <a:blip r:embed="rId11" cstate="print"/>
            <a:stretch>
              <a:fillRect/>
            </a:stretch>
          </a:blipFill>
        </p:spPr>
        <p:txBody>
          <a:bodyPr wrap="square" lIns="0" tIns="0" rIns="0" bIns="0" rtlCol="0"/>
          <a:lstStyle/>
          <a:p>
            <a:endParaRPr/>
          </a:p>
        </p:txBody>
      </p:sp>
      <p:sp>
        <p:nvSpPr>
          <p:cNvPr id="29" name="object 31"/>
          <p:cNvSpPr/>
          <p:nvPr/>
        </p:nvSpPr>
        <p:spPr>
          <a:xfrm>
            <a:off x="1205306" y="636396"/>
            <a:ext cx="1366520" cy="609600"/>
          </a:xfrm>
          <a:custGeom>
            <a:avLst/>
            <a:gdLst/>
            <a:ahLst/>
            <a:cxnLst/>
            <a:rect l="l" t="t" r="r" b="b"/>
            <a:pathLst>
              <a:path w="1366520" h="609600">
                <a:moveTo>
                  <a:pt x="1061707" y="0"/>
                </a:moveTo>
                <a:lnTo>
                  <a:pt x="0" y="0"/>
                </a:lnTo>
                <a:lnTo>
                  <a:pt x="304787" y="304800"/>
                </a:lnTo>
                <a:lnTo>
                  <a:pt x="0" y="609600"/>
                </a:lnTo>
                <a:lnTo>
                  <a:pt x="1061707" y="609600"/>
                </a:lnTo>
                <a:lnTo>
                  <a:pt x="1366507" y="304800"/>
                </a:lnTo>
                <a:lnTo>
                  <a:pt x="1061707" y="0"/>
                </a:lnTo>
                <a:close/>
              </a:path>
            </a:pathLst>
          </a:custGeom>
          <a:solidFill>
            <a:srgbClr val="55CF9E"/>
          </a:solidFill>
        </p:spPr>
        <p:txBody>
          <a:bodyPr wrap="square" lIns="0" tIns="0" rIns="0" bIns="0" rtlCol="0"/>
          <a:lstStyle/>
          <a:p>
            <a:endParaRPr/>
          </a:p>
        </p:txBody>
      </p:sp>
      <p:sp>
        <p:nvSpPr>
          <p:cNvPr id="30" name="object 32"/>
          <p:cNvSpPr/>
          <p:nvPr/>
        </p:nvSpPr>
        <p:spPr>
          <a:xfrm>
            <a:off x="1205306" y="636396"/>
            <a:ext cx="1366520" cy="609600"/>
          </a:xfrm>
          <a:custGeom>
            <a:avLst/>
            <a:gdLst/>
            <a:ahLst/>
            <a:cxnLst/>
            <a:rect l="l" t="t" r="r" b="b"/>
            <a:pathLst>
              <a:path w="1366520" h="609600">
                <a:moveTo>
                  <a:pt x="0" y="0"/>
                </a:moveTo>
                <a:lnTo>
                  <a:pt x="1061707" y="0"/>
                </a:lnTo>
                <a:lnTo>
                  <a:pt x="1366507" y="304800"/>
                </a:lnTo>
                <a:lnTo>
                  <a:pt x="1061707" y="609600"/>
                </a:lnTo>
                <a:lnTo>
                  <a:pt x="0" y="609600"/>
                </a:lnTo>
                <a:lnTo>
                  <a:pt x="304787" y="304800"/>
                </a:lnTo>
                <a:lnTo>
                  <a:pt x="0" y="0"/>
                </a:lnTo>
                <a:close/>
              </a:path>
            </a:pathLst>
          </a:custGeom>
          <a:ln w="9525">
            <a:solidFill>
              <a:srgbClr val="B6CADF"/>
            </a:solidFill>
          </a:ln>
        </p:spPr>
        <p:txBody>
          <a:bodyPr wrap="square" lIns="0" tIns="0" rIns="0" bIns="0" rtlCol="0"/>
          <a:lstStyle/>
          <a:p>
            <a:endParaRPr/>
          </a:p>
        </p:txBody>
      </p:sp>
      <p:sp>
        <p:nvSpPr>
          <p:cNvPr id="31" name="object 33"/>
          <p:cNvSpPr txBox="1"/>
          <p:nvPr/>
        </p:nvSpPr>
        <p:spPr>
          <a:xfrm>
            <a:off x="1419796" y="741552"/>
            <a:ext cx="978535" cy="391160"/>
          </a:xfrm>
          <a:prstGeom prst="rect">
            <a:avLst/>
          </a:prstGeom>
        </p:spPr>
        <p:txBody>
          <a:bodyPr vert="horz" wrap="square" lIns="0" tIns="12700" rIns="0" bIns="0" rtlCol="0">
            <a:spAutoFit/>
          </a:bodyPr>
          <a:lstStyle/>
          <a:p>
            <a:pPr marL="95885" marR="5080" indent="-83820">
              <a:lnSpc>
                <a:spcPct val="100000"/>
              </a:lnSpc>
              <a:spcBef>
                <a:spcPts val="100"/>
              </a:spcBef>
            </a:pPr>
            <a:r>
              <a:rPr sz="1200" b="1" spc="-5" dirty="0">
                <a:solidFill>
                  <a:srgbClr val="FFFFFF"/>
                </a:solidFill>
                <a:latin typeface="Arial"/>
                <a:cs typeface="Arial"/>
              </a:rPr>
              <a:t>Service Role  </a:t>
            </a:r>
            <a:r>
              <a:rPr sz="1200" b="1" spc="-45" dirty="0">
                <a:solidFill>
                  <a:srgbClr val="FFFFFF"/>
                </a:solidFill>
                <a:latin typeface="Arial"/>
                <a:cs typeface="Arial"/>
              </a:rPr>
              <a:t>A</a:t>
            </a:r>
            <a:r>
              <a:rPr sz="1200" b="1" spc="-5" dirty="0">
                <a:solidFill>
                  <a:srgbClr val="FFFFFF"/>
                </a:solidFill>
                <a:latin typeface="Arial"/>
                <a:cs typeface="Arial"/>
              </a:rPr>
              <a:t>ssignment</a:t>
            </a:r>
            <a:endParaRPr sz="1200">
              <a:latin typeface="Arial"/>
              <a:cs typeface="Arial"/>
            </a:endParaRPr>
          </a:p>
        </p:txBody>
      </p:sp>
      <p:sp>
        <p:nvSpPr>
          <p:cNvPr id="32" name="object 34"/>
          <p:cNvSpPr/>
          <p:nvPr/>
        </p:nvSpPr>
        <p:spPr>
          <a:xfrm>
            <a:off x="4514914" y="609473"/>
            <a:ext cx="1475232" cy="704088"/>
          </a:xfrm>
          <a:prstGeom prst="rect">
            <a:avLst/>
          </a:prstGeom>
          <a:blipFill>
            <a:blip r:embed="rId12" cstate="print"/>
            <a:stretch>
              <a:fillRect/>
            </a:stretch>
          </a:blipFill>
        </p:spPr>
        <p:txBody>
          <a:bodyPr wrap="square" lIns="0" tIns="0" rIns="0" bIns="0" rtlCol="0"/>
          <a:lstStyle/>
          <a:p>
            <a:endParaRPr/>
          </a:p>
        </p:txBody>
      </p:sp>
      <p:sp>
        <p:nvSpPr>
          <p:cNvPr id="33" name="object 35"/>
          <p:cNvSpPr/>
          <p:nvPr/>
        </p:nvSpPr>
        <p:spPr>
          <a:xfrm>
            <a:off x="4617022" y="688721"/>
            <a:ext cx="1319784" cy="588263"/>
          </a:xfrm>
          <a:prstGeom prst="rect">
            <a:avLst/>
          </a:prstGeom>
          <a:blipFill>
            <a:blip r:embed="rId13" cstate="print"/>
            <a:stretch>
              <a:fillRect/>
            </a:stretch>
          </a:blipFill>
        </p:spPr>
        <p:txBody>
          <a:bodyPr wrap="square" lIns="0" tIns="0" rIns="0" bIns="0" rtlCol="0"/>
          <a:lstStyle/>
          <a:p>
            <a:endParaRPr/>
          </a:p>
        </p:txBody>
      </p:sp>
      <p:sp>
        <p:nvSpPr>
          <p:cNvPr id="34" name="object 36"/>
          <p:cNvSpPr/>
          <p:nvPr/>
        </p:nvSpPr>
        <p:spPr>
          <a:xfrm>
            <a:off x="4569270" y="636396"/>
            <a:ext cx="2547112" cy="609600"/>
          </a:xfrm>
          <a:prstGeom prst="rect">
            <a:avLst/>
          </a:prstGeom>
          <a:blipFill>
            <a:blip r:embed="rId14" cstate="print"/>
            <a:stretch>
              <a:fillRect/>
            </a:stretch>
          </a:blipFill>
        </p:spPr>
        <p:txBody>
          <a:bodyPr wrap="square" lIns="0" tIns="0" rIns="0" bIns="0" rtlCol="0"/>
          <a:lstStyle/>
          <a:p>
            <a:endParaRPr/>
          </a:p>
        </p:txBody>
      </p:sp>
      <p:sp>
        <p:nvSpPr>
          <p:cNvPr id="35" name="object 37"/>
          <p:cNvSpPr/>
          <p:nvPr/>
        </p:nvSpPr>
        <p:spPr>
          <a:xfrm>
            <a:off x="4569270" y="636396"/>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36" name="object 38"/>
          <p:cNvSpPr txBox="1"/>
          <p:nvPr/>
        </p:nvSpPr>
        <p:spPr>
          <a:xfrm>
            <a:off x="4910010" y="741552"/>
            <a:ext cx="864235" cy="391160"/>
          </a:xfrm>
          <a:prstGeom prst="rect">
            <a:avLst/>
          </a:prstGeom>
        </p:spPr>
        <p:txBody>
          <a:bodyPr vert="horz" wrap="square" lIns="0" tIns="12700" rIns="0" bIns="0" rtlCol="0">
            <a:spAutoFit/>
          </a:bodyPr>
          <a:lstStyle/>
          <a:p>
            <a:pPr marL="12700" marR="5080" indent="127635">
              <a:lnSpc>
                <a:spcPct val="100000"/>
              </a:lnSpc>
              <a:spcBef>
                <a:spcPts val="100"/>
              </a:spcBef>
            </a:pPr>
            <a:r>
              <a:rPr sz="1200" b="1" spc="-5" dirty="0">
                <a:solidFill>
                  <a:srgbClr val="7E7E7E"/>
                </a:solidFill>
                <a:latin typeface="Arial"/>
                <a:cs typeface="Arial"/>
              </a:rPr>
              <a:t>Email  No</a:t>
            </a:r>
            <a:r>
              <a:rPr sz="1200" b="1" spc="-15" dirty="0">
                <a:solidFill>
                  <a:srgbClr val="7E7E7E"/>
                </a:solidFill>
                <a:latin typeface="Arial"/>
                <a:cs typeface="Arial"/>
              </a:rPr>
              <a:t>t</a:t>
            </a:r>
            <a:r>
              <a:rPr sz="1200" b="1" spc="-5" dirty="0">
                <a:solidFill>
                  <a:srgbClr val="7E7E7E"/>
                </a:solidFill>
                <a:latin typeface="Arial"/>
                <a:cs typeface="Arial"/>
              </a:rPr>
              <a:t>ifica</a:t>
            </a:r>
            <a:r>
              <a:rPr sz="1200" b="1" dirty="0">
                <a:solidFill>
                  <a:srgbClr val="7E7E7E"/>
                </a:solidFill>
                <a:latin typeface="Arial"/>
                <a:cs typeface="Arial"/>
              </a:rPr>
              <a:t>tion</a:t>
            </a:r>
            <a:endParaRPr sz="1200">
              <a:latin typeface="Arial"/>
              <a:cs typeface="Arial"/>
            </a:endParaRPr>
          </a:p>
        </p:txBody>
      </p:sp>
      <p:sp>
        <p:nvSpPr>
          <p:cNvPr id="37" name="object 39"/>
          <p:cNvSpPr/>
          <p:nvPr/>
        </p:nvSpPr>
        <p:spPr>
          <a:xfrm>
            <a:off x="5689917" y="609473"/>
            <a:ext cx="1475232" cy="704088"/>
          </a:xfrm>
          <a:prstGeom prst="rect">
            <a:avLst/>
          </a:prstGeom>
          <a:blipFill>
            <a:blip r:embed="rId15" cstate="print"/>
            <a:stretch>
              <a:fillRect/>
            </a:stretch>
          </a:blipFill>
        </p:spPr>
        <p:txBody>
          <a:bodyPr wrap="square" lIns="0" tIns="0" rIns="0" bIns="0" rtlCol="0"/>
          <a:lstStyle/>
          <a:p>
            <a:endParaRPr/>
          </a:p>
        </p:txBody>
      </p:sp>
      <p:sp>
        <p:nvSpPr>
          <p:cNvPr id="38" name="object 40"/>
          <p:cNvSpPr/>
          <p:nvPr/>
        </p:nvSpPr>
        <p:spPr>
          <a:xfrm>
            <a:off x="5775261" y="688721"/>
            <a:ext cx="1353312" cy="588263"/>
          </a:xfrm>
          <a:prstGeom prst="rect">
            <a:avLst/>
          </a:prstGeom>
          <a:blipFill>
            <a:blip r:embed="rId16" cstate="print"/>
            <a:stretch>
              <a:fillRect/>
            </a:stretch>
          </a:blipFill>
        </p:spPr>
        <p:txBody>
          <a:bodyPr wrap="square" lIns="0" tIns="0" rIns="0" bIns="0" rtlCol="0"/>
          <a:lstStyle/>
          <a:p>
            <a:endParaRPr/>
          </a:p>
        </p:txBody>
      </p:sp>
      <p:sp>
        <p:nvSpPr>
          <p:cNvPr id="39" name="object 41"/>
          <p:cNvSpPr/>
          <p:nvPr/>
        </p:nvSpPr>
        <p:spPr>
          <a:xfrm>
            <a:off x="5744782" y="636396"/>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endParaRPr/>
          </a:p>
        </p:txBody>
      </p:sp>
      <p:sp>
        <p:nvSpPr>
          <p:cNvPr id="40" name="object 42"/>
          <p:cNvSpPr txBox="1"/>
          <p:nvPr/>
        </p:nvSpPr>
        <p:spPr>
          <a:xfrm>
            <a:off x="6026467" y="741552"/>
            <a:ext cx="939800" cy="391160"/>
          </a:xfrm>
          <a:prstGeom prst="rect">
            <a:avLst/>
          </a:prstGeom>
        </p:spPr>
        <p:txBody>
          <a:bodyPr vert="horz" wrap="square" lIns="0" tIns="12700" rIns="0" bIns="0" rtlCol="0">
            <a:spAutoFit/>
          </a:bodyPr>
          <a:lstStyle/>
          <a:p>
            <a:pPr marL="143510" marR="5080" indent="-131445">
              <a:lnSpc>
                <a:spcPct val="100000"/>
              </a:lnSpc>
              <a:spcBef>
                <a:spcPts val="100"/>
              </a:spcBef>
            </a:pPr>
            <a:r>
              <a:rPr sz="1200" b="1" spc="-5" dirty="0">
                <a:solidFill>
                  <a:srgbClr val="7E7E7E"/>
                </a:solidFill>
                <a:latin typeface="Arial"/>
                <a:cs typeface="Arial"/>
              </a:rPr>
              <a:t>Service</a:t>
            </a:r>
            <a:r>
              <a:rPr sz="1200" b="1" spc="-65" dirty="0">
                <a:solidFill>
                  <a:srgbClr val="7E7E7E"/>
                </a:solidFill>
                <a:latin typeface="Arial"/>
                <a:cs typeface="Arial"/>
              </a:rPr>
              <a:t> </a:t>
            </a:r>
            <a:r>
              <a:rPr sz="1200" b="1" spc="-5" dirty="0">
                <a:solidFill>
                  <a:srgbClr val="7E7E7E"/>
                </a:solidFill>
                <a:latin typeface="Arial"/>
                <a:cs typeface="Arial"/>
              </a:rPr>
              <a:t>Role  Provision</a:t>
            </a:r>
            <a:endParaRPr sz="1200">
              <a:latin typeface="Arial"/>
              <a:cs typeface="Arial"/>
            </a:endParaRPr>
          </a:p>
        </p:txBody>
      </p:sp>
    </p:spTree>
    <p:extLst>
      <p:ext uri="{BB962C8B-B14F-4D97-AF65-F5344CB8AC3E}">
        <p14:creationId xmlns:p14="http://schemas.microsoft.com/office/powerpoint/2010/main" val="3429535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5.5 Receive Email Notification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062038"/>
            <a:ext cx="8809037"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233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5.6 Verify Service Role Provision</a:t>
            </a:r>
          </a:p>
        </p:txBody>
      </p:sp>
      <p:sp>
        <p:nvSpPr>
          <p:cNvPr id="3" name="object 4"/>
          <p:cNvSpPr/>
          <p:nvPr/>
        </p:nvSpPr>
        <p:spPr>
          <a:xfrm>
            <a:off x="133349" y="2616949"/>
            <a:ext cx="6800850" cy="1409700"/>
          </a:xfrm>
          <a:prstGeom prst="rect">
            <a:avLst/>
          </a:prstGeom>
          <a:blipFill>
            <a:blip r:embed="rId2"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 name="object 5"/>
          <p:cNvSpPr/>
          <p:nvPr/>
        </p:nvSpPr>
        <p:spPr>
          <a:xfrm>
            <a:off x="144398" y="1476971"/>
            <a:ext cx="6778752" cy="856894"/>
          </a:xfrm>
          <a:prstGeom prst="rect">
            <a:avLst/>
          </a:prstGeom>
          <a:blipFill>
            <a:blip r:embed="rId3"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5" name="object 6"/>
          <p:cNvSpPr/>
          <p:nvPr/>
        </p:nvSpPr>
        <p:spPr>
          <a:xfrm>
            <a:off x="139636" y="1472272"/>
            <a:ext cx="6788784" cy="866775"/>
          </a:xfrm>
          <a:custGeom>
            <a:avLst/>
            <a:gdLst/>
            <a:ahLst/>
            <a:cxnLst/>
            <a:rect l="l" t="t" r="r" b="b"/>
            <a:pathLst>
              <a:path w="6788784" h="866775">
                <a:moveTo>
                  <a:pt x="0" y="866419"/>
                </a:moveTo>
                <a:lnTo>
                  <a:pt x="6788277" y="866419"/>
                </a:lnTo>
                <a:lnTo>
                  <a:pt x="6788277" y="0"/>
                </a:lnTo>
                <a:lnTo>
                  <a:pt x="0" y="0"/>
                </a:lnTo>
                <a:lnTo>
                  <a:pt x="0" y="866419"/>
                </a:lnTo>
                <a:close/>
              </a:path>
            </a:pathLst>
          </a:custGeom>
          <a:ln w="9525">
            <a:solidFill>
              <a:srgbClr val="1D3D60"/>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graphicFrame>
        <p:nvGraphicFramePr>
          <p:cNvPr id="6" name="object 8"/>
          <p:cNvGraphicFramePr>
            <a:graphicFrameLocks noGrp="1"/>
          </p:cNvGraphicFramePr>
          <p:nvPr>
            <p:extLst>
              <p:ext uri="{D42A27DB-BD31-4B8C-83A1-F6EECF244321}">
                <p14:modId xmlns:p14="http://schemas.microsoft.com/office/powerpoint/2010/main" val="1768907422"/>
              </p:ext>
            </p:extLst>
          </p:nvPr>
        </p:nvGraphicFramePr>
        <p:xfrm>
          <a:off x="7033894" y="1468234"/>
          <a:ext cx="1999868" cy="2209800"/>
        </p:xfrm>
        <a:graphic>
          <a:graphicData uri="http://schemas.openxmlformats.org/drawingml/2006/table">
            <a:tbl>
              <a:tblPr firstRow="1" bandRow="1"/>
              <a:tblGrid>
                <a:gridCol w="282309">
                  <a:extLst>
                    <a:ext uri="{9D8B030D-6E8A-4147-A177-3AD203B41FA5}">
                      <a16:colId xmlns:a16="http://schemas.microsoft.com/office/drawing/2014/main" val="20000"/>
                    </a:ext>
                  </a:extLst>
                </a:gridCol>
                <a:gridCol w="1717559">
                  <a:extLst>
                    <a:ext uri="{9D8B030D-6E8A-4147-A177-3AD203B41FA5}">
                      <a16:colId xmlns:a16="http://schemas.microsoft.com/office/drawing/2014/main" val="20001"/>
                    </a:ext>
                  </a:extLst>
                </a:gridCol>
              </a:tblGrid>
              <a:tr h="2921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35" algn="ctr">
                        <a:lnSpc>
                          <a:spcPct val="100000"/>
                        </a:lnSpc>
                        <a:spcBef>
                          <a:spcPts val="275"/>
                        </a:spcBef>
                      </a:pPr>
                      <a:r>
                        <a:rPr sz="1200" b="1" spc="-5" dirty="0">
                          <a:solidFill>
                            <a:srgbClr val="D2222A"/>
                          </a:solidFill>
                          <a:latin typeface="Arial"/>
                          <a:cs typeface="Arial"/>
                        </a:rPr>
                        <a:t>Steps</a:t>
                      </a:r>
                      <a:endParaRPr sz="1200">
                        <a:latin typeface="Arial"/>
                        <a:cs typeface="Arial"/>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hMerge="1">
                  <a:txBody>
                    <a:bodyPr/>
                    <a:lstStyle/>
                    <a:p>
                      <a:endParaRPr/>
                    </a:p>
                  </a:txBody>
                  <a:tcPr marL="0" marR="0" marT="0" marB="0"/>
                </a:tc>
                <a:extLst>
                  <a:ext uri="{0D108BD9-81ED-4DB2-BD59-A6C34878D82A}">
                    <a16:rowId xmlns:a16="http://schemas.microsoft.com/office/drawing/2014/main" val="10000"/>
                  </a:ext>
                </a:extLst>
              </a:tr>
              <a:tr h="1003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algn="ctr">
                        <a:lnSpc>
                          <a:spcPct val="100000"/>
                        </a:lnSpc>
                        <a:spcBef>
                          <a:spcPts val="330"/>
                        </a:spcBef>
                      </a:pPr>
                      <a:r>
                        <a:rPr sz="1100" b="1" dirty="0">
                          <a:solidFill>
                            <a:srgbClr val="D2222A"/>
                          </a:solidFill>
                          <a:latin typeface="Arial"/>
                          <a:cs typeface="Arial"/>
                        </a:rPr>
                        <a:t>1</a:t>
                      </a:r>
                      <a:endParaRPr sz="1100">
                        <a:latin typeface="Arial"/>
                        <a:cs typeface="Arial"/>
                      </a:endParaRPr>
                    </a:p>
                  </a:txBody>
                  <a:tcPr marL="0" marR="0" marT="41910" marB="0">
                    <a:lnL w="12700">
                      <a:solidFill>
                        <a:srgbClr val="000000"/>
                      </a:solidFill>
                      <a:prstDash val="solid"/>
                    </a:lnL>
                    <a:lnR>
                      <a:noFill/>
                    </a:lnR>
                    <a:lnT>
                      <a:noFill/>
                    </a:lnT>
                    <a:lnB>
                      <a:noFill/>
                    </a:lnB>
                    <a:lnTlToBr w="12700" cmpd="sng">
                      <a:noFill/>
                      <a:prstDash val="solid"/>
                    </a:lnTlToBr>
                    <a:lnBlToTr w="12700" cmpd="sng">
                      <a:noFill/>
                      <a:prstDash val="solid"/>
                    </a:lnBlToTr>
                    <a:solidFill>
                      <a:srgbClr val="DCDDD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7790" marR="88900">
                        <a:lnSpc>
                          <a:spcPct val="100000"/>
                        </a:lnSpc>
                        <a:spcBef>
                          <a:spcPts val="330"/>
                        </a:spcBef>
                      </a:pPr>
                      <a:r>
                        <a:rPr sz="1100" dirty="0">
                          <a:solidFill>
                            <a:srgbClr val="737981"/>
                          </a:solidFill>
                          <a:latin typeface="Arial"/>
                          <a:cs typeface="Arial"/>
                        </a:rPr>
                        <a:t>To </a:t>
                      </a:r>
                      <a:r>
                        <a:rPr sz="1100" spc="-5" dirty="0">
                          <a:solidFill>
                            <a:srgbClr val="737981"/>
                          </a:solidFill>
                          <a:latin typeface="Arial"/>
                          <a:cs typeface="Arial"/>
                        </a:rPr>
                        <a:t>verify </a:t>
                      </a:r>
                      <a:r>
                        <a:rPr sz="1100" dirty="0">
                          <a:solidFill>
                            <a:srgbClr val="737981"/>
                          </a:solidFill>
                          <a:latin typeface="Arial"/>
                          <a:cs typeface="Arial"/>
                        </a:rPr>
                        <a:t>that the</a:t>
                      </a:r>
                      <a:r>
                        <a:rPr sz="1100" spc="-114" dirty="0">
                          <a:solidFill>
                            <a:srgbClr val="737981"/>
                          </a:solidFill>
                          <a:latin typeface="Arial"/>
                          <a:cs typeface="Arial"/>
                        </a:rPr>
                        <a:t> </a:t>
                      </a:r>
                      <a:r>
                        <a:rPr sz="1100" spc="-5" dirty="0">
                          <a:solidFill>
                            <a:srgbClr val="737981"/>
                          </a:solidFill>
                          <a:latin typeface="Arial"/>
                          <a:cs typeface="Arial"/>
                        </a:rPr>
                        <a:t>service  </a:t>
                      </a:r>
                      <a:r>
                        <a:rPr sz="1100" dirty="0">
                          <a:solidFill>
                            <a:srgbClr val="737981"/>
                          </a:solidFill>
                          <a:latin typeface="Arial"/>
                          <a:cs typeface="Arial"/>
                        </a:rPr>
                        <a:t>role has been </a:t>
                      </a:r>
                      <a:r>
                        <a:rPr sz="1100" spc="-5" dirty="0">
                          <a:solidFill>
                            <a:srgbClr val="737981"/>
                          </a:solidFill>
                          <a:latin typeface="Arial"/>
                          <a:cs typeface="Arial"/>
                        </a:rPr>
                        <a:t>allocated  </a:t>
                      </a:r>
                      <a:r>
                        <a:rPr sz="1100" dirty="0">
                          <a:solidFill>
                            <a:srgbClr val="737981"/>
                          </a:solidFill>
                          <a:latin typeface="Arial"/>
                          <a:cs typeface="Arial"/>
                        </a:rPr>
                        <a:t>to the user, </a:t>
                      </a:r>
                      <a:r>
                        <a:rPr sz="1100" spc="-5" dirty="0">
                          <a:solidFill>
                            <a:srgbClr val="737981"/>
                          </a:solidFill>
                          <a:latin typeface="Arial"/>
                          <a:cs typeface="Arial"/>
                        </a:rPr>
                        <a:t>click </a:t>
                      </a:r>
                      <a:r>
                        <a:rPr sz="1100" dirty="0">
                          <a:solidFill>
                            <a:srgbClr val="737981"/>
                          </a:solidFill>
                          <a:latin typeface="Arial"/>
                          <a:cs typeface="Arial"/>
                        </a:rPr>
                        <a:t>the  </a:t>
                      </a:r>
                      <a:r>
                        <a:rPr sz="1100" b="1" spc="-5" dirty="0">
                          <a:solidFill>
                            <a:srgbClr val="737981"/>
                          </a:solidFill>
                          <a:latin typeface="Arial"/>
                          <a:cs typeface="Arial"/>
                        </a:rPr>
                        <a:t>Service </a:t>
                      </a:r>
                      <a:r>
                        <a:rPr sz="1100" b="1" dirty="0">
                          <a:solidFill>
                            <a:srgbClr val="737981"/>
                          </a:solidFill>
                          <a:latin typeface="Arial"/>
                          <a:cs typeface="Arial"/>
                        </a:rPr>
                        <a:t>Roles </a:t>
                      </a:r>
                      <a:r>
                        <a:rPr sz="1100" dirty="0">
                          <a:solidFill>
                            <a:srgbClr val="737981"/>
                          </a:solidFill>
                          <a:latin typeface="Arial"/>
                          <a:cs typeface="Arial"/>
                        </a:rPr>
                        <a:t>tab, and  </a:t>
                      </a:r>
                      <a:r>
                        <a:rPr sz="1100" spc="-5" dirty="0">
                          <a:solidFill>
                            <a:srgbClr val="737981"/>
                          </a:solidFill>
                          <a:latin typeface="Arial"/>
                          <a:cs typeface="Arial"/>
                        </a:rPr>
                        <a:t>click </a:t>
                      </a:r>
                      <a:r>
                        <a:rPr sz="1100" dirty="0">
                          <a:solidFill>
                            <a:srgbClr val="737981"/>
                          </a:solidFill>
                          <a:latin typeface="Arial"/>
                          <a:cs typeface="Arial"/>
                        </a:rPr>
                        <a:t>the </a:t>
                      </a:r>
                      <a:r>
                        <a:rPr sz="1100" b="1" spc="-5" dirty="0">
                          <a:solidFill>
                            <a:srgbClr val="737981"/>
                          </a:solidFill>
                          <a:latin typeface="Arial"/>
                          <a:cs typeface="Arial"/>
                        </a:rPr>
                        <a:t>Refresh</a:t>
                      </a:r>
                      <a:r>
                        <a:rPr sz="1100" b="1" spc="-55" dirty="0">
                          <a:solidFill>
                            <a:srgbClr val="737981"/>
                          </a:solidFill>
                          <a:latin typeface="Arial"/>
                          <a:cs typeface="Arial"/>
                        </a:rPr>
                        <a:t> </a:t>
                      </a:r>
                      <a:r>
                        <a:rPr sz="1100" spc="-5" dirty="0">
                          <a:solidFill>
                            <a:srgbClr val="737981"/>
                          </a:solidFill>
                          <a:latin typeface="Arial"/>
                          <a:cs typeface="Arial"/>
                        </a:rPr>
                        <a:t>link.</a:t>
                      </a:r>
                      <a:endParaRPr sz="1100">
                        <a:latin typeface="Arial"/>
                        <a:cs typeface="Arial"/>
                      </a:endParaRPr>
                    </a:p>
                  </a:txBody>
                  <a:tcPr marL="0" marR="0" marT="41910" marB="0">
                    <a:lnL>
                      <a:noFill/>
                    </a:lnL>
                    <a:lnR w="12700">
                      <a:solidFill>
                        <a:srgbClr val="000000"/>
                      </a:solidFill>
                      <a:prstDash val="solid"/>
                    </a:lnR>
                    <a:lnT>
                      <a:noFill/>
                    </a:lnT>
                    <a:lnB>
                      <a:noFill/>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914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algn="ctr">
                        <a:lnSpc>
                          <a:spcPct val="100000"/>
                        </a:lnSpc>
                        <a:spcBef>
                          <a:spcPts val="330"/>
                        </a:spcBef>
                      </a:pPr>
                      <a:r>
                        <a:rPr sz="1100" b="1" dirty="0">
                          <a:solidFill>
                            <a:srgbClr val="D2222A"/>
                          </a:solidFill>
                          <a:latin typeface="Arial"/>
                          <a:cs typeface="Arial"/>
                        </a:rPr>
                        <a:t>2</a:t>
                      </a:r>
                      <a:endParaRPr sz="1100">
                        <a:latin typeface="Arial"/>
                        <a:cs typeface="Arial"/>
                      </a:endParaRPr>
                    </a:p>
                  </a:txBody>
                  <a:tcPr marL="0" marR="0" marT="41910" marB="0">
                    <a:lnL w="12700">
                      <a:solidFill>
                        <a:srgbClr val="000000"/>
                      </a:solidFill>
                      <a:prstDash val="solid"/>
                    </a:lnL>
                    <a:lnR>
                      <a:noFill/>
                    </a:lnR>
                    <a:lnT>
                      <a:noFill/>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7790" marR="124460">
                        <a:lnSpc>
                          <a:spcPct val="100000"/>
                        </a:lnSpc>
                        <a:spcBef>
                          <a:spcPts val="330"/>
                        </a:spcBef>
                      </a:pPr>
                      <a:r>
                        <a:rPr sz="1100" dirty="0">
                          <a:solidFill>
                            <a:srgbClr val="737981"/>
                          </a:solidFill>
                          <a:latin typeface="Arial"/>
                          <a:cs typeface="Arial"/>
                        </a:rPr>
                        <a:t>The </a:t>
                      </a:r>
                      <a:r>
                        <a:rPr sz="1100" b="1" spc="-5" dirty="0">
                          <a:solidFill>
                            <a:srgbClr val="737981"/>
                          </a:solidFill>
                          <a:latin typeface="Arial"/>
                          <a:cs typeface="Arial"/>
                        </a:rPr>
                        <a:t>DES_Xoserve  </a:t>
                      </a:r>
                      <a:r>
                        <a:rPr sz="1100" spc="-5" dirty="0">
                          <a:solidFill>
                            <a:srgbClr val="737981"/>
                          </a:solidFill>
                          <a:latin typeface="Arial"/>
                          <a:cs typeface="Arial"/>
                        </a:rPr>
                        <a:t>service role is displayed  under Service roles </a:t>
                      </a:r>
                      <a:r>
                        <a:rPr sz="1100" dirty="0">
                          <a:solidFill>
                            <a:srgbClr val="737981"/>
                          </a:solidFill>
                          <a:latin typeface="Arial"/>
                          <a:cs typeface="Arial"/>
                        </a:rPr>
                        <a:t>tab  </a:t>
                      </a:r>
                      <a:r>
                        <a:rPr sz="1100" spc="-10" dirty="0">
                          <a:solidFill>
                            <a:srgbClr val="737981"/>
                          </a:solidFill>
                          <a:latin typeface="Arial"/>
                          <a:cs typeface="Arial"/>
                        </a:rPr>
                        <a:t>with </a:t>
                      </a:r>
                      <a:r>
                        <a:rPr sz="1100" dirty="0">
                          <a:solidFill>
                            <a:srgbClr val="737981"/>
                          </a:solidFill>
                          <a:latin typeface="Arial"/>
                          <a:cs typeface="Arial"/>
                        </a:rPr>
                        <a:t>the status  </a:t>
                      </a:r>
                      <a:r>
                        <a:rPr sz="1100" b="1" spc="-5" dirty="0">
                          <a:solidFill>
                            <a:srgbClr val="737981"/>
                          </a:solidFill>
                          <a:latin typeface="Arial"/>
                          <a:cs typeface="Arial"/>
                        </a:rPr>
                        <a:t>Provisioned</a:t>
                      </a:r>
                      <a:r>
                        <a:rPr sz="1100" spc="-5" dirty="0">
                          <a:solidFill>
                            <a:srgbClr val="737981"/>
                          </a:solidFill>
                          <a:latin typeface="Arial"/>
                          <a:cs typeface="Arial"/>
                        </a:rPr>
                        <a:t>.</a:t>
                      </a:r>
                      <a:endParaRPr sz="1100">
                        <a:latin typeface="Arial"/>
                        <a:cs typeface="Arial"/>
                      </a:endParaRPr>
                    </a:p>
                  </a:txBody>
                  <a:tcPr marL="0" marR="0" marT="41910" marB="0">
                    <a:lnL>
                      <a:noFill/>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object 9"/>
          <p:cNvSpPr/>
          <p:nvPr/>
        </p:nvSpPr>
        <p:spPr>
          <a:xfrm>
            <a:off x="2884551" y="2394444"/>
            <a:ext cx="360045" cy="186055"/>
          </a:xfrm>
          <a:custGeom>
            <a:avLst/>
            <a:gdLst/>
            <a:ahLst/>
            <a:cxnLst/>
            <a:rect l="l" t="t" r="r" b="b"/>
            <a:pathLst>
              <a:path w="360045" h="186055">
                <a:moveTo>
                  <a:pt x="360045" y="92837"/>
                </a:moveTo>
                <a:lnTo>
                  <a:pt x="0" y="92837"/>
                </a:lnTo>
                <a:lnTo>
                  <a:pt x="179958" y="185674"/>
                </a:lnTo>
                <a:lnTo>
                  <a:pt x="360045" y="92837"/>
                </a:lnTo>
                <a:close/>
              </a:path>
              <a:path w="360045" h="186055">
                <a:moveTo>
                  <a:pt x="270001" y="0"/>
                </a:moveTo>
                <a:lnTo>
                  <a:pt x="90043" y="0"/>
                </a:lnTo>
                <a:lnTo>
                  <a:pt x="90043" y="92837"/>
                </a:lnTo>
                <a:lnTo>
                  <a:pt x="270001" y="92837"/>
                </a:lnTo>
                <a:lnTo>
                  <a:pt x="270001" y="0"/>
                </a:lnTo>
                <a:close/>
              </a:path>
            </a:pathLst>
          </a:custGeom>
          <a:solidFill>
            <a:srgbClr val="D2222A"/>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8" name="object 10"/>
          <p:cNvSpPr/>
          <p:nvPr/>
        </p:nvSpPr>
        <p:spPr>
          <a:xfrm>
            <a:off x="2884551" y="2394444"/>
            <a:ext cx="360045" cy="186055"/>
          </a:xfrm>
          <a:custGeom>
            <a:avLst/>
            <a:gdLst/>
            <a:ahLst/>
            <a:cxnLst/>
            <a:rect l="l" t="t" r="r" b="b"/>
            <a:pathLst>
              <a:path w="360045" h="186055">
                <a:moveTo>
                  <a:pt x="0" y="92837"/>
                </a:moveTo>
                <a:lnTo>
                  <a:pt x="90043" y="92837"/>
                </a:lnTo>
                <a:lnTo>
                  <a:pt x="90043" y="0"/>
                </a:lnTo>
                <a:lnTo>
                  <a:pt x="270001" y="0"/>
                </a:lnTo>
                <a:lnTo>
                  <a:pt x="270001" y="92837"/>
                </a:lnTo>
                <a:lnTo>
                  <a:pt x="360045" y="92837"/>
                </a:lnTo>
                <a:lnTo>
                  <a:pt x="179958" y="185674"/>
                </a:lnTo>
                <a:lnTo>
                  <a:pt x="0" y="92837"/>
                </a:lnTo>
                <a:close/>
              </a:path>
            </a:pathLst>
          </a:custGeom>
          <a:ln w="9525">
            <a:solidFill>
              <a:srgbClr val="2B80B0"/>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9" name="object 11"/>
          <p:cNvSpPr/>
          <p:nvPr/>
        </p:nvSpPr>
        <p:spPr>
          <a:xfrm>
            <a:off x="1546351" y="1476997"/>
            <a:ext cx="715645" cy="226060"/>
          </a:xfrm>
          <a:custGeom>
            <a:avLst/>
            <a:gdLst/>
            <a:ahLst/>
            <a:cxnLst/>
            <a:rect l="l" t="t" r="r" b="b"/>
            <a:pathLst>
              <a:path w="715644" h="226060">
                <a:moveTo>
                  <a:pt x="0" y="225551"/>
                </a:moveTo>
                <a:lnTo>
                  <a:pt x="715390" y="225551"/>
                </a:lnTo>
                <a:lnTo>
                  <a:pt x="715390" y="0"/>
                </a:lnTo>
                <a:lnTo>
                  <a:pt x="0" y="0"/>
                </a:lnTo>
                <a:lnTo>
                  <a:pt x="0" y="225551"/>
                </a:lnTo>
                <a:close/>
              </a:path>
            </a:pathLst>
          </a:custGeom>
          <a:ln w="28574">
            <a:solidFill>
              <a:srgbClr val="D2222A"/>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0" name="object 12"/>
          <p:cNvSpPr/>
          <p:nvPr/>
        </p:nvSpPr>
        <p:spPr>
          <a:xfrm>
            <a:off x="2530602" y="1947773"/>
            <a:ext cx="589280" cy="161925"/>
          </a:xfrm>
          <a:custGeom>
            <a:avLst/>
            <a:gdLst/>
            <a:ahLst/>
            <a:cxnLst/>
            <a:rect l="l" t="t" r="r" b="b"/>
            <a:pathLst>
              <a:path w="589280" h="161925">
                <a:moveTo>
                  <a:pt x="0" y="161556"/>
                </a:moveTo>
                <a:lnTo>
                  <a:pt x="588759" y="161556"/>
                </a:lnTo>
                <a:lnTo>
                  <a:pt x="588759" y="0"/>
                </a:lnTo>
                <a:lnTo>
                  <a:pt x="0" y="0"/>
                </a:lnTo>
                <a:lnTo>
                  <a:pt x="0" y="161556"/>
                </a:lnTo>
                <a:close/>
              </a:path>
            </a:pathLst>
          </a:custGeom>
          <a:ln w="28575">
            <a:solidFill>
              <a:srgbClr val="D2222A"/>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1" name="object 13"/>
          <p:cNvSpPr/>
          <p:nvPr/>
        </p:nvSpPr>
        <p:spPr>
          <a:xfrm>
            <a:off x="144398" y="3853395"/>
            <a:ext cx="6779259" cy="167640"/>
          </a:xfrm>
          <a:custGeom>
            <a:avLst/>
            <a:gdLst/>
            <a:ahLst/>
            <a:cxnLst/>
            <a:rect l="l" t="t" r="r" b="b"/>
            <a:pathLst>
              <a:path w="6779259" h="167639">
                <a:moveTo>
                  <a:pt x="0" y="167411"/>
                </a:moveTo>
                <a:lnTo>
                  <a:pt x="6778752" y="167411"/>
                </a:lnTo>
                <a:lnTo>
                  <a:pt x="6778752" y="0"/>
                </a:lnTo>
                <a:lnTo>
                  <a:pt x="0" y="0"/>
                </a:lnTo>
                <a:lnTo>
                  <a:pt x="0" y="167411"/>
                </a:lnTo>
                <a:close/>
              </a:path>
            </a:pathLst>
          </a:custGeom>
          <a:ln w="28574">
            <a:solidFill>
              <a:srgbClr val="D2222A"/>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2" name="object 14"/>
          <p:cNvSpPr/>
          <p:nvPr/>
        </p:nvSpPr>
        <p:spPr>
          <a:xfrm>
            <a:off x="167258" y="679945"/>
            <a:ext cx="1316736" cy="704088"/>
          </a:xfrm>
          <a:prstGeom prst="rect">
            <a:avLst/>
          </a:prstGeom>
          <a:blipFill>
            <a:blip r:embed="rId4"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3" name="object 15"/>
          <p:cNvSpPr/>
          <p:nvPr/>
        </p:nvSpPr>
        <p:spPr>
          <a:xfrm>
            <a:off x="359282" y="759193"/>
            <a:ext cx="821436" cy="588263"/>
          </a:xfrm>
          <a:prstGeom prst="rect">
            <a:avLst/>
          </a:prstGeom>
          <a:blipFill>
            <a:blip r:embed="rId5"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4" name="object 16"/>
          <p:cNvSpPr/>
          <p:nvPr/>
        </p:nvSpPr>
        <p:spPr>
          <a:xfrm>
            <a:off x="214376" y="706868"/>
            <a:ext cx="1222375" cy="609600"/>
          </a:xfrm>
          <a:custGeom>
            <a:avLst/>
            <a:gdLst/>
            <a:ahLst/>
            <a:cxnLst/>
            <a:rect l="l" t="t" r="r" b="b"/>
            <a:pathLst>
              <a:path w="1222375" h="609600">
                <a:moveTo>
                  <a:pt x="917575" y="0"/>
                </a:moveTo>
                <a:lnTo>
                  <a:pt x="0" y="0"/>
                </a:lnTo>
                <a:lnTo>
                  <a:pt x="0" y="609600"/>
                </a:lnTo>
                <a:lnTo>
                  <a:pt x="917575" y="609600"/>
                </a:lnTo>
                <a:lnTo>
                  <a:pt x="1222375" y="304800"/>
                </a:lnTo>
                <a:lnTo>
                  <a:pt x="917575" y="0"/>
                </a:lnTo>
                <a:close/>
              </a:path>
            </a:pathLst>
          </a:custGeom>
          <a:solidFill>
            <a:srgbClr val="55CF9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5" name="object 17"/>
          <p:cNvSpPr/>
          <p:nvPr/>
        </p:nvSpPr>
        <p:spPr>
          <a:xfrm>
            <a:off x="214376" y="706868"/>
            <a:ext cx="1222375" cy="609600"/>
          </a:xfrm>
          <a:custGeom>
            <a:avLst/>
            <a:gdLst/>
            <a:ahLst/>
            <a:cxnLst/>
            <a:rect l="l" t="t" r="r" b="b"/>
            <a:pathLst>
              <a:path w="1222375" h="609600">
                <a:moveTo>
                  <a:pt x="0" y="0"/>
                </a:moveTo>
                <a:lnTo>
                  <a:pt x="917575" y="0"/>
                </a:lnTo>
                <a:lnTo>
                  <a:pt x="1222375" y="304800"/>
                </a:lnTo>
                <a:lnTo>
                  <a:pt x="917575" y="609600"/>
                </a:lnTo>
                <a:lnTo>
                  <a:pt x="0" y="6096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6" name="object 18"/>
          <p:cNvSpPr txBox="1"/>
          <p:nvPr/>
        </p:nvSpPr>
        <p:spPr>
          <a:xfrm>
            <a:off x="481304" y="812024"/>
            <a:ext cx="535940" cy="391160"/>
          </a:xfrm>
          <a:prstGeom prst="rect">
            <a:avLst/>
          </a:prstGeom>
        </p:spPr>
        <p:txBody>
          <a:bodyPr vert="horz" wrap="square" lIns="0" tIns="12700" rIns="0" bIns="0" rtlCol="0">
            <a:spAutoFit/>
          </a:bodyPr>
          <a:lstStyle/>
          <a:p>
            <a:pPr marL="12700" marR="5080" indent="65405" defTabSz="457200" fontAlgn="base">
              <a:spcBef>
                <a:spcPts val="100"/>
              </a:spcBef>
              <a:spcAft>
                <a:spcPct val="0"/>
              </a:spcAft>
            </a:pPr>
            <a:r>
              <a:rPr sz="1200" b="1" spc="-5" dirty="0">
                <a:solidFill>
                  <a:srgbClr val="FFFFFF"/>
                </a:solidFill>
                <a:ea typeface="ＭＳ Ｐゴシック" pitchFamily="34" charset="-128"/>
                <a:cs typeface="Arial"/>
              </a:rPr>
              <a:t>User  </a:t>
            </a:r>
            <a:r>
              <a:rPr sz="1200" b="1" dirty="0">
                <a:solidFill>
                  <a:srgbClr val="FFFFFF"/>
                </a:solidFill>
                <a:ea typeface="ＭＳ Ｐゴシック" pitchFamily="34" charset="-128"/>
                <a:cs typeface="Arial"/>
              </a:rPr>
              <a:t>S</a:t>
            </a:r>
            <a:r>
              <a:rPr sz="1200" b="1" spc="-5" dirty="0">
                <a:solidFill>
                  <a:srgbClr val="FFFFFF"/>
                </a:solidFill>
                <a:ea typeface="ＭＳ Ｐゴシック" pitchFamily="34" charset="-128"/>
                <a:cs typeface="Arial"/>
              </a:rPr>
              <a:t>earc</a:t>
            </a:r>
            <a:r>
              <a:rPr sz="1200" b="1" dirty="0">
                <a:solidFill>
                  <a:srgbClr val="FFFFFF"/>
                </a:solidFill>
                <a:ea typeface="ＭＳ Ｐゴシック" pitchFamily="34" charset="-128"/>
                <a:cs typeface="Arial"/>
              </a:rPr>
              <a:t>h</a:t>
            </a:r>
            <a:endParaRPr sz="1200">
              <a:solidFill>
                <a:srgbClr val="000000"/>
              </a:solidFill>
              <a:ea typeface="ＭＳ Ｐゴシック" pitchFamily="34" charset="-128"/>
              <a:cs typeface="Arial"/>
            </a:endParaRPr>
          </a:p>
        </p:txBody>
      </p:sp>
      <p:sp>
        <p:nvSpPr>
          <p:cNvPr id="17" name="object 19"/>
          <p:cNvSpPr/>
          <p:nvPr/>
        </p:nvSpPr>
        <p:spPr>
          <a:xfrm>
            <a:off x="2357246" y="679945"/>
            <a:ext cx="1469135" cy="704088"/>
          </a:xfrm>
          <a:prstGeom prst="rect">
            <a:avLst/>
          </a:prstGeom>
          <a:blipFill>
            <a:blip r:embed="rId6"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8" name="object 20"/>
          <p:cNvSpPr/>
          <p:nvPr/>
        </p:nvSpPr>
        <p:spPr>
          <a:xfrm>
            <a:off x="2439543" y="759193"/>
            <a:ext cx="1353311" cy="588263"/>
          </a:xfrm>
          <a:prstGeom prst="rect">
            <a:avLst/>
          </a:prstGeom>
          <a:blipFill>
            <a:blip r:embed="rId7"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19" name="object 21"/>
          <p:cNvSpPr/>
          <p:nvPr/>
        </p:nvSpPr>
        <p:spPr>
          <a:xfrm>
            <a:off x="2411095" y="706868"/>
            <a:ext cx="1366520" cy="609600"/>
          </a:xfrm>
          <a:custGeom>
            <a:avLst/>
            <a:gdLst/>
            <a:ahLst/>
            <a:cxnLst/>
            <a:rect l="l" t="t" r="r" b="b"/>
            <a:pathLst>
              <a:path w="1366520" h="609600">
                <a:moveTo>
                  <a:pt x="1061720" y="0"/>
                </a:moveTo>
                <a:lnTo>
                  <a:pt x="0" y="0"/>
                </a:lnTo>
                <a:lnTo>
                  <a:pt x="304800" y="304800"/>
                </a:lnTo>
                <a:lnTo>
                  <a:pt x="0" y="609600"/>
                </a:lnTo>
                <a:lnTo>
                  <a:pt x="1061720" y="609600"/>
                </a:lnTo>
                <a:lnTo>
                  <a:pt x="1366520" y="304800"/>
                </a:lnTo>
                <a:lnTo>
                  <a:pt x="1061720" y="0"/>
                </a:lnTo>
                <a:close/>
              </a:path>
            </a:pathLst>
          </a:custGeom>
          <a:solidFill>
            <a:srgbClr val="55CF9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0" name="object 22"/>
          <p:cNvSpPr/>
          <p:nvPr/>
        </p:nvSpPr>
        <p:spPr>
          <a:xfrm>
            <a:off x="2411095" y="706868"/>
            <a:ext cx="1366520" cy="609600"/>
          </a:xfrm>
          <a:custGeom>
            <a:avLst/>
            <a:gdLst/>
            <a:ahLst/>
            <a:cxnLst/>
            <a:rect l="l" t="t" r="r" b="b"/>
            <a:pathLst>
              <a:path w="1366520" h="609600">
                <a:moveTo>
                  <a:pt x="0" y="0"/>
                </a:moveTo>
                <a:lnTo>
                  <a:pt x="1061720" y="0"/>
                </a:lnTo>
                <a:lnTo>
                  <a:pt x="1366520" y="304800"/>
                </a:lnTo>
                <a:lnTo>
                  <a:pt x="1061720" y="609600"/>
                </a:lnTo>
                <a:lnTo>
                  <a:pt x="0" y="609600"/>
                </a:lnTo>
                <a:lnTo>
                  <a:pt x="304800" y="3048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1" name="object 23"/>
          <p:cNvSpPr txBox="1"/>
          <p:nvPr/>
        </p:nvSpPr>
        <p:spPr>
          <a:xfrm>
            <a:off x="2689605" y="812024"/>
            <a:ext cx="939165" cy="391160"/>
          </a:xfrm>
          <a:prstGeom prst="rect">
            <a:avLst/>
          </a:prstGeom>
        </p:spPr>
        <p:txBody>
          <a:bodyPr vert="horz" wrap="square" lIns="0" tIns="12700" rIns="0" bIns="0" rtlCol="0">
            <a:spAutoFit/>
          </a:bodyPr>
          <a:lstStyle/>
          <a:p>
            <a:pPr marL="129539" marR="5080" indent="-117475" defTabSz="457200" fontAlgn="base">
              <a:spcBef>
                <a:spcPts val="100"/>
              </a:spcBef>
              <a:spcAft>
                <a:spcPct val="0"/>
              </a:spcAft>
            </a:pPr>
            <a:r>
              <a:rPr sz="1200" b="1" spc="-5" dirty="0">
                <a:solidFill>
                  <a:srgbClr val="FFFFFF"/>
                </a:solidFill>
                <a:ea typeface="ＭＳ Ｐゴシック" pitchFamily="34" charset="-128"/>
                <a:cs typeface="Arial"/>
              </a:rPr>
              <a:t>Service</a:t>
            </a:r>
            <a:r>
              <a:rPr sz="1200" b="1" spc="-70" dirty="0">
                <a:solidFill>
                  <a:srgbClr val="FFFFFF"/>
                </a:solidFill>
                <a:ea typeface="ＭＳ Ｐゴシック" pitchFamily="34" charset="-128"/>
                <a:cs typeface="Arial"/>
              </a:rPr>
              <a:t> </a:t>
            </a:r>
            <a:r>
              <a:rPr sz="1200" b="1" spc="-5" dirty="0">
                <a:solidFill>
                  <a:srgbClr val="FFFFFF"/>
                </a:solidFill>
                <a:ea typeface="ＭＳ Ｐゴシック" pitchFamily="34" charset="-128"/>
                <a:cs typeface="Arial"/>
              </a:rPr>
              <a:t>Role  Selection</a:t>
            </a:r>
            <a:endParaRPr sz="1200">
              <a:solidFill>
                <a:srgbClr val="000000"/>
              </a:solidFill>
              <a:ea typeface="ＭＳ Ｐゴシック" pitchFamily="34" charset="-128"/>
              <a:cs typeface="Arial"/>
            </a:endParaRPr>
          </a:p>
        </p:txBody>
      </p:sp>
      <p:sp>
        <p:nvSpPr>
          <p:cNvPr id="22" name="object 24"/>
          <p:cNvSpPr/>
          <p:nvPr/>
        </p:nvSpPr>
        <p:spPr>
          <a:xfrm>
            <a:off x="3527679" y="679945"/>
            <a:ext cx="1322831" cy="704088"/>
          </a:xfrm>
          <a:prstGeom prst="rect">
            <a:avLst/>
          </a:prstGeom>
          <a:blipFill>
            <a:blip r:embed="rId8"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3" name="object 25"/>
          <p:cNvSpPr/>
          <p:nvPr/>
        </p:nvSpPr>
        <p:spPr>
          <a:xfrm>
            <a:off x="3561206" y="759193"/>
            <a:ext cx="1304544" cy="588263"/>
          </a:xfrm>
          <a:prstGeom prst="rect">
            <a:avLst/>
          </a:prstGeom>
          <a:blipFill>
            <a:blip r:embed="rId9"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4" name="object 26"/>
          <p:cNvSpPr/>
          <p:nvPr/>
        </p:nvSpPr>
        <p:spPr>
          <a:xfrm>
            <a:off x="3581527" y="706868"/>
            <a:ext cx="1219200" cy="609600"/>
          </a:xfrm>
          <a:custGeom>
            <a:avLst/>
            <a:gdLst/>
            <a:ahLst/>
            <a:cxnLst/>
            <a:rect l="l" t="t" r="r" b="b"/>
            <a:pathLst>
              <a:path w="1219200" h="609600">
                <a:moveTo>
                  <a:pt x="914400" y="0"/>
                </a:moveTo>
                <a:lnTo>
                  <a:pt x="0" y="0"/>
                </a:lnTo>
                <a:lnTo>
                  <a:pt x="304800" y="304800"/>
                </a:lnTo>
                <a:lnTo>
                  <a:pt x="0" y="609600"/>
                </a:lnTo>
                <a:lnTo>
                  <a:pt x="914400" y="609600"/>
                </a:lnTo>
                <a:lnTo>
                  <a:pt x="1219200" y="304800"/>
                </a:lnTo>
                <a:lnTo>
                  <a:pt x="914400" y="0"/>
                </a:lnTo>
                <a:close/>
              </a:path>
            </a:pathLst>
          </a:custGeom>
          <a:solidFill>
            <a:srgbClr val="55CF9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5" name="object 27"/>
          <p:cNvSpPr/>
          <p:nvPr/>
        </p:nvSpPr>
        <p:spPr>
          <a:xfrm>
            <a:off x="3581527" y="706868"/>
            <a:ext cx="1219200" cy="609600"/>
          </a:xfrm>
          <a:custGeom>
            <a:avLst/>
            <a:gdLst/>
            <a:ahLst/>
            <a:cxnLst/>
            <a:rect l="l" t="t" r="r" b="b"/>
            <a:pathLst>
              <a:path w="1219200" h="609600">
                <a:moveTo>
                  <a:pt x="0" y="0"/>
                </a:moveTo>
                <a:lnTo>
                  <a:pt x="914400" y="0"/>
                </a:lnTo>
                <a:lnTo>
                  <a:pt x="1219200" y="304800"/>
                </a:lnTo>
                <a:lnTo>
                  <a:pt x="914400" y="609600"/>
                </a:lnTo>
                <a:lnTo>
                  <a:pt x="0" y="609600"/>
                </a:lnTo>
                <a:lnTo>
                  <a:pt x="304800" y="3048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6" name="object 28"/>
          <p:cNvSpPr txBox="1"/>
          <p:nvPr/>
        </p:nvSpPr>
        <p:spPr>
          <a:xfrm>
            <a:off x="3810889" y="812024"/>
            <a:ext cx="890905" cy="391160"/>
          </a:xfrm>
          <a:prstGeom prst="rect">
            <a:avLst/>
          </a:prstGeom>
        </p:spPr>
        <p:txBody>
          <a:bodyPr vert="horz" wrap="square" lIns="0" tIns="12700" rIns="0" bIns="0" rtlCol="0">
            <a:spAutoFit/>
          </a:bodyPr>
          <a:lstStyle/>
          <a:p>
            <a:pPr marL="12700" marR="5080" indent="76200" defTabSz="457200" fontAlgn="base">
              <a:spcBef>
                <a:spcPts val="100"/>
              </a:spcBef>
              <a:spcAft>
                <a:spcPct val="0"/>
              </a:spcAft>
            </a:pPr>
            <a:r>
              <a:rPr sz="1200" b="1" spc="-5" dirty="0">
                <a:solidFill>
                  <a:srgbClr val="FFFFFF"/>
                </a:solidFill>
                <a:ea typeface="ＭＳ Ｐゴシック" pitchFamily="34" charset="-128"/>
                <a:cs typeface="Arial"/>
              </a:rPr>
              <a:t>Confirm  Submiss</a:t>
            </a:r>
            <a:r>
              <a:rPr sz="1200" b="1" dirty="0">
                <a:solidFill>
                  <a:srgbClr val="FFFFFF"/>
                </a:solidFill>
                <a:ea typeface="ＭＳ Ｐゴシック" pitchFamily="34" charset="-128"/>
                <a:cs typeface="Arial"/>
              </a:rPr>
              <a:t>ion</a:t>
            </a:r>
            <a:endParaRPr sz="1200">
              <a:solidFill>
                <a:srgbClr val="000000"/>
              </a:solidFill>
              <a:ea typeface="ＭＳ Ｐゴシック" pitchFamily="34" charset="-128"/>
              <a:cs typeface="Arial"/>
            </a:endParaRPr>
          </a:p>
        </p:txBody>
      </p:sp>
      <p:sp>
        <p:nvSpPr>
          <p:cNvPr id="27" name="object 29"/>
          <p:cNvSpPr/>
          <p:nvPr/>
        </p:nvSpPr>
        <p:spPr>
          <a:xfrm>
            <a:off x="1186814" y="679945"/>
            <a:ext cx="1469136" cy="704088"/>
          </a:xfrm>
          <a:prstGeom prst="rect">
            <a:avLst/>
          </a:prstGeom>
          <a:blipFill>
            <a:blip r:embed="rId10"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8" name="object 30"/>
          <p:cNvSpPr/>
          <p:nvPr/>
        </p:nvSpPr>
        <p:spPr>
          <a:xfrm>
            <a:off x="1293495" y="759193"/>
            <a:ext cx="1303020" cy="588263"/>
          </a:xfrm>
          <a:prstGeom prst="rect">
            <a:avLst/>
          </a:prstGeom>
          <a:blipFill>
            <a:blip r:embed="rId11"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29" name="object 31"/>
          <p:cNvSpPr/>
          <p:nvPr/>
        </p:nvSpPr>
        <p:spPr>
          <a:xfrm>
            <a:off x="1240675" y="706868"/>
            <a:ext cx="1366520" cy="609600"/>
          </a:xfrm>
          <a:custGeom>
            <a:avLst/>
            <a:gdLst/>
            <a:ahLst/>
            <a:cxnLst/>
            <a:rect l="l" t="t" r="r" b="b"/>
            <a:pathLst>
              <a:path w="1366520" h="609600">
                <a:moveTo>
                  <a:pt x="1061707" y="0"/>
                </a:moveTo>
                <a:lnTo>
                  <a:pt x="0" y="0"/>
                </a:lnTo>
                <a:lnTo>
                  <a:pt x="304787" y="304800"/>
                </a:lnTo>
                <a:lnTo>
                  <a:pt x="0" y="609600"/>
                </a:lnTo>
                <a:lnTo>
                  <a:pt x="1061707" y="609600"/>
                </a:lnTo>
                <a:lnTo>
                  <a:pt x="1366507" y="304800"/>
                </a:lnTo>
                <a:lnTo>
                  <a:pt x="1061707" y="0"/>
                </a:lnTo>
                <a:close/>
              </a:path>
            </a:pathLst>
          </a:custGeom>
          <a:solidFill>
            <a:srgbClr val="55CF9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0" name="object 32"/>
          <p:cNvSpPr/>
          <p:nvPr/>
        </p:nvSpPr>
        <p:spPr>
          <a:xfrm>
            <a:off x="1240675" y="706868"/>
            <a:ext cx="1366520" cy="609600"/>
          </a:xfrm>
          <a:custGeom>
            <a:avLst/>
            <a:gdLst/>
            <a:ahLst/>
            <a:cxnLst/>
            <a:rect l="l" t="t" r="r" b="b"/>
            <a:pathLst>
              <a:path w="1366520" h="609600">
                <a:moveTo>
                  <a:pt x="0" y="0"/>
                </a:moveTo>
                <a:lnTo>
                  <a:pt x="1061707" y="0"/>
                </a:lnTo>
                <a:lnTo>
                  <a:pt x="1366507" y="304800"/>
                </a:lnTo>
                <a:lnTo>
                  <a:pt x="1061707" y="609600"/>
                </a:lnTo>
                <a:lnTo>
                  <a:pt x="0" y="609600"/>
                </a:lnTo>
                <a:lnTo>
                  <a:pt x="304787" y="3048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1" name="object 33"/>
          <p:cNvSpPr txBox="1"/>
          <p:nvPr/>
        </p:nvSpPr>
        <p:spPr>
          <a:xfrm>
            <a:off x="1455165" y="812024"/>
            <a:ext cx="978535" cy="391160"/>
          </a:xfrm>
          <a:prstGeom prst="rect">
            <a:avLst/>
          </a:prstGeom>
        </p:spPr>
        <p:txBody>
          <a:bodyPr vert="horz" wrap="square" lIns="0" tIns="12700" rIns="0" bIns="0" rtlCol="0">
            <a:spAutoFit/>
          </a:bodyPr>
          <a:lstStyle/>
          <a:p>
            <a:pPr marL="95885" marR="5080" indent="-83820" defTabSz="457200" fontAlgn="base">
              <a:spcBef>
                <a:spcPts val="100"/>
              </a:spcBef>
              <a:spcAft>
                <a:spcPct val="0"/>
              </a:spcAft>
            </a:pPr>
            <a:r>
              <a:rPr sz="1200" b="1" spc="-5" dirty="0">
                <a:solidFill>
                  <a:srgbClr val="FFFFFF"/>
                </a:solidFill>
                <a:ea typeface="ＭＳ Ｐゴシック" pitchFamily="34" charset="-128"/>
                <a:cs typeface="Arial"/>
              </a:rPr>
              <a:t>Service Role  </a:t>
            </a:r>
            <a:r>
              <a:rPr sz="1200" b="1" spc="-45" dirty="0">
                <a:solidFill>
                  <a:srgbClr val="FFFFFF"/>
                </a:solidFill>
                <a:ea typeface="ＭＳ Ｐゴシック" pitchFamily="34" charset="-128"/>
                <a:cs typeface="Arial"/>
              </a:rPr>
              <a:t>A</a:t>
            </a:r>
            <a:r>
              <a:rPr sz="1200" b="1" spc="-5" dirty="0">
                <a:solidFill>
                  <a:srgbClr val="FFFFFF"/>
                </a:solidFill>
                <a:ea typeface="ＭＳ Ｐゴシック" pitchFamily="34" charset="-128"/>
                <a:cs typeface="Arial"/>
              </a:rPr>
              <a:t>ssignment</a:t>
            </a:r>
            <a:endParaRPr sz="1200">
              <a:solidFill>
                <a:srgbClr val="000000"/>
              </a:solidFill>
              <a:ea typeface="ＭＳ Ｐゴシック" pitchFamily="34" charset="-128"/>
              <a:cs typeface="Arial"/>
            </a:endParaRPr>
          </a:p>
        </p:txBody>
      </p:sp>
      <p:sp>
        <p:nvSpPr>
          <p:cNvPr id="32" name="object 34"/>
          <p:cNvSpPr/>
          <p:nvPr/>
        </p:nvSpPr>
        <p:spPr>
          <a:xfrm>
            <a:off x="4550283" y="679945"/>
            <a:ext cx="1475232" cy="704088"/>
          </a:xfrm>
          <a:prstGeom prst="rect">
            <a:avLst/>
          </a:prstGeom>
          <a:blipFill>
            <a:blip r:embed="rId12"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3" name="object 35"/>
          <p:cNvSpPr/>
          <p:nvPr/>
        </p:nvSpPr>
        <p:spPr>
          <a:xfrm>
            <a:off x="4652391" y="759193"/>
            <a:ext cx="1319784" cy="588263"/>
          </a:xfrm>
          <a:prstGeom prst="rect">
            <a:avLst/>
          </a:prstGeom>
          <a:blipFill>
            <a:blip r:embed="rId13"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4" name="object 36"/>
          <p:cNvSpPr/>
          <p:nvPr/>
        </p:nvSpPr>
        <p:spPr>
          <a:xfrm>
            <a:off x="4604639" y="706868"/>
            <a:ext cx="1371600" cy="609600"/>
          </a:xfrm>
          <a:custGeom>
            <a:avLst/>
            <a:gdLst/>
            <a:ahLst/>
            <a:cxnLst/>
            <a:rect l="l" t="t" r="r" b="b"/>
            <a:pathLst>
              <a:path w="1371600" h="609600">
                <a:moveTo>
                  <a:pt x="1066800" y="0"/>
                </a:moveTo>
                <a:lnTo>
                  <a:pt x="0" y="0"/>
                </a:lnTo>
                <a:lnTo>
                  <a:pt x="304800" y="304800"/>
                </a:lnTo>
                <a:lnTo>
                  <a:pt x="0" y="609600"/>
                </a:lnTo>
                <a:lnTo>
                  <a:pt x="1066800" y="609600"/>
                </a:lnTo>
                <a:lnTo>
                  <a:pt x="1371600" y="304800"/>
                </a:lnTo>
                <a:lnTo>
                  <a:pt x="1066800" y="0"/>
                </a:lnTo>
                <a:close/>
              </a:path>
            </a:pathLst>
          </a:custGeom>
          <a:solidFill>
            <a:srgbClr val="55CF9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5" name="object 37"/>
          <p:cNvSpPr/>
          <p:nvPr/>
        </p:nvSpPr>
        <p:spPr>
          <a:xfrm>
            <a:off x="4604639" y="706868"/>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6" name="object 38"/>
          <p:cNvSpPr txBox="1"/>
          <p:nvPr/>
        </p:nvSpPr>
        <p:spPr>
          <a:xfrm>
            <a:off x="4945379" y="812024"/>
            <a:ext cx="864235" cy="391160"/>
          </a:xfrm>
          <a:prstGeom prst="rect">
            <a:avLst/>
          </a:prstGeom>
        </p:spPr>
        <p:txBody>
          <a:bodyPr vert="horz" wrap="square" lIns="0" tIns="12700" rIns="0" bIns="0" rtlCol="0">
            <a:spAutoFit/>
          </a:bodyPr>
          <a:lstStyle/>
          <a:p>
            <a:pPr marL="12700" marR="5080" indent="127635" defTabSz="457200" fontAlgn="base">
              <a:spcBef>
                <a:spcPts val="100"/>
              </a:spcBef>
              <a:spcAft>
                <a:spcPct val="0"/>
              </a:spcAft>
            </a:pPr>
            <a:r>
              <a:rPr sz="1200" b="1" spc="-5" dirty="0">
                <a:solidFill>
                  <a:srgbClr val="FFFFFF"/>
                </a:solidFill>
                <a:ea typeface="ＭＳ Ｐゴシック" pitchFamily="34" charset="-128"/>
                <a:cs typeface="Arial"/>
              </a:rPr>
              <a:t>Email  No</a:t>
            </a:r>
            <a:r>
              <a:rPr sz="1200" b="1" spc="-15" dirty="0">
                <a:solidFill>
                  <a:srgbClr val="FFFFFF"/>
                </a:solidFill>
                <a:ea typeface="ＭＳ Ｐゴシック" pitchFamily="34" charset="-128"/>
                <a:cs typeface="Arial"/>
              </a:rPr>
              <a:t>t</a:t>
            </a:r>
            <a:r>
              <a:rPr sz="1200" b="1" spc="-5" dirty="0">
                <a:solidFill>
                  <a:srgbClr val="FFFFFF"/>
                </a:solidFill>
                <a:ea typeface="ＭＳ Ｐゴシック" pitchFamily="34" charset="-128"/>
                <a:cs typeface="Arial"/>
              </a:rPr>
              <a:t>ifica</a:t>
            </a:r>
            <a:r>
              <a:rPr sz="1200" b="1" dirty="0">
                <a:solidFill>
                  <a:srgbClr val="FFFFFF"/>
                </a:solidFill>
                <a:ea typeface="ＭＳ Ｐゴシック" pitchFamily="34" charset="-128"/>
                <a:cs typeface="Arial"/>
              </a:rPr>
              <a:t>tion</a:t>
            </a:r>
            <a:endParaRPr sz="1200">
              <a:solidFill>
                <a:srgbClr val="000000"/>
              </a:solidFill>
              <a:ea typeface="ＭＳ Ｐゴシック" pitchFamily="34" charset="-128"/>
              <a:cs typeface="Arial"/>
            </a:endParaRPr>
          </a:p>
        </p:txBody>
      </p:sp>
      <p:sp>
        <p:nvSpPr>
          <p:cNvPr id="37" name="object 39"/>
          <p:cNvSpPr/>
          <p:nvPr/>
        </p:nvSpPr>
        <p:spPr>
          <a:xfrm>
            <a:off x="5725286" y="679945"/>
            <a:ext cx="1475232" cy="704088"/>
          </a:xfrm>
          <a:prstGeom prst="rect">
            <a:avLst/>
          </a:prstGeom>
          <a:blipFill>
            <a:blip r:embed="rId14"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8" name="object 40"/>
          <p:cNvSpPr/>
          <p:nvPr/>
        </p:nvSpPr>
        <p:spPr>
          <a:xfrm>
            <a:off x="5810630" y="759193"/>
            <a:ext cx="1353312" cy="588263"/>
          </a:xfrm>
          <a:prstGeom prst="rect">
            <a:avLst/>
          </a:prstGeom>
          <a:blipFill>
            <a:blip r:embed="rId15"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39" name="object 41"/>
          <p:cNvSpPr/>
          <p:nvPr/>
        </p:nvSpPr>
        <p:spPr>
          <a:xfrm>
            <a:off x="5780151" y="706868"/>
            <a:ext cx="1371600" cy="609600"/>
          </a:xfrm>
          <a:custGeom>
            <a:avLst/>
            <a:gdLst/>
            <a:ahLst/>
            <a:cxnLst/>
            <a:rect l="l" t="t" r="r" b="b"/>
            <a:pathLst>
              <a:path w="1371600" h="609600">
                <a:moveTo>
                  <a:pt x="1066800" y="0"/>
                </a:moveTo>
                <a:lnTo>
                  <a:pt x="0" y="0"/>
                </a:lnTo>
                <a:lnTo>
                  <a:pt x="304800" y="304800"/>
                </a:lnTo>
                <a:lnTo>
                  <a:pt x="0" y="609600"/>
                </a:lnTo>
                <a:lnTo>
                  <a:pt x="1066800" y="609600"/>
                </a:lnTo>
                <a:lnTo>
                  <a:pt x="1371600" y="304800"/>
                </a:lnTo>
                <a:lnTo>
                  <a:pt x="1066800" y="0"/>
                </a:lnTo>
                <a:close/>
              </a:path>
            </a:pathLst>
          </a:custGeom>
          <a:solidFill>
            <a:srgbClr val="D65633"/>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0" name="object 42"/>
          <p:cNvSpPr/>
          <p:nvPr/>
        </p:nvSpPr>
        <p:spPr>
          <a:xfrm>
            <a:off x="5780151" y="706868"/>
            <a:ext cx="1371600" cy="609600"/>
          </a:xfrm>
          <a:custGeom>
            <a:avLst/>
            <a:gdLst/>
            <a:ahLst/>
            <a:cxnLst/>
            <a:rect l="l" t="t" r="r" b="b"/>
            <a:pathLst>
              <a:path w="1371600" h="609600">
                <a:moveTo>
                  <a:pt x="0" y="0"/>
                </a:moveTo>
                <a:lnTo>
                  <a:pt x="1066800" y="0"/>
                </a:lnTo>
                <a:lnTo>
                  <a:pt x="1371600" y="304800"/>
                </a:lnTo>
                <a:lnTo>
                  <a:pt x="1066800" y="609600"/>
                </a:lnTo>
                <a:lnTo>
                  <a:pt x="0" y="609600"/>
                </a:lnTo>
                <a:lnTo>
                  <a:pt x="304800" y="304800"/>
                </a:lnTo>
                <a:lnTo>
                  <a:pt x="0" y="0"/>
                </a:lnTo>
                <a:close/>
              </a:path>
            </a:pathLst>
          </a:custGeom>
          <a:ln w="9525">
            <a:solidFill>
              <a:srgbClr val="B6CADF"/>
            </a:solidFill>
          </a:ln>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1" name="object 43"/>
          <p:cNvSpPr txBox="1"/>
          <p:nvPr/>
        </p:nvSpPr>
        <p:spPr>
          <a:xfrm>
            <a:off x="6061836" y="812024"/>
            <a:ext cx="939165" cy="391160"/>
          </a:xfrm>
          <a:prstGeom prst="rect">
            <a:avLst/>
          </a:prstGeom>
        </p:spPr>
        <p:txBody>
          <a:bodyPr vert="horz" wrap="square" lIns="0" tIns="12700" rIns="0" bIns="0" rtlCol="0">
            <a:spAutoFit/>
          </a:bodyPr>
          <a:lstStyle/>
          <a:p>
            <a:pPr marL="143510" marR="5080" indent="-131445" defTabSz="457200" fontAlgn="base">
              <a:spcBef>
                <a:spcPts val="100"/>
              </a:spcBef>
              <a:spcAft>
                <a:spcPct val="0"/>
              </a:spcAft>
            </a:pPr>
            <a:r>
              <a:rPr sz="1200" b="1" spc="-5" dirty="0">
                <a:solidFill>
                  <a:srgbClr val="FFFFFF"/>
                </a:solidFill>
                <a:ea typeface="ＭＳ Ｐゴシック" pitchFamily="34" charset="-128"/>
                <a:cs typeface="Arial"/>
              </a:rPr>
              <a:t>Service</a:t>
            </a:r>
            <a:r>
              <a:rPr sz="1200" b="1" spc="-70" dirty="0">
                <a:solidFill>
                  <a:srgbClr val="FFFFFF"/>
                </a:solidFill>
                <a:ea typeface="ＭＳ Ｐゴシック" pitchFamily="34" charset="-128"/>
                <a:cs typeface="Arial"/>
              </a:rPr>
              <a:t> </a:t>
            </a:r>
            <a:r>
              <a:rPr sz="1200" b="1" spc="-5" dirty="0">
                <a:solidFill>
                  <a:srgbClr val="FFFFFF"/>
                </a:solidFill>
                <a:ea typeface="ＭＳ Ｐゴシック" pitchFamily="34" charset="-128"/>
                <a:cs typeface="Arial"/>
              </a:rPr>
              <a:t>Role  Provision</a:t>
            </a:r>
            <a:endParaRPr sz="1200">
              <a:solidFill>
                <a:srgbClr val="000000"/>
              </a:solidFill>
              <a:ea typeface="ＭＳ Ｐゴシック" pitchFamily="34" charset="-128"/>
              <a:cs typeface="Arial"/>
            </a:endParaRPr>
          </a:p>
        </p:txBody>
      </p:sp>
      <p:sp>
        <p:nvSpPr>
          <p:cNvPr id="42" name="object 44"/>
          <p:cNvSpPr/>
          <p:nvPr/>
        </p:nvSpPr>
        <p:spPr>
          <a:xfrm>
            <a:off x="2582799" y="4101325"/>
            <a:ext cx="3951732" cy="537972"/>
          </a:xfrm>
          <a:prstGeom prst="rect">
            <a:avLst/>
          </a:prstGeom>
          <a:blipFill>
            <a:blip r:embed="rId16"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3" name="object 45"/>
          <p:cNvSpPr/>
          <p:nvPr/>
        </p:nvSpPr>
        <p:spPr>
          <a:xfrm>
            <a:off x="2623946" y="4189716"/>
            <a:ext cx="3910583" cy="405384"/>
          </a:xfrm>
          <a:prstGeom prst="rect">
            <a:avLst/>
          </a:prstGeom>
          <a:blipFill>
            <a:blip r:embed="rId17" cstate="print"/>
            <a:stretch>
              <a:fillRect/>
            </a:stretch>
          </a:blip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4" name="object 46"/>
          <p:cNvSpPr/>
          <p:nvPr/>
        </p:nvSpPr>
        <p:spPr>
          <a:xfrm>
            <a:off x="2625852" y="4121645"/>
            <a:ext cx="3865879" cy="452755"/>
          </a:xfrm>
          <a:custGeom>
            <a:avLst/>
            <a:gdLst/>
            <a:ahLst/>
            <a:cxnLst/>
            <a:rect l="l" t="t" r="r" b="b"/>
            <a:pathLst>
              <a:path w="3865879" h="452754">
                <a:moveTo>
                  <a:pt x="3790061" y="0"/>
                </a:moveTo>
                <a:lnTo>
                  <a:pt x="75437" y="0"/>
                </a:lnTo>
                <a:lnTo>
                  <a:pt x="46077" y="5929"/>
                </a:lnTo>
                <a:lnTo>
                  <a:pt x="22097" y="22097"/>
                </a:lnTo>
                <a:lnTo>
                  <a:pt x="5929" y="46077"/>
                </a:lnTo>
                <a:lnTo>
                  <a:pt x="0" y="75437"/>
                </a:lnTo>
                <a:lnTo>
                  <a:pt x="0" y="377062"/>
                </a:lnTo>
                <a:lnTo>
                  <a:pt x="5929" y="406423"/>
                </a:lnTo>
                <a:lnTo>
                  <a:pt x="22098" y="430402"/>
                </a:lnTo>
                <a:lnTo>
                  <a:pt x="46077" y="446571"/>
                </a:lnTo>
                <a:lnTo>
                  <a:pt x="75437" y="452500"/>
                </a:lnTo>
                <a:lnTo>
                  <a:pt x="3790061" y="452500"/>
                </a:lnTo>
                <a:lnTo>
                  <a:pt x="3819421" y="446571"/>
                </a:lnTo>
                <a:lnTo>
                  <a:pt x="3843401" y="430402"/>
                </a:lnTo>
                <a:lnTo>
                  <a:pt x="3859569" y="406423"/>
                </a:lnTo>
                <a:lnTo>
                  <a:pt x="3865499" y="377062"/>
                </a:lnTo>
                <a:lnTo>
                  <a:pt x="3865499" y="75437"/>
                </a:lnTo>
                <a:lnTo>
                  <a:pt x="3859569" y="46077"/>
                </a:lnTo>
                <a:lnTo>
                  <a:pt x="3843401" y="22097"/>
                </a:lnTo>
                <a:lnTo>
                  <a:pt x="3819421" y="5929"/>
                </a:lnTo>
                <a:lnTo>
                  <a:pt x="3790061" y="0"/>
                </a:lnTo>
                <a:close/>
              </a:path>
            </a:pathLst>
          </a:custGeom>
          <a:solidFill>
            <a:srgbClr val="DCDDDE"/>
          </a:solidFill>
        </p:spPr>
        <p:txBody>
          <a:bodyPr wrap="square" lIns="0" tIns="0" rIns="0" bIns="0" rtlCol="0"/>
          <a:lstStyle/>
          <a:p>
            <a:pPr defTabSz="457200" fontAlgn="base">
              <a:spcBef>
                <a:spcPct val="0"/>
              </a:spcBef>
              <a:spcAft>
                <a:spcPct val="0"/>
              </a:spcAft>
            </a:pPr>
            <a:endParaRPr>
              <a:solidFill>
                <a:srgbClr val="000000"/>
              </a:solidFill>
              <a:ea typeface="ＭＳ Ｐゴシック" pitchFamily="34" charset="-128"/>
            </a:endParaRPr>
          </a:p>
        </p:txBody>
      </p:sp>
      <p:sp>
        <p:nvSpPr>
          <p:cNvPr id="45" name="object 47"/>
          <p:cNvSpPr txBox="1"/>
          <p:nvPr/>
        </p:nvSpPr>
        <p:spPr>
          <a:xfrm>
            <a:off x="2745993" y="4240389"/>
            <a:ext cx="3622040" cy="208279"/>
          </a:xfrm>
          <a:prstGeom prst="rect">
            <a:avLst/>
          </a:prstGeom>
        </p:spPr>
        <p:txBody>
          <a:bodyPr vert="horz" wrap="square" lIns="0" tIns="12700" rIns="0" bIns="0" rtlCol="0">
            <a:spAutoFit/>
          </a:bodyPr>
          <a:lstStyle/>
          <a:p>
            <a:pPr marL="12700" defTabSz="457200" fontAlgn="base">
              <a:spcBef>
                <a:spcPts val="100"/>
              </a:spcBef>
              <a:spcAft>
                <a:spcPct val="0"/>
              </a:spcAft>
            </a:pPr>
            <a:r>
              <a:rPr sz="1200" spc="-5" dirty="0">
                <a:solidFill>
                  <a:srgbClr val="737981"/>
                </a:solidFill>
                <a:ea typeface="ＭＳ Ｐゴシック" pitchFamily="34" charset="-128"/>
                <a:cs typeface="Arial"/>
              </a:rPr>
              <a:t>END: The service role has been assigned </a:t>
            </a:r>
            <a:r>
              <a:rPr sz="1200" dirty="0">
                <a:solidFill>
                  <a:srgbClr val="737981"/>
                </a:solidFill>
                <a:ea typeface="ＭＳ Ｐゴシック" pitchFamily="34" charset="-128"/>
                <a:cs typeface="Arial"/>
              </a:rPr>
              <a:t>to </a:t>
            </a:r>
            <a:r>
              <a:rPr sz="1200" spc="-5" dirty="0">
                <a:solidFill>
                  <a:srgbClr val="737981"/>
                </a:solidFill>
                <a:ea typeface="ＭＳ Ｐゴシック" pitchFamily="34" charset="-128"/>
                <a:cs typeface="Arial"/>
              </a:rPr>
              <a:t>the</a:t>
            </a:r>
            <a:r>
              <a:rPr sz="1200" spc="-50" dirty="0">
                <a:solidFill>
                  <a:srgbClr val="737981"/>
                </a:solidFill>
                <a:ea typeface="ＭＳ Ｐゴシック" pitchFamily="34" charset="-128"/>
                <a:cs typeface="Arial"/>
              </a:rPr>
              <a:t> </a:t>
            </a:r>
            <a:r>
              <a:rPr sz="1200" spc="-15" dirty="0">
                <a:solidFill>
                  <a:srgbClr val="737981"/>
                </a:solidFill>
                <a:ea typeface="ＭＳ Ｐゴシック" pitchFamily="34" charset="-128"/>
                <a:cs typeface="Arial"/>
              </a:rPr>
              <a:t>user.</a:t>
            </a:r>
            <a:endParaRPr sz="1200">
              <a:solidFill>
                <a:srgbClr val="000000"/>
              </a:solidFill>
              <a:ea typeface="ＭＳ Ｐゴシック" pitchFamily="34" charset="-128"/>
              <a:cs typeface="Arial"/>
            </a:endParaRPr>
          </a:p>
        </p:txBody>
      </p:sp>
    </p:spTree>
    <p:extLst>
      <p:ext uri="{BB962C8B-B14F-4D97-AF65-F5344CB8AC3E}">
        <p14:creationId xmlns:p14="http://schemas.microsoft.com/office/powerpoint/2010/main" val="1011108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Lesson 6: Additional Administration </a:t>
            </a:r>
            <a:br>
              <a:rPr lang="en-GB" dirty="0"/>
            </a:br>
            <a:r>
              <a:rPr lang="en-GB" dirty="0"/>
              <a:t>Activities</a:t>
            </a:r>
          </a:p>
        </p:txBody>
      </p:sp>
    </p:spTree>
    <p:extLst>
      <p:ext uri="{BB962C8B-B14F-4D97-AF65-F5344CB8AC3E}">
        <p14:creationId xmlns:p14="http://schemas.microsoft.com/office/powerpoint/2010/main" val="882872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t>Lesson 6 Overview</a:t>
            </a:r>
          </a:p>
        </p:txBody>
      </p:sp>
      <p:sp>
        <p:nvSpPr>
          <p:cNvPr id="5" name="Content Placeholder 4"/>
          <p:cNvSpPr>
            <a:spLocks noGrp="1"/>
          </p:cNvSpPr>
          <p:nvPr>
            <p:ph idx="1"/>
          </p:nvPr>
        </p:nvSpPr>
        <p:spPr>
          <a:xfrm>
            <a:off x="251520" y="771550"/>
            <a:ext cx="8686800" cy="575760"/>
          </a:xfrm>
        </p:spPr>
        <p:txBody>
          <a:bodyPr>
            <a:normAutofit fontScale="77500" lnSpcReduction="20000"/>
          </a:bodyPr>
          <a:lstStyle/>
          <a:p>
            <a:pPr marL="0" indent="0">
              <a:buNone/>
            </a:pPr>
            <a:r>
              <a:rPr lang="en-GB" sz="1600" dirty="0"/>
              <a:t>There are additional activities that the LSO can carry out on behalf of their organisation (or that of users in a Child organisation if the LSO is part of the Parent company). The additional activities are described in the following chapters:</a:t>
            </a:r>
          </a:p>
        </p:txBody>
      </p:sp>
      <p:graphicFrame>
        <p:nvGraphicFramePr>
          <p:cNvPr id="6" name="Table 5"/>
          <p:cNvGraphicFramePr>
            <a:graphicFrameLocks noGrp="1"/>
          </p:cNvGraphicFramePr>
          <p:nvPr>
            <p:extLst>
              <p:ext uri="{D42A27DB-BD31-4B8C-83A1-F6EECF244321}">
                <p14:modId xmlns:p14="http://schemas.microsoft.com/office/powerpoint/2010/main" val="3724732328"/>
              </p:ext>
            </p:extLst>
          </p:nvPr>
        </p:nvGraphicFramePr>
        <p:xfrm>
          <a:off x="254000" y="1314450"/>
          <a:ext cx="8661400" cy="2941320"/>
        </p:xfrm>
        <a:graphic>
          <a:graphicData uri="http://schemas.openxmlformats.org/drawingml/2006/table">
            <a:tbl>
              <a:tblPr firstRow="1" bandRow="1">
                <a:tableStyleId>{5C22544A-7EE6-4342-B048-85BDC9FD1C3A}</a:tableStyleId>
              </a:tblPr>
              <a:tblGrid>
                <a:gridCol w="476866">
                  <a:extLst>
                    <a:ext uri="{9D8B030D-6E8A-4147-A177-3AD203B41FA5}">
                      <a16:colId xmlns:a16="http://schemas.microsoft.com/office/drawing/2014/main" val="20000"/>
                    </a:ext>
                  </a:extLst>
                </a:gridCol>
                <a:gridCol w="1748507">
                  <a:extLst>
                    <a:ext uri="{9D8B030D-6E8A-4147-A177-3AD203B41FA5}">
                      <a16:colId xmlns:a16="http://schemas.microsoft.com/office/drawing/2014/main" val="20001"/>
                    </a:ext>
                  </a:extLst>
                </a:gridCol>
                <a:gridCol w="6436027">
                  <a:extLst>
                    <a:ext uri="{9D8B030D-6E8A-4147-A177-3AD203B41FA5}">
                      <a16:colId xmlns:a16="http://schemas.microsoft.com/office/drawing/2014/main" val="20002"/>
                    </a:ext>
                  </a:extLst>
                </a:gridCol>
              </a:tblGrid>
              <a:tr h="228600">
                <a:tc>
                  <a:txBody>
                    <a:bodyPr/>
                    <a:lstStyle/>
                    <a:p>
                      <a:endParaRPr lang="en-GB" sz="1100" b="1" dirty="0">
                        <a:solidFill>
                          <a:schemeClr val="tx2">
                            <a:lumMod val="60000"/>
                            <a:lumOff val="40000"/>
                          </a:schemeClr>
                        </a:solidFill>
                      </a:endParaRPr>
                    </a:p>
                  </a:txBody>
                  <a:tcPr marT="34290" marB="34290" anchor="ctr"/>
                </a:tc>
                <a:tc>
                  <a:txBody>
                    <a:bodyPr/>
                    <a:lstStyle/>
                    <a:p>
                      <a:r>
                        <a:rPr lang="en-GB" sz="1100" b="1" dirty="0"/>
                        <a:t>Activity</a:t>
                      </a:r>
                    </a:p>
                  </a:txBody>
                  <a:tcPr marT="34290" marB="34290" anchor="ctr"/>
                </a:tc>
                <a:tc>
                  <a:txBody>
                    <a:bodyPr/>
                    <a:lstStyle/>
                    <a:p>
                      <a:r>
                        <a:rPr lang="en-GB" sz="1100" dirty="0"/>
                        <a:t>Description</a:t>
                      </a:r>
                    </a:p>
                  </a:txBody>
                  <a:tcPr marT="34290" marB="34290"/>
                </a:tc>
                <a:extLst>
                  <a:ext uri="{0D108BD9-81ED-4DB2-BD59-A6C34878D82A}">
                    <a16:rowId xmlns:a16="http://schemas.microsoft.com/office/drawing/2014/main" val="10000"/>
                  </a:ext>
                </a:extLst>
              </a:tr>
              <a:tr h="388620">
                <a:tc>
                  <a:txBody>
                    <a:bodyPr/>
                    <a:lstStyle/>
                    <a:p>
                      <a:r>
                        <a:rPr lang="en-GB" sz="1100" b="1" dirty="0">
                          <a:solidFill>
                            <a:schemeClr val="accent1">
                              <a:lumMod val="75000"/>
                            </a:schemeClr>
                          </a:solidFill>
                        </a:rPr>
                        <a:t>6.1</a:t>
                      </a:r>
                    </a:p>
                  </a:txBody>
                  <a:tcPr marT="34290" marB="34290" anchor="ctr"/>
                </a:tc>
                <a:tc>
                  <a:txBody>
                    <a:bodyPr/>
                    <a:lstStyle/>
                    <a:p>
                      <a:r>
                        <a:rPr lang="en-GB" sz="1100" b="1" kern="0" dirty="0">
                          <a:solidFill>
                            <a:schemeClr val="accent1">
                              <a:lumMod val="75000"/>
                            </a:schemeClr>
                          </a:solidFill>
                          <a:latin typeface="+mn-lt"/>
                        </a:rPr>
                        <a:t>Reset Password </a:t>
                      </a:r>
                      <a:endParaRPr lang="en-GB" sz="1100" b="1" dirty="0">
                        <a:solidFill>
                          <a:schemeClr val="accent1">
                            <a:lumMod val="75000"/>
                          </a:schemeClr>
                        </a:solidFill>
                      </a:endParaRP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100" kern="0" dirty="0">
                          <a:solidFill>
                            <a:schemeClr val="accent1">
                              <a:lumMod val="75000"/>
                            </a:schemeClr>
                          </a:solidFill>
                          <a:latin typeface="+mn-lt"/>
                        </a:rPr>
                        <a:t>Users can reset their own passwords using security questions. However, the LSO can reset a password on behalf of a user if required.</a:t>
                      </a:r>
                    </a:p>
                  </a:txBody>
                  <a:tcPr marT="34290" marB="34290"/>
                </a:tc>
                <a:extLst>
                  <a:ext uri="{0D108BD9-81ED-4DB2-BD59-A6C34878D82A}">
                    <a16:rowId xmlns:a16="http://schemas.microsoft.com/office/drawing/2014/main" val="10001"/>
                  </a:ext>
                </a:extLst>
              </a:tr>
              <a:tr h="228600">
                <a:tc>
                  <a:txBody>
                    <a:bodyPr/>
                    <a:lstStyle/>
                    <a:p>
                      <a:r>
                        <a:rPr lang="en-GB" sz="1100" b="1" dirty="0">
                          <a:solidFill>
                            <a:schemeClr val="accent1">
                              <a:lumMod val="75000"/>
                            </a:schemeClr>
                          </a:solidFill>
                        </a:rPr>
                        <a:t>6.2</a:t>
                      </a:r>
                    </a:p>
                  </a:txBody>
                  <a:tcPr marT="34290" marB="3429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accent1">
                              <a:lumMod val="75000"/>
                            </a:schemeClr>
                          </a:solidFill>
                          <a:latin typeface="+mn-lt"/>
                        </a:rPr>
                        <a:t>Service Removal</a:t>
                      </a: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A service can be removed by</a:t>
                      </a:r>
                      <a:r>
                        <a:rPr lang="en-US" sz="1100" kern="0" baseline="0" dirty="0">
                          <a:solidFill>
                            <a:schemeClr val="accent1">
                              <a:lumMod val="75000"/>
                            </a:schemeClr>
                          </a:solidFill>
                          <a:latin typeface="+mn-lt"/>
                        </a:rPr>
                        <a:t> </a:t>
                      </a:r>
                      <a:r>
                        <a:rPr lang="en-US" sz="1100" kern="0" dirty="0">
                          <a:solidFill>
                            <a:schemeClr val="accent1">
                              <a:lumMod val="75000"/>
                            </a:schemeClr>
                          </a:solidFill>
                          <a:latin typeface="+mn-lt"/>
                        </a:rPr>
                        <a:t>the LSO if it is no longer required. </a:t>
                      </a:r>
                    </a:p>
                  </a:txBody>
                  <a:tcPr marT="34290" marB="34290"/>
                </a:tc>
                <a:extLst>
                  <a:ext uri="{0D108BD9-81ED-4DB2-BD59-A6C34878D82A}">
                    <a16:rowId xmlns:a16="http://schemas.microsoft.com/office/drawing/2014/main" val="10002"/>
                  </a:ext>
                </a:extLst>
              </a:tr>
              <a:tr h="548640">
                <a:tc>
                  <a:txBody>
                    <a:bodyPr/>
                    <a:lstStyle/>
                    <a:p>
                      <a:r>
                        <a:rPr lang="en-GB" sz="1100" b="1" dirty="0">
                          <a:solidFill>
                            <a:schemeClr val="accent1">
                              <a:lumMod val="75000"/>
                            </a:schemeClr>
                          </a:solidFill>
                        </a:rPr>
                        <a:t>6.3</a:t>
                      </a:r>
                    </a:p>
                  </a:txBody>
                  <a:tcPr marT="34290" marB="3429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accent1">
                              <a:lumMod val="75000"/>
                            </a:schemeClr>
                          </a:solidFill>
                          <a:latin typeface="+mn-lt"/>
                        </a:rPr>
                        <a:t>Disable User</a:t>
                      </a: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LSOs will be able to disable a user’s account if, for example, a user is on long term absence. If the user has left the company, the Delete User process should be followed.</a:t>
                      </a:r>
                    </a:p>
                  </a:txBody>
                  <a:tcPr marT="34290" marB="34290"/>
                </a:tc>
                <a:extLst>
                  <a:ext uri="{0D108BD9-81ED-4DB2-BD59-A6C34878D82A}">
                    <a16:rowId xmlns:a16="http://schemas.microsoft.com/office/drawing/2014/main" val="10003"/>
                  </a:ext>
                </a:extLst>
              </a:tr>
              <a:tr h="228600">
                <a:tc>
                  <a:txBody>
                    <a:bodyPr/>
                    <a:lstStyle/>
                    <a:p>
                      <a:r>
                        <a:rPr lang="en-GB" sz="1100" b="1" dirty="0">
                          <a:solidFill>
                            <a:schemeClr val="accent1">
                              <a:lumMod val="75000"/>
                            </a:schemeClr>
                          </a:solidFill>
                        </a:rPr>
                        <a:t>6.4</a:t>
                      </a:r>
                    </a:p>
                  </a:txBody>
                  <a:tcPr marT="34290" marB="3429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accent1">
                              <a:lumMod val="75000"/>
                            </a:schemeClr>
                          </a:solidFill>
                          <a:latin typeface="+mn-lt"/>
                        </a:rPr>
                        <a:t>Re-enable User</a:t>
                      </a: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A user’s account can be re-enabled following disablement.</a:t>
                      </a:r>
                    </a:p>
                  </a:txBody>
                  <a:tcPr marT="34290" marB="34290"/>
                </a:tc>
                <a:extLst>
                  <a:ext uri="{0D108BD9-81ED-4DB2-BD59-A6C34878D82A}">
                    <a16:rowId xmlns:a16="http://schemas.microsoft.com/office/drawing/2014/main" val="10004"/>
                  </a:ext>
                </a:extLst>
              </a:tr>
              <a:tr h="708660">
                <a:tc>
                  <a:txBody>
                    <a:bodyPr/>
                    <a:lstStyle/>
                    <a:p>
                      <a:r>
                        <a:rPr lang="en-GB" sz="1100" b="1" dirty="0">
                          <a:solidFill>
                            <a:schemeClr val="accent1">
                              <a:lumMod val="75000"/>
                            </a:schemeClr>
                          </a:solidFill>
                        </a:rPr>
                        <a:t>6.5</a:t>
                      </a:r>
                    </a:p>
                  </a:txBody>
                  <a:tcPr marT="34290" marB="3429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accent1">
                              <a:lumMod val="75000"/>
                            </a:schemeClr>
                          </a:solidFill>
                          <a:latin typeface="+mn-lt"/>
                        </a:rPr>
                        <a:t>Unlock User Account</a:t>
                      </a: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A user account will be locked after five unsuccessful password attempts.  If this happens they will be prompted to reset their password (as long as they have set up their Security Questions).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However, if required, you can do this on their behalf as the LSO.</a:t>
                      </a:r>
                    </a:p>
                  </a:txBody>
                  <a:tcPr marT="34290" marB="34290"/>
                </a:tc>
                <a:extLst>
                  <a:ext uri="{0D108BD9-81ED-4DB2-BD59-A6C34878D82A}">
                    <a16:rowId xmlns:a16="http://schemas.microsoft.com/office/drawing/2014/main" val="10005"/>
                  </a:ext>
                </a:extLst>
              </a:tr>
              <a:tr h="548640">
                <a:tc>
                  <a:txBody>
                    <a:bodyPr/>
                    <a:lstStyle/>
                    <a:p>
                      <a:r>
                        <a:rPr lang="en-GB" sz="1100" b="1" dirty="0">
                          <a:solidFill>
                            <a:schemeClr val="accent1">
                              <a:lumMod val="75000"/>
                            </a:schemeClr>
                          </a:solidFill>
                        </a:rPr>
                        <a:t>6.6</a:t>
                      </a:r>
                    </a:p>
                  </a:txBody>
                  <a:tcPr marT="34290" marB="3429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chemeClr val="accent1">
                              <a:lumMod val="75000"/>
                            </a:schemeClr>
                          </a:solidFill>
                          <a:latin typeface="+mn-lt"/>
                        </a:rPr>
                        <a:t>Delete User</a:t>
                      </a:r>
                    </a:p>
                  </a:txBody>
                  <a:tcPr marT="34290" marB="3429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kern="0" dirty="0">
                          <a:solidFill>
                            <a:schemeClr val="accent1">
                              <a:lumMod val="75000"/>
                            </a:schemeClr>
                          </a:solidFill>
                          <a:latin typeface="+mn-lt"/>
                        </a:rPr>
                        <a:t>User accounts for your </a:t>
                      </a:r>
                      <a:r>
                        <a:rPr lang="en-GB" sz="1100" kern="0" noProof="0" dirty="0">
                          <a:solidFill>
                            <a:schemeClr val="accent1">
                              <a:lumMod val="75000"/>
                            </a:schemeClr>
                          </a:solidFill>
                          <a:latin typeface="+mn-lt"/>
                        </a:rPr>
                        <a:t>Organisation</a:t>
                      </a:r>
                      <a:r>
                        <a:rPr lang="en-US" sz="1100" kern="0" dirty="0">
                          <a:solidFill>
                            <a:schemeClr val="accent1">
                              <a:lumMod val="75000"/>
                            </a:schemeClr>
                          </a:solidFill>
                          <a:latin typeface="+mn-lt"/>
                        </a:rPr>
                        <a:t> can be deleted by the LSO. An</a:t>
                      </a:r>
                      <a:r>
                        <a:rPr lang="en-US" sz="1100" kern="0" baseline="0" dirty="0">
                          <a:solidFill>
                            <a:schemeClr val="accent1">
                              <a:lumMod val="75000"/>
                            </a:schemeClr>
                          </a:solidFill>
                          <a:latin typeface="+mn-lt"/>
                        </a:rPr>
                        <a:t> account cannot be reinstated once deleted. </a:t>
                      </a:r>
                      <a:r>
                        <a:rPr lang="en-US" sz="1100" kern="0" dirty="0">
                          <a:solidFill>
                            <a:schemeClr val="accent1">
                              <a:lumMod val="75000"/>
                            </a:schemeClr>
                          </a:solidFill>
                          <a:latin typeface="+mn-lt"/>
                        </a:rPr>
                        <a:t>If the user needs to be suspended temporarily, the Disable User process should be followed.</a:t>
                      </a:r>
                    </a:p>
                  </a:txBody>
                  <a:tcPr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9278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1800" dirty="0">
                <a:solidFill>
                  <a:schemeClr val="tx2">
                    <a:lumMod val="75000"/>
                  </a:schemeClr>
                </a:solidFill>
              </a:rPr>
              <a:t>6.1 Reset Password for a User</a:t>
            </a:r>
            <a:br>
              <a:rPr lang="en-GB" dirty="0"/>
            </a:br>
            <a:r>
              <a:rPr lang="en-GB" dirty="0"/>
              <a:t>6.1.1 Search and Select User</a:t>
            </a:r>
          </a:p>
        </p:txBody>
      </p:sp>
      <p:graphicFrame>
        <p:nvGraphicFramePr>
          <p:cNvPr id="4" name="Table 3"/>
          <p:cNvGraphicFramePr>
            <a:graphicFrameLocks noGrp="1"/>
          </p:cNvGraphicFramePr>
          <p:nvPr>
            <p:extLst>
              <p:ext uri="{D42A27DB-BD31-4B8C-83A1-F6EECF244321}">
                <p14:modId xmlns:p14="http://schemas.microsoft.com/office/powerpoint/2010/main" val="1094098695"/>
              </p:ext>
            </p:extLst>
          </p:nvPr>
        </p:nvGraphicFramePr>
        <p:xfrm>
          <a:off x="6924385" y="1724170"/>
          <a:ext cx="2027529" cy="1427901"/>
        </p:xfrm>
        <a:graphic>
          <a:graphicData uri="http://schemas.openxmlformats.org/drawingml/2006/table">
            <a:tbl>
              <a:tblPr firstRow="1" bandRow="1">
                <a:tableStyleId>{5C22544A-7EE6-4342-B048-85BDC9FD1C3A}</a:tableStyleId>
              </a:tblPr>
              <a:tblGrid>
                <a:gridCol w="261001">
                  <a:extLst>
                    <a:ext uri="{9D8B030D-6E8A-4147-A177-3AD203B41FA5}">
                      <a16:colId xmlns:a16="http://schemas.microsoft.com/office/drawing/2014/main" val="20000"/>
                    </a:ext>
                  </a:extLst>
                </a:gridCol>
                <a:gridCol w="1766528">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44">
                <a:tc>
                  <a:txBody>
                    <a:bodyPr/>
                    <a:lstStyle/>
                    <a:p>
                      <a:pPr algn="ctr"/>
                      <a:r>
                        <a:rPr lang="en-US" sz="800" b="1" dirty="0">
                          <a:solidFill>
                            <a:srgbClr val="D2232A"/>
                          </a:solidFill>
                        </a:rPr>
                        <a:t>1</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link. The </a:t>
                      </a:r>
                      <a:r>
                        <a:rPr lang="en-US" sz="800" b="1" kern="1200" dirty="0">
                          <a:solidFill>
                            <a:srgbClr val="737981"/>
                          </a:solidFill>
                          <a:latin typeface="+mn-lt"/>
                          <a:ea typeface="Times New Roman" panose="02020603050405020304" pitchFamily="18" charset="0"/>
                          <a:cs typeface="+mn-cs"/>
                        </a:rPr>
                        <a:t>Users</a:t>
                      </a:r>
                      <a:r>
                        <a:rPr lang="en-US" sz="800" kern="1200" dirty="0">
                          <a:solidFill>
                            <a:srgbClr val="737981"/>
                          </a:solidFill>
                          <a:latin typeface="+mn-lt"/>
                          <a:ea typeface="Times New Roman" panose="02020603050405020304" pitchFamily="18" charset="0"/>
                          <a:cs typeface="+mn-cs"/>
                        </a:rPr>
                        <a:t> 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57150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Enter the </a:t>
                      </a:r>
                      <a:r>
                        <a:rPr lang="en-US" sz="800" b="0" kern="1200" dirty="0">
                          <a:solidFill>
                            <a:srgbClr val="737981"/>
                          </a:solidFill>
                          <a:latin typeface="+mn-lt"/>
                          <a:ea typeface="Times New Roman" panose="02020603050405020304" pitchFamily="18" charset="0"/>
                          <a:cs typeface="+mn-cs"/>
                        </a:rPr>
                        <a:t>user login</a:t>
                      </a:r>
                      <a:r>
                        <a:rPr lang="en-US" sz="800" b="0" kern="1200" baseline="0" dirty="0">
                          <a:solidFill>
                            <a:srgbClr val="737981"/>
                          </a:solidFill>
                          <a:latin typeface="+mn-lt"/>
                          <a:ea typeface="Times New Roman" panose="02020603050405020304" pitchFamily="18" charset="0"/>
                          <a:cs typeface="+mn-cs"/>
                        </a:rPr>
                        <a:t> and 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Search</a:t>
                      </a:r>
                      <a:r>
                        <a:rPr lang="en-US" sz="800" kern="1200" dirty="0">
                          <a:solidFill>
                            <a:srgbClr val="737981"/>
                          </a:solidFill>
                          <a:latin typeface="+mn-lt"/>
                          <a:ea typeface="Times New Roman" panose="02020603050405020304" pitchFamily="18" charset="0"/>
                          <a:cs typeface="+mn-cs"/>
                        </a:rPr>
                        <a:t> button to </a:t>
                      </a:r>
                      <a:r>
                        <a:rPr lang="en-US" sz="800" kern="1200" baseline="0" dirty="0">
                          <a:solidFill>
                            <a:srgbClr val="737981"/>
                          </a:solidFill>
                          <a:latin typeface="+mn-lt"/>
                          <a:ea typeface="Times New Roman" panose="02020603050405020304" pitchFamily="18" charset="0"/>
                          <a:cs typeface="+mn-cs"/>
                        </a:rPr>
                        <a:t>search for a specific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44">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baseline="0" dirty="0">
                          <a:solidFill>
                            <a:srgbClr val="737981"/>
                          </a:solidFill>
                          <a:latin typeface="+mn-lt"/>
                          <a:ea typeface="Times New Roman" panose="02020603050405020304" pitchFamily="18" charset="0"/>
                          <a:cs typeface="+mn-cs"/>
                        </a:rPr>
                        <a:t>Click on the user from search results.</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5" name="Rounded Rectangle 4"/>
          <p:cNvSpPr/>
          <p:nvPr/>
        </p:nvSpPr>
        <p:spPr>
          <a:xfrm>
            <a:off x="7099948" y="3299760"/>
            <a:ext cx="1676400" cy="424117"/>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Reset Password.</a:t>
            </a:r>
            <a:endParaRPr lang="en-US" sz="1200" b="1" dirty="0">
              <a:solidFill>
                <a:srgbClr val="737981"/>
              </a:solidFill>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51554" y="1726456"/>
            <a:ext cx="6668733" cy="2429470"/>
          </a:xfrm>
          <a:prstGeom prst="rect">
            <a:avLst/>
          </a:prstGeom>
          <a:ln>
            <a:solidFill>
              <a:srgbClr val="1D3E61"/>
            </a:solidFill>
          </a:ln>
        </p:spPr>
      </p:pic>
      <p:sp>
        <p:nvSpPr>
          <p:cNvPr id="7" name="Rectangle 6"/>
          <p:cNvSpPr/>
          <p:nvPr/>
        </p:nvSpPr>
        <p:spPr>
          <a:xfrm>
            <a:off x="2501195" y="4055170"/>
            <a:ext cx="687456" cy="100733"/>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8" name="Rectangle 7"/>
          <p:cNvSpPr/>
          <p:nvPr/>
        </p:nvSpPr>
        <p:spPr>
          <a:xfrm>
            <a:off x="2512544" y="1927674"/>
            <a:ext cx="548640" cy="11910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9" name="Rectangle 8"/>
          <p:cNvSpPr/>
          <p:nvPr/>
        </p:nvSpPr>
        <p:spPr>
          <a:xfrm>
            <a:off x="2249371" y="2490040"/>
            <a:ext cx="2006080" cy="9883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10" name="Rectangle 9"/>
          <p:cNvSpPr/>
          <p:nvPr/>
        </p:nvSpPr>
        <p:spPr>
          <a:xfrm>
            <a:off x="255651" y="2594637"/>
            <a:ext cx="429768" cy="11658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11" name="Rectangle 10"/>
          <p:cNvSpPr/>
          <p:nvPr/>
        </p:nvSpPr>
        <p:spPr>
          <a:xfrm>
            <a:off x="4723651" y="3224323"/>
            <a:ext cx="414558" cy="150877"/>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24" name="TextBox 23"/>
          <p:cNvSpPr txBox="1"/>
          <p:nvPr/>
        </p:nvSpPr>
        <p:spPr>
          <a:xfrm>
            <a:off x="151554" y="987574"/>
            <a:ext cx="4006166"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rgbClr val="3F5AA8"/>
                </a:solidFill>
              </a:rPr>
              <a:t>For all the administration activities, the first step is to search and select the user required. </a:t>
            </a:r>
            <a:endParaRPr lang="en-GB" sz="1400" dirty="0">
              <a:solidFill>
                <a:srgbClr val="3F5AA8"/>
              </a:solidFill>
            </a:endParaRPr>
          </a:p>
        </p:txBody>
      </p:sp>
    </p:spTree>
    <p:extLst>
      <p:ext uri="{BB962C8B-B14F-4D97-AF65-F5344CB8AC3E}">
        <p14:creationId xmlns:p14="http://schemas.microsoft.com/office/powerpoint/2010/main" val="4117792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 y="2993549"/>
            <a:ext cx="4663440" cy="385763"/>
          </a:xfrm>
          <a:prstGeom prst="rect">
            <a:avLst/>
          </a:prstGeom>
          <a:ln>
            <a:solidFill>
              <a:srgbClr val="1D3E61"/>
            </a:solidFill>
          </a:ln>
        </p:spPr>
      </p:pic>
      <p:pic>
        <p:nvPicPr>
          <p:cNvPr id="2" name="Picture 1"/>
          <p:cNvPicPr>
            <a:picLocks noChangeAspect="1"/>
          </p:cNvPicPr>
          <p:nvPr/>
        </p:nvPicPr>
        <p:blipFill>
          <a:blip r:embed="rId4"/>
          <a:stretch>
            <a:fillRect/>
          </a:stretch>
        </p:blipFill>
        <p:spPr>
          <a:xfrm>
            <a:off x="175260" y="1033648"/>
            <a:ext cx="5547360" cy="794385"/>
          </a:xfrm>
          <a:prstGeom prst="rect">
            <a:avLst/>
          </a:prstGeom>
          <a:ln>
            <a:solidFill>
              <a:srgbClr val="1D3E61"/>
            </a:solidFill>
          </a:ln>
        </p:spPr>
      </p:pic>
      <p:pic>
        <p:nvPicPr>
          <p:cNvPr id="5" name="Picture 4"/>
          <p:cNvPicPr>
            <a:picLocks noChangeAspect="1"/>
          </p:cNvPicPr>
          <p:nvPr/>
        </p:nvPicPr>
        <p:blipFill>
          <a:blip r:embed="rId5"/>
          <a:stretch>
            <a:fillRect/>
          </a:stretch>
        </p:blipFill>
        <p:spPr>
          <a:xfrm>
            <a:off x="142399" y="2157352"/>
            <a:ext cx="3870961" cy="674370"/>
          </a:xfrm>
          <a:prstGeom prst="rect">
            <a:avLst/>
          </a:prstGeom>
          <a:ln>
            <a:solidFill>
              <a:srgbClr val="1D3E61"/>
            </a:solidFill>
          </a:ln>
        </p:spPr>
      </p:pic>
      <p:graphicFrame>
        <p:nvGraphicFramePr>
          <p:cNvPr id="28" name="Table 27"/>
          <p:cNvGraphicFramePr>
            <a:graphicFrameLocks noGrp="1"/>
          </p:cNvGraphicFramePr>
          <p:nvPr>
            <p:extLst>
              <p:ext uri="{D42A27DB-BD31-4B8C-83A1-F6EECF244321}">
                <p14:modId xmlns:p14="http://schemas.microsoft.com/office/powerpoint/2010/main" val="257663967"/>
              </p:ext>
            </p:extLst>
          </p:nvPr>
        </p:nvGraphicFramePr>
        <p:xfrm>
          <a:off x="6030828" y="1026388"/>
          <a:ext cx="2911624" cy="1620609"/>
        </p:xfrm>
        <a:graphic>
          <a:graphicData uri="http://schemas.openxmlformats.org/drawingml/2006/table">
            <a:tbl>
              <a:tblPr firstRow="1" bandRow="1">
                <a:tableStyleId>{5C22544A-7EE6-4342-B048-85BDC9FD1C3A}</a:tableStyleId>
              </a:tblPr>
              <a:tblGrid>
                <a:gridCol w="346623">
                  <a:extLst>
                    <a:ext uri="{9D8B030D-6E8A-4147-A177-3AD203B41FA5}">
                      <a16:colId xmlns:a16="http://schemas.microsoft.com/office/drawing/2014/main" val="20000"/>
                    </a:ext>
                  </a:extLst>
                </a:gridCol>
                <a:gridCol w="2565001">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9285">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Reset Password </a:t>
                      </a:r>
                      <a:r>
                        <a:rPr lang="en-US" sz="800" b="0" kern="1200" dirty="0">
                          <a:solidFill>
                            <a:srgbClr val="737981"/>
                          </a:solidFill>
                          <a:latin typeface="+mn-lt"/>
                          <a:ea typeface="Times New Roman" panose="02020603050405020304" pitchFamily="18" charset="0"/>
                          <a:cs typeface="+mn-cs"/>
                        </a:rPr>
                        <a:t>link.</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GB" sz="800" b="1" dirty="0">
                          <a:solidFill>
                            <a:srgbClr val="D2232A"/>
                          </a:solidFill>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Reset Password </a:t>
                      </a:r>
                      <a:r>
                        <a:rPr lang="en-US" sz="800" kern="1200" dirty="0">
                          <a:solidFill>
                            <a:srgbClr val="737981"/>
                          </a:solidFill>
                          <a:latin typeface="+mn-lt"/>
                          <a:ea typeface="Times New Roman" panose="02020603050405020304" pitchFamily="18" charset="0"/>
                          <a:cs typeface="+mn-cs"/>
                        </a:rPr>
                        <a:t>window is displayed. </a:t>
                      </a:r>
                      <a:br>
                        <a:rPr lang="en-US" sz="800" kern="1200" dirty="0">
                          <a:solidFill>
                            <a:srgbClr val="737981"/>
                          </a:solidFill>
                          <a:latin typeface="+mn-lt"/>
                          <a:ea typeface="Times New Roman" panose="02020603050405020304" pitchFamily="18" charset="0"/>
                          <a:cs typeface="+mn-cs"/>
                        </a:rPr>
                      </a:b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Reset Password </a:t>
                      </a:r>
                      <a:r>
                        <a:rPr lang="en-US" sz="800" b="0" kern="1200" dirty="0">
                          <a:solidFill>
                            <a:srgbClr val="737981"/>
                          </a:solidFill>
                          <a:latin typeface="+mn-lt"/>
                          <a:ea typeface="Times New Roman" panose="02020603050405020304" pitchFamily="18" charset="0"/>
                          <a:cs typeface="+mn-cs"/>
                        </a:rPr>
                        <a:t>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5770">
                <a:tc>
                  <a:txBody>
                    <a:bodyPr/>
                    <a:lstStyle/>
                    <a:p>
                      <a:pPr algn="ctr"/>
                      <a:r>
                        <a:rPr lang="en-GB" sz="800" b="1" dirty="0">
                          <a:solidFill>
                            <a:srgbClr val="D2232A"/>
                          </a:solidFill>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A confirmation message is displayed:</a:t>
                      </a:r>
                      <a:r>
                        <a:rPr lang="en-US" sz="800" kern="1200" baseline="0" dirty="0">
                          <a:solidFill>
                            <a:srgbClr val="737981"/>
                          </a:solidFill>
                          <a:latin typeface="+mn-lt"/>
                          <a:ea typeface="Times New Roman" panose="02020603050405020304" pitchFamily="18" charset="0"/>
                          <a:cs typeface="+mn-cs"/>
                        </a:rPr>
                        <a:t> </a:t>
                      </a:r>
                      <a:r>
                        <a:rPr lang="en-US" sz="800" b="1" kern="1200" baseline="0" dirty="0">
                          <a:solidFill>
                            <a:srgbClr val="737981"/>
                          </a:solidFill>
                          <a:latin typeface="+mn-lt"/>
                          <a:ea typeface="Times New Roman" panose="02020603050405020304" pitchFamily="18" charset="0"/>
                          <a:cs typeface="+mn-cs"/>
                        </a:rPr>
                        <a:t>Password has been reset successfully</a:t>
                      </a:r>
                      <a:endParaRPr lang="en-US" sz="800" b="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24044">
                <a:tc>
                  <a:txBody>
                    <a:bodyPr/>
                    <a:lstStyle/>
                    <a:p>
                      <a:pPr algn="ctr"/>
                      <a:r>
                        <a:rPr lang="en-GB" sz="800" b="1" dirty="0">
                          <a:solidFill>
                            <a:srgbClr val="D2232A"/>
                          </a:solidFill>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user will receive an automated email with</a:t>
                      </a:r>
                      <a:r>
                        <a:rPr lang="en-US" sz="800" b="0" kern="1200" baseline="0" dirty="0">
                          <a:solidFill>
                            <a:srgbClr val="737981"/>
                          </a:solidFill>
                          <a:latin typeface="+mn-lt"/>
                          <a:ea typeface="Times New Roman" panose="02020603050405020304" pitchFamily="18" charset="0"/>
                          <a:cs typeface="+mn-cs"/>
                        </a:rPr>
                        <a:t> the temporary password.</a:t>
                      </a:r>
                      <a:endParaRPr lang="en-US" sz="800" b="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9" name="Rectangle 28"/>
          <p:cNvSpPr/>
          <p:nvPr/>
        </p:nvSpPr>
        <p:spPr>
          <a:xfrm>
            <a:off x="1923034" y="2678537"/>
            <a:ext cx="921756" cy="12968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14" name="Rectangle 13"/>
          <p:cNvSpPr/>
          <p:nvPr/>
        </p:nvSpPr>
        <p:spPr>
          <a:xfrm>
            <a:off x="4315088" y="1034727"/>
            <a:ext cx="950332" cy="15207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21" name="Rectangle 20"/>
          <p:cNvSpPr/>
          <p:nvPr/>
        </p:nvSpPr>
        <p:spPr>
          <a:xfrm>
            <a:off x="2109963" y="3043757"/>
            <a:ext cx="2266301" cy="18987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17" name="Title 1"/>
          <p:cNvSpPr txBox="1">
            <a:spLocks/>
          </p:cNvSpPr>
          <p:nvPr/>
        </p:nvSpPr>
        <p:spPr bwMode="auto">
          <a:xfrm>
            <a:off x="225425" y="12347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sz="2000" dirty="0">
                <a:solidFill>
                  <a:schemeClr val="tx2">
                    <a:lumMod val="75000"/>
                  </a:schemeClr>
                </a:solidFill>
              </a:rPr>
              <a:t>6.1 Reset Password for a User</a:t>
            </a:r>
            <a:br>
              <a:rPr lang="en-GB" altLang="en-US" sz="2800" kern="0" dirty="0">
                <a:solidFill>
                  <a:schemeClr val="tx2"/>
                </a:solidFill>
              </a:rPr>
            </a:br>
            <a:r>
              <a:rPr lang="en-GB" altLang="en-US" dirty="0"/>
              <a:t>6.1.2 Password Reset</a:t>
            </a:r>
          </a:p>
        </p:txBody>
      </p:sp>
      <p:sp>
        <p:nvSpPr>
          <p:cNvPr id="18" name="Rounded Rectangle 17"/>
          <p:cNvSpPr/>
          <p:nvPr/>
        </p:nvSpPr>
        <p:spPr>
          <a:xfrm>
            <a:off x="6894924" y="2771885"/>
            <a:ext cx="2047528" cy="447839"/>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The password is reset.</a:t>
            </a:r>
          </a:p>
        </p:txBody>
      </p:sp>
      <p:pic>
        <p:nvPicPr>
          <p:cNvPr id="24" name="Picture 23"/>
          <p:cNvPicPr>
            <a:picLocks noChangeAspect="1"/>
          </p:cNvPicPr>
          <p:nvPr/>
        </p:nvPicPr>
        <p:blipFill>
          <a:blip r:embed="rId6"/>
          <a:stretch>
            <a:fillRect/>
          </a:stretch>
        </p:blipFill>
        <p:spPr>
          <a:xfrm>
            <a:off x="131717" y="3538701"/>
            <a:ext cx="5806440" cy="977265"/>
          </a:xfrm>
          <a:prstGeom prst="rect">
            <a:avLst/>
          </a:prstGeom>
          <a:ln>
            <a:solidFill>
              <a:srgbClr val="1D3E61"/>
            </a:solidFill>
          </a:ln>
        </p:spPr>
      </p:pic>
      <p:sp>
        <p:nvSpPr>
          <p:cNvPr id="25" name="Rectangle 24"/>
          <p:cNvSpPr/>
          <p:nvPr/>
        </p:nvSpPr>
        <p:spPr>
          <a:xfrm>
            <a:off x="5425409" y="3735709"/>
            <a:ext cx="489889" cy="11788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6" name="Down Arrow 25"/>
          <p:cNvSpPr/>
          <p:nvPr/>
        </p:nvSpPr>
        <p:spPr bwMode="auto">
          <a:xfrm>
            <a:off x="3752308" y="2676947"/>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7" name="Down Arrow 26"/>
          <p:cNvSpPr/>
          <p:nvPr/>
        </p:nvSpPr>
        <p:spPr bwMode="auto">
          <a:xfrm>
            <a:off x="3752308" y="1829795"/>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0" name="Down Arrow 29"/>
          <p:cNvSpPr/>
          <p:nvPr/>
        </p:nvSpPr>
        <p:spPr bwMode="auto">
          <a:xfrm>
            <a:off x="3787941" y="3411212"/>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764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defRPr/>
            </a:pPr>
            <a:r>
              <a:rPr lang="en-GB" sz="2800" dirty="0"/>
              <a:t> 1. Introduction to Xoserve Services Portal Security</a:t>
            </a:r>
          </a:p>
        </p:txBody>
      </p:sp>
      <p:sp>
        <p:nvSpPr>
          <p:cNvPr id="3" name="Content Placeholder 2"/>
          <p:cNvSpPr>
            <a:spLocks noGrp="1"/>
          </p:cNvSpPr>
          <p:nvPr>
            <p:ph idx="1"/>
          </p:nvPr>
        </p:nvSpPr>
        <p:spPr>
          <a:xfrm>
            <a:off x="381000" y="1131590"/>
            <a:ext cx="4191000" cy="3600450"/>
          </a:xfrm>
        </p:spPr>
        <p:txBody>
          <a:bodyPr>
            <a:normAutofit fontScale="92500" lnSpcReduction="20000"/>
          </a:bodyPr>
          <a:lstStyle/>
          <a:p>
            <a:r>
              <a:rPr lang="en-GB" sz="1800" b="1" dirty="0"/>
              <a:t>Data Enquiry </a:t>
            </a:r>
            <a:r>
              <a:rPr lang="en-GB" sz="1800" dirty="0"/>
              <a:t>and </a:t>
            </a:r>
            <a:r>
              <a:rPr lang="en-GB" sz="1800" b="1" dirty="0"/>
              <a:t>UK Link </a:t>
            </a:r>
            <a:r>
              <a:rPr lang="en-GB" sz="1800" dirty="0"/>
              <a:t>will be accessed through the </a:t>
            </a:r>
            <a:r>
              <a:rPr lang="en-GB" sz="1800" b="1" dirty="0"/>
              <a:t>Xoserve Services Portal</a:t>
            </a:r>
            <a:r>
              <a:rPr lang="en-GB" sz="1800" dirty="0"/>
              <a:t>. All users will require a valid login to access the services. </a:t>
            </a:r>
          </a:p>
          <a:p>
            <a:r>
              <a:rPr lang="en-GB" sz="1800" dirty="0"/>
              <a:t>Xoserve has implemented a new security solution to facilitate  </a:t>
            </a:r>
            <a:r>
              <a:rPr lang="en-GB" sz="1800" b="1" dirty="0"/>
              <a:t>Identity and Access Management </a:t>
            </a:r>
            <a:r>
              <a:rPr lang="en-GB" sz="1800" dirty="0"/>
              <a:t>activities for the Xoserve Services Portal.</a:t>
            </a:r>
          </a:p>
          <a:p>
            <a:r>
              <a:rPr lang="en-GB" sz="1800" dirty="0"/>
              <a:t>Nominated representatives within your organisation called </a:t>
            </a:r>
            <a:r>
              <a:rPr lang="en-GB" sz="1800" b="1" dirty="0"/>
              <a:t>Local Security Officers </a:t>
            </a:r>
            <a:r>
              <a:rPr lang="en-GB" sz="1800" dirty="0"/>
              <a:t>(LSOs) will manage user access.</a:t>
            </a:r>
          </a:p>
          <a:p>
            <a:r>
              <a:rPr lang="en-GB" sz="1800" dirty="0"/>
              <a:t>In the event that a LSO is unable to complete tasks, Xoserve LSO will act on their behalf.</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543" t="14853" r="9432"/>
          <a:stretch/>
        </p:blipFill>
        <p:spPr>
          <a:xfrm>
            <a:off x="4925613" y="1137117"/>
            <a:ext cx="3988201" cy="2010697"/>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5407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srcRect b="65387"/>
          <a:stretch/>
        </p:blipFill>
        <p:spPr>
          <a:xfrm>
            <a:off x="228601" y="680896"/>
            <a:ext cx="5936573" cy="404954"/>
          </a:xfrm>
          <a:prstGeom prst="rect">
            <a:avLst/>
          </a:prstGeom>
          <a:ln>
            <a:solidFill>
              <a:srgbClr val="1D3E61"/>
            </a:solidFill>
          </a:ln>
        </p:spPr>
      </p:pic>
      <p:pic>
        <p:nvPicPr>
          <p:cNvPr id="7" name="Picture 6"/>
          <p:cNvPicPr>
            <a:picLocks noChangeAspect="1"/>
          </p:cNvPicPr>
          <p:nvPr/>
        </p:nvPicPr>
        <p:blipFill>
          <a:blip r:embed="rId4"/>
          <a:stretch>
            <a:fillRect/>
          </a:stretch>
        </p:blipFill>
        <p:spPr>
          <a:xfrm>
            <a:off x="687001" y="3143250"/>
            <a:ext cx="4418193" cy="434000"/>
          </a:xfrm>
          <a:prstGeom prst="rect">
            <a:avLst/>
          </a:prstGeom>
          <a:ln>
            <a:solidFill>
              <a:srgbClr val="1D3E61"/>
            </a:solidFill>
          </a:ln>
        </p:spPr>
      </p:pic>
      <p:pic>
        <p:nvPicPr>
          <p:cNvPr id="6" name="Picture 5"/>
          <p:cNvPicPr>
            <a:picLocks noChangeAspect="1"/>
          </p:cNvPicPr>
          <p:nvPr/>
        </p:nvPicPr>
        <p:blipFill>
          <a:blip r:embed="rId5"/>
          <a:stretch>
            <a:fillRect/>
          </a:stretch>
        </p:blipFill>
        <p:spPr>
          <a:xfrm>
            <a:off x="225695" y="1848847"/>
            <a:ext cx="5883401" cy="1207936"/>
          </a:xfrm>
          <a:prstGeom prst="rect">
            <a:avLst/>
          </a:prstGeom>
          <a:ln>
            <a:solidFill>
              <a:srgbClr val="1D3E61"/>
            </a:solidFill>
          </a:ln>
        </p:spPr>
      </p:pic>
      <p:pic>
        <p:nvPicPr>
          <p:cNvPr id="5" name="Picture 4"/>
          <p:cNvPicPr>
            <a:picLocks noChangeAspect="1"/>
          </p:cNvPicPr>
          <p:nvPr/>
        </p:nvPicPr>
        <p:blipFill>
          <a:blip r:embed="rId6"/>
          <a:stretch>
            <a:fillRect/>
          </a:stretch>
        </p:blipFill>
        <p:spPr>
          <a:xfrm>
            <a:off x="233108" y="1060118"/>
            <a:ext cx="5931993" cy="680028"/>
          </a:xfrm>
          <a:prstGeom prst="rect">
            <a:avLst/>
          </a:prstGeom>
          <a:ln>
            <a:solidFill>
              <a:srgbClr val="1D3E61"/>
            </a:solidFill>
          </a:ln>
        </p:spPr>
      </p:pic>
      <p:graphicFrame>
        <p:nvGraphicFramePr>
          <p:cNvPr id="28" name="Table 27"/>
          <p:cNvGraphicFramePr>
            <a:graphicFrameLocks noGrp="1"/>
          </p:cNvGraphicFramePr>
          <p:nvPr>
            <p:extLst>
              <p:ext uri="{D42A27DB-BD31-4B8C-83A1-F6EECF244321}">
                <p14:modId xmlns:p14="http://schemas.microsoft.com/office/powerpoint/2010/main" val="1401636156"/>
              </p:ext>
            </p:extLst>
          </p:nvPr>
        </p:nvGraphicFramePr>
        <p:xfrm>
          <a:off x="6228778" y="687175"/>
          <a:ext cx="2819400" cy="316023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611120">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Follow the steps</a:t>
                      </a:r>
                      <a:r>
                        <a:rPr lang="en-US" sz="800" kern="1200" baseline="0" dirty="0">
                          <a:solidFill>
                            <a:srgbClr val="737981"/>
                          </a:solidFill>
                          <a:latin typeface="+mn-lt"/>
                          <a:ea typeface="Times New Roman" panose="02020603050405020304" pitchFamily="18" charset="0"/>
                          <a:cs typeface="+mn-cs"/>
                        </a:rPr>
                        <a:t> in </a:t>
                      </a:r>
                      <a:r>
                        <a:rPr lang="en-US" sz="800" b="1" kern="1200" baseline="0" dirty="0">
                          <a:solidFill>
                            <a:srgbClr val="737981"/>
                          </a:solidFill>
                          <a:latin typeface="+mn-lt"/>
                          <a:ea typeface="Times New Roman" panose="02020603050405020304" pitchFamily="18" charset="0"/>
                          <a:cs typeface="+mn-cs"/>
                        </a:rPr>
                        <a:t>5.1.1</a:t>
                      </a:r>
                      <a:r>
                        <a:rPr lang="en-US" sz="800" kern="1200" baseline="0" dirty="0">
                          <a:solidFill>
                            <a:srgbClr val="737981"/>
                          </a:solidFill>
                          <a:latin typeface="+mn-lt"/>
                          <a:ea typeface="Times New Roman" panose="02020603050405020304" pitchFamily="18" charset="0"/>
                          <a:cs typeface="+mn-cs"/>
                        </a:rPr>
                        <a:t> to search and select the user to modify. </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199285">
                <a:tc>
                  <a:txBody>
                    <a:bodyPr/>
                    <a:lstStyle/>
                    <a:p>
                      <a:pPr marL="0" algn="ctr" defTabSz="914400" rtl="0" eaLnBrk="1" latinLnBrk="0" hangingPunct="1"/>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kern="1200" dirty="0">
                          <a:solidFill>
                            <a:srgbClr val="737981"/>
                          </a:solidFill>
                          <a:latin typeface="+mn-lt"/>
                          <a:ea typeface="Times New Roman" panose="02020603050405020304" pitchFamily="18" charset="0"/>
                          <a:cs typeface="+mn-cs"/>
                        </a:rPr>
                        <a:t>The User details are displayed.</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5770">
                <a:tc>
                  <a:txBody>
                    <a:bodyPr/>
                    <a:lstStyle/>
                    <a:p>
                      <a:pPr marL="0" algn="ctr" defTabSz="914400" rtl="0" eaLnBrk="1" latinLnBrk="0" hangingPunct="1"/>
                      <a:r>
                        <a:rPr lang="en-GB" sz="800" b="1" kern="1200" dirty="0">
                          <a:solidFill>
                            <a:srgbClr val="D2232A"/>
                          </a:solidFill>
                          <a:latin typeface="+mn-lt"/>
                          <a:ea typeface="+mn-ea"/>
                          <a:cs typeface="+mn-cs"/>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Service</a:t>
                      </a:r>
                      <a:r>
                        <a:rPr lang="en-US" sz="800" kern="1200" dirty="0">
                          <a:solidFill>
                            <a:srgbClr val="737981"/>
                          </a:solidFill>
                          <a:latin typeface="+mn-lt"/>
                          <a:ea typeface="Times New Roman" panose="02020603050405020304" pitchFamily="18" charset="0"/>
                          <a:cs typeface="+mn-cs"/>
                        </a:rPr>
                        <a:t> tab. </a:t>
                      </a:r>
                      <a:br>
                        <a:rPr lang="en-US" sz="800" kern="1200" dirty="0">
                          <a:solidFill>
                            <a:srgbClr val="737981"/>
                          </a:solidFill>
                          <a:latin typeface="+mn-lt"/>
                          <a:ea typeface="Times New Roman" panose="02020603050405020304" pitchFamily="18" charset="0"/>
                          <a:cs typeface="+mn-cs"/>
                        </a:rPr>
                      </a:br>
                      <a:r>
                        <a:rPr lang="en-US" sz="800" kern="1200" dirty="0">
                          <a:solidFill>
                            <a:srgbClr val="737981"/>
                          </a:solidFill>
                          <a:latin typeface="+mn-lt"/>
                          <a:ea typeface="Times New Roman" panose="02020603050405020304" pitchFamily="18" charset="0"/>
                          <a:cs typeface="+mn-cs"/>
                        </a:rPr>
                        <a:t>As</a:t>
                      </a:r>
                      <a:r>
                        <a:rPr lang="en-US" sz="800" kern="1200" baseline="0" dirty="0">
                          <a:solidFill>
                            <a:srgbClr val="737981"/>
                          </a:solidFill>
                          <a:latin typeface="+mn-lt"/>
                          <a:ea typeface="Times New Roman" panose="02020603050405020304" pitchFamily="18" charset="0"/>
                          <a:cs typeface="+mn-cs"/>
                        </a:rPr>
                        <a:t> shown in this example</a:t>
                      </a:r>
                      <a:r>
                        <a:rPr lang="en-US" sz="800" kern="1200" dirty="0">
                          <a:solidFill>
                            <a:srgbClr val="737981"/>
                          </a:solidFill>
                          <a:latin typeface="+mn-lt"/>
                          <a:ea typeface="Times New Roman" panose="02020603050405020304" pitchFamily="18" charset="0"/>
                          <a:cs typeface="+mn-cs"/>
                        </a:rPr>
                        <a:t>,</a:t>
                      </a:r>
                      <a:r>
                        <a:rPr lang="en-US" sz="800" kern="1200" baseline="0" dirty="0">
                          <a:solidFill>
                            <a:srgbClr val="737981"/>
                          </a:solidFill>
                          <a:latin typeface="+mn-lt"/>
                          <a:ea typeface="Times New Roman" panose="02020603050405020304" pitchFamily="18" charset="0"/>
                          <a:cs typeface="+mn-cs"/>
                        </a:rPr>
                        <a:t> the user is assigned with </a:t>
                      </a:r>
                      <a:r>
                        <a:rPr lang="en-US" sz="800" b="1" kern="1200" baseline="0" dirty="0">
                          <a:solidFill>
                            <a:srgbClr val="737981"/>
                          </a:solidFill>
                          <a:latin typeface="+mn-lt"/>
                          <a:ea typeface="Times New Roman" panose="02020603050405020304" pitchFamily="18" charset="0"/>
                          <a:cs typeface="+mn-cs"/>
                        </a:rPr>
                        <a:t>DES Portal</a:t>
                      </a:r>
                      <a:r>
                        <a:rPr lang="en-US" sz="800" kern="1200" baseline="0" dirty="0">
                          <a:solidFill>
                            <a:srgbClr val="737981"/>
                          </a:solidFill>
                          <a:latin typeface="+mn-lt"/>
                          <a:ea typeface="Times New Roman" panose="02020603050405020304" pitchFamily="18" charset="0"/>
                          <a:cs typeface="+mn-cs"/>
                        </a:rPr>
                        <a:t> service.</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24044">
                <a:tc>
                  <a:txBody>
                    <a:bodyPr/>
                    <a:lstStyle/>
                    <a:p>
                      <a:pPr algn="ctr"/>
                      <a:r>
                        <a:rPr lang="en-GB" sz="800" b="1" dirty="0">
                          <a:solidFill>
                            <a:srgbClr val="D2232A"/>
                          </a:solidFill>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Select</a:t>
                      </a:r>
                      <a:r>
                        <a:rPr lang="en-US" sz="800" kern="1200" baseline="0" dirty="0">
                          <a:solidFill>
                            <a:srgbClr val="737981"/>
                          </a:solidFill>
                          <a:latin typeface="+mn-lt"/>
                          <a:ea typeface="Times New Roman" panose="02020603050405020304" pitchFamily="18" charset="0"/>
                          <a:cs typeface="+mn-cs"/>
                        </a:rPr>
                        <a:t> the </a:t>
                      </a:r>
                      <a:r>
                        <a:rPr lang="en-US" sz="800" b="1" kern="1200" baseline="0" dirty="0">
                          <a:solidFill>
                            <a:srgbClr val="737981"/>
                          </a:solidFill>
                          <a:latin typeface="+mn-lt"/>
                          <a:ea typeface="Times New Roman" panose="02020603050405020304" pitchFamily="18" charset="0"/>
                          <a:cs typeface="+mn-cs"/>
                        </a:rPr>
                        <a:t>DES Portal </a:t>
                      </a:r>
                      <a:r>
                        <a:rPr lang="en-US" sz="800" kern="1200" baseline="0" dirty="0">
                          <a:solidFill>
                            <a:srgbClr val="737981"/>
                          </a:solidFill>
                          <a:latin typeface="+mn-lt"/>
                          <a:ea typeface="Times New Roman" panose="02020603050405020304" pitchFamily="18" charset="0"/>
                          <a:cs typeface="+mn-cs"/>
                        </a:rPr>
                        <a:t>service and c</a:t>
                      </a:r>
                      <a:r>
                        <a:rPr lang="en-US" sz="800" kern="1200" dirty="0">
                          <a:solidFill>
                            <a:srgbClr val="737981"/>
                          </a:solidFill>
                          <a:latin typeface="+mn-lt"/>
                          <a:ea typeface="Times New Roman" panose="02020603050405020304" pitchFamily="18" charset="0"/>
                          <a:cs typeface="+mn-cs"/>
                        </a:rPr>
                        <a:t>lick the </a:t>
                      </a:r>
                      <a:r>
                        <a:rPr lang="en-US" sz="800" b="1" kern="1200" dirty="0">
                          <a:solidFill>
                            <a:srgbClr val="737981"/>
                          </a:solidFill>
                          <a:latin typeface="+mn-lt"/>
                          <a:ea typeface="Times New Roman" panose="02020603050405020304" pitchFamily="18" charset="0"/>
                          <a:cs typeface="+mn-cs"/>
                        </a:rPr>
                        <a:t>Remove Service</a:t>
                      </a:r>
                      <a:r>
                        <a:rPr lang="en-US" sz="800" kern="1200" dirty="0">
                          <a:solidFill>
                            <a:srgbClr val="737981"/>
                          </a:solidFill>
                          <a:latin typeface="+mn-lt"/>
                          <a:ea typeface="Times New Roman" panose="02020603050405020304" pitchFamily="18" charset="0"/>
                          <a:cs typeface="+mn-cs"/>
                        </a:rPr>
                        <a:t> link</a:t>
                      </a:r>
                      <a:r>
                        <a:rPr lang="en-US" sz="800"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1500">
                <a:tc>
                  <a:txBody>
                    <a:bodyPr/>
                    <a:lstStyle/>
                    <a:p>
                      <a:pPr algn="ctr"/>
                      <a:r>
                        <a:rPr lang="en-GB" sz="800" b="1" dirty="0">
                          <a:solidFill>
                            <a:srgbClr val="D2232A"/>
                          </a:solidFill>
                        </a:rPr>
                        <a:t>5</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DES Portal </a:t>
                      </a:r>
                      <a:r>
                        <a:rPr lang="en-US" sz="800" kern="1200" dirty="0">
                          <a:solidFill>
                            <a:srgbClr val="737981"/>
                          </a:solidFill>
                          <a:latin typeface="+mn-lt"/>
                          <a:ea typeface="Times New Roman" panose="02020603050405020304" pitchFamily="18" charset="0"/>
                          <a:cs typeface="+mn-cs"/>
                        </a:rPr>
                        <a:t>application is displayed in the </a:t>
                      </a:r>
                      <a:r>
                        <a:rPr lang="en-US" sz="800" b="1" kern="1200" dirty="0">
                          <a:solidFill>
                            <a:srgbClr val="737981"/>
                          </a:solidFill>
                          <a:latin typeface="+mn-lt"/>
                          <a:ea typeface="Times New Roman" panose="02020603050405020304" pitchFamily="18" charset="0"/>
                          <a:cs typeface="+mn-cs"/>
                        </a:rPr>
                        <a:t>Cart Items </a:t>
                      </a:r>
                      <a:r>
                        <a:rPr lang="en-US" sz="800" kern="1200" dirty="0">
                          <a:solidFill>
                            <a:srgbClr val="737981"/>
                          </a:solidFill>
                          <a:latin typeface="+mn-lt"/>
                          <a:ea typeface="Times New Roman" panose="02020603050405020304" pitchFamily="18" charset="0"/>
                          <a:cs typeface="+mn-cs"/>
                        </a:rPr>
                        <a:t>section with the status </a:t>
                      </a:r>
                      <a:r>
                        <a:rPr lang="en-US" sz="800" b="1" kern="1200" dirty="0">
                          <a:solidFill>
                            <a:srgbClr val="737981"/>
                          </a:solidFill>
                          <a:latin typeface="+mn-lt"/>
                          <a:ea typeface="Times New Roman" panose="02020603050405020304" pitchFamily="18" charset="0"/>
                          <a:cs typeface="+mn-cs"/>
                        </a:rPr>
                        <a:t>Ready to Submit.</a:t>
                      </a:r>
                      <a:br>
                        <a:rPr lang="en-US" sz="800" b="1" kern="1200" dirty="0">
                          <a:solidFill>
                            <a:srgbClr val="737981"/>
                          </a:solidFill>
                          <a:latin typeface="+mn-lt"/>
                          <a:ea typeface="Times New Roman" panose="02020603050405020304" pitchFamily="18" charset="0"/>
                          <a:cs typeface="+mn-cs"/>
                        </a:rPr>
                      </a:br>
                      <a:r>
                        <a:rPr lang="en-US" sz="800" b="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b="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5"/>
                  </a:ext>
                </a:extLst>
              </a:tr>
              <a:tr h="445770">
                <a:tc>
                  <a:txBody>
                    <a:bodyPr/>
                    <a:lstStyle/>
                    <a:p>
                      <a:pPr algn="ctr"/>
                      <a:r>
                        <a:rPr lang="en-GB" sz="800" b="1" dirty="0">
                          <a:solidFill>
                            <a:srgbClr val="D2232A"/>
                          </a:solidFill>
                        </a:rPr>
                        <a:t>6</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A confirmation message is displayed:</a:t>
                      </a:r>
                      <a:r>
                        <a:rPr lang="en-US" sz="800" b="1" kern="1200" dirty="0">
                          <a:solidFill>
                            <a:srgbClr val="737981"/>
                          </a:solidFill>
                          <a:latin typeface="+mn-lt"/>
                          <a:ea typeface="Times New Roman" panose="02020603050405020304" pitchFamily="18" charset="0"/>
                          <a:cs typeface="+mn-cs"/>
                        </a:rPr>
                        <a:t> Successfully Completed the operation.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44">
                <a:tc>
                  <a:txBody>
                    <a:bodyPr/>
                    <a:lstStyle/>
                    <a:p>
                      <a:pPr algn="ctr"/>
                      <a:r>
                        <a:rPr lang="en-GB" sz="800" b="1" dirty="0">
                          <a:solidFill>
                            <a:srgbClr val="D2232A"/>
                          </a:solidFill>
                        </a:rPr>
                        <a:t>7</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baseline="0" dirty="0">
                          <a:solidFill>
                            <a:srgbClr val="737981"/>
                          </a:solidFill>
                          <a:latin typeface="+mn-lt"/>
                          <a:ea typeface="Times New Roman" panose="02020603050405020304" pitchFamily="18" charset="0"/>
                          <a:cs typeface="+mn-cs"/>
                        </a:rPr>
                        <a:t>Close the </a:t>
                      </a:r>
                      <a:r>
                        <a:rPr lang="en-US" sz="800" b="1" kern="1200" baseline="0" dirty="0">
                          <a:solidFill>
                            <a:srgbClr val="737981"/>
                          </a:solidFill>
                          <a:latin typeface="+mn-lt"/>
                          <a:ea typeface="Times New Roman" panose="02020603050405020304" pitchFamily="18" charset="0"/>
                          <a:cs typeface="+mn-cs"/>
                        </a:rPr>
                        <a:t>Remove Accounts </a:t>
                      </a:r>
                      <a:r>
                        <a:rPr lang="en-US" sz="800" kern="1200" baseline="0" dirty="0">
                          <a:solidFill>
                            <a:srgbClr val="737981"/>
                          </a:solidFill>
                          <a:latin typeface="+mn-lt"/>
                          <a:ea typeface="Times New Roman" panose="02020603050405020304" pitchFamily="18" charset="0"/>
                          <a:cs typeface="+mn-cs"/>
                        </a:rPr>
                        <a:t>tab to return to the </a:t>
                      </a:r>
                      <a:r>
                        <a:rPr lang="en-US" sz="800" b="1" kern="1200" baseline="0" dirty="0">
                          <a:solidFill>
                            <a:srgbClr val="737981"/>
                          </a:solidFill>
                          <a:latin typeface="+mn-lt"/>
                          <a:ea typeface="Times New Roman" panose="02020603050405020304" pitchFamily="18" charset="0"/>
                          <a:cs typeface="+mn-cs"/>
                        </a:rPr>
                        <a:t>User Deta</a:t>
                      </a:r>
                      <a:r>
                        <a:rPr lang="en-US" sz="800" kern="1200" baseline="0" dirty="0">
                          <a:solidFill>
                            <a:srgbClr val="737981"/>
                          </a:solidFill>
                          <a:latin typeface="+mn-lt"/>
                          <a:ea typeface="Times New Roman" panose="02020603050405020304" pitchFamily="18" charset="0"/>
                          <a:cs typeface="+mn-cs"/>
                        </a:rPr>
                        <a:t>ils screen.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7"/>
                  </a:ext>
                </a:extLst>
              </a:tr>
              <a:tr h="324044">
                <a:tc>
                  <a:txBody>
                    <a:bodyPr/>
                    <a:lstStyle/>
                    <a:p>
                      <a:pPr algn="ctr"/>
                      <a:r>
                        <a:rPr lang="en-GB" sz="800" b="1" dirty="0">
                          <a:solidFill>
                            <a:srgbClr val="D2232A"/>
                          </a:solidFill>
                        </a:rPr>
                        <a:t>8</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The user will receive an automated email of the change.</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29" name="Rectangle 28"/>
          <p:cNvSpPr/>
          <p:nvPr/>
        </p:nvSpPr>
        <p:spPr>
          <a:xfrm>
            <a:off x="1031888" y="1064987"/>
            <a:ext cx="390914" cy="156919"/>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14" name="Rectangle 13"/>
          <p:cNvSpPr/>
          <p:nvPr/>
        </p:nvSpPr>
        <p:spPr>
          <a:xfrm>
            <a:off x="2734727" y="1360156"/>
            <a:ext cx="795103" cy="11789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13" name="Rectangle 12"/>
          <p:cNvSpPr/>
          <p:nvPr/>
        </p:nvSpPr>
        <p:spPr>
          <a:xfrm>
            <a:off x="228528" y="1616963"/>
            <a:ext cx="5890260" cy="13287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21" name="Rectangle 20"/>
          <p:cNvSpPr/>
          <p:nvPr/>
        </p:nvSpPr>
        <p:spPr>
          <a:xfrm>
            <a:off x="262164" y="2915903"/>
            <a:ext cx="5685945" cy="129894"/>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22" name="Rectangle 21"/>
          <p:cNvSpPr/>
          <p:nvPr/>
        </p:nvSpPr>
        <p:spPr>
          <a:xfrm>
            <a:off x="4926828" y="1847850"/>
            <a:ext cx="414924" cy="17845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aseline="-25000" dirty="0">
              <a:solidFill>
                <a:srgbClr val="FFFFFF"/>
              </a:solidFill>
            </a:endParaRPr>
          </a:p>
        </p:txBody>
      </p:sp>
      <p:sp>
        <p:nvSpPr>
          <p:cNvPr id="36" name="Rectangle 35"/>
          <p:cNvSpPr/>
          <p:nvPr/>
        </p:nvSpPr>
        <p:spPr>
          <a:xfrm>
            <a:off x="685800" y="3462360"/>
            <a:ext cx="1799522" cy="1076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41" name="Rectangle 40"/>
          <p:cNvSpPr/>
          <p:nvPr/>
        </p:nvSpPr>
        <p:spPr>
          <a:xfrm>
            <a:off x="4941737" y="3151615"/>
            <a:ext cx="147142" cy="14001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5" name="Title 1"/>
          <p:cNvSpPr txBox="1">
            <a:spLocks/>
          </p:cNvSpPr>
          <p:nvPr/>
        </p:nvSpPr>
        <p:spPr bwMode="auto">
          <a:xfrm>
            <a:off x="225425" y="-74544"/>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altLang="en-US" sz="3200" kern="0" dirty="0">
                <a:solidFill>
                  <a:schemeClr val="tx2">
                    <a:lumMod val="60000"/>
                    <a:lumOff val="40000"/>
                  </a:schemeClr>
                </a:solidFill>
              </a:rPr>
              <a:t>6.2 Service Removal</a:t>
            </a:r>
          </a:p>
        </p:txBody>
      </p:sp>
      <p:sp>
        <p:nvSpPr>
          <p:cNvPr id="32" name="Rounded Rectangle 31"/>
          <p:cNvSpPr/>
          <p:nvPr/>
        </p:nvSpPr>
        <p:spPr>
          <a:xfrm>
            <a:off x="6496594" y="3895724"/>
            <a:ext cx="2551584" cy="404217"/>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END: The service role has been removed.</a:t>
            </a:r>
          </a:p>
        </p:txBody>
      </p:sp>
      <p:sp>
        <p:nvSpPr>
          <p:cNvPr id="33" name="Down Arrow 32"/>
          <p:cNvSpPr/>
          <p:nvPr/>
        </p:nvSpPr>
        <p:spPr bwMode="auto">
          <a:xfrm>
            <a:off x="3657600" y="1683399"/>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5" name="Down Arrow 34"/>
          <p:cNvSpPr/>
          <p:nvPr/>
        </p:nvSpPr>
        <p:spPr bwMode="auto">
          <a:xfrm rot="16200000">
            <a:off x="263086" y="3123311"/>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37" name="Picture 3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5688" y="3714750"/>
            <a:ext cx="5753100" cy="937128"/>
          </a:xfrm>
          <a:prstGeom prst="rect">
            <a:avLst/>
          </a:prstGeom>
          <a:ln>
            <a:solidFill>
              <a:srgbClr val="1D3E61"/>
            </a:solidFill>
          </a:ln>
        </p:spPr>
      </p:pic>
      <p:sp>
        <p:nvSpPr>
          <p:cNvPr id="38" name="Down Arrow 37"/>
          <p:cNvSpPr/>
          <p:nvPr/>
        </p:nvSpPr>
        <p:spPr bwMode="auto">
          <a:xfrm>
            <a:off x="4344201" y="3516193"/>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38167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b="21096"/>
          <a:stretch/>
        </p:blipFill>
        <p:spPr>
          <a:xfrm>
            <a:off x="219816" y="678100"/>
            <a:ext cx="6016086" cy="2084150"/>
          </a:xfrm>
          <a:prstGeom prst="rect">
            <a:avLst/>
          </a:prstGeom>
          <a:ln>
            <a:solidFill>
              <a:srgbClr val="1D3E61"/>
            </a:solidFill>
          </a:ln>
        </p:spPr>
      </p:pic>
      <p:graphicFrame>
        <p:nvGraphicFramePr>
          <p:cNvPr id="28" name="Table 27"/>
          <p:cNvGraphicFramePr>
            <a:graphicFrameLocks noGrp="1"/>
          </p:cNvGraphicFramePr>
          <p:nvPr>
            <p:extLst>
              <p:ext uri="{D42A27DB-BD31-4B8C-83A1-F6EECF244321}">
                <p14:modId xmlns:p14="http://schemas.microsoft.com/office/powerpoint/2010/main" val="1023482261"/>
              </p:ext>
            </p:extLst>
          </p:nvPr>
        </p:nvGraphicFramePr>
        <p:xfrm>
          <a:off x="6477000" y="677931"/>
          <a:ext cx="2505816" cy="2967529"/>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2124816">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Follow the steps</a:t>
                      </a:r>
                      <a:r>
                        <a:rPr lang="en-US" sz="800" kern="1200" baseline="0" dirty="0">
                          <a:solidFill>
                            <a:srgbClr val="737981"/>
                          </a:solidFill>
                          <a:latin typeface="+mn-lt"/>
                          <a:ea typeface="Times New Roman" panose="02020603050405020304" pitchFamily="18" charset="0"/>
                          <a:cs typeface="+mn-cs"/>
                        </a:rPr>
                        <a:t> in </a:t>
                      </a:r>
                      <a:r>
                        <a:rPr lang="en-US" sz="800" b="1" kern="1200" baseline="0" dirty="0">
                          <a:solidFill>
                            <a:srgbClr val="737981"/>
                          </a:solidFill>
                          <a:latin typeface="+mn-lt"/>
                          <a:ea typeface="Times New Roman" panose="02020603050405020304" pitchFamily="18" charset="0"/>
                          <a:cs typeface="+mn-cs"/>
                        </a:rPr>
                        <a:t>5.1.1</a:t>
                      </a:r>
                      <a:r>
                        <a:rPr lang="en-US" sz="800" kern="1200" baseline="0" dirty="0">
                          <a:solidFill>
                            <a:srgbClr val="737981"/>
                          </a:solidFill>
                          <a:latin typeface="+mn-lt"/>
                          <a:ea typeface="Times New Roman" panose="02020603050405020304" pitchFamily="18" charset="0"/>
                          <a:cs typeface="+mn-cs"/>
                        </a:rPr>
                        <a:t> to search and select the user to modify. </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marL="0" algn="ctr" defTabSz="914400" rtl="0" eaLnBrk="1" latinLnBrk="0" hangingPunct="1"/>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a:t>
                      </a:r>
                      <a:r>
                        <a:rPr lang="en-US" sz="800" b="1" kern="1200" dirty="0">
                          <a:solidFill>
                            <a:srgbClr val="737981"/>
                          </a:solidFill>
                          <a:latin typeface="+mn-lt"/>
                          <a:ea typeface="Times New Roman" panose="02020603050405020304" pitchFamily="18" charset="0"/>
                          <a:cs typeface="+mn-cs"/>
                        </a:rPr>
                        <a:t> User Details </a:t>
                      </a:r>
                      <a:r>
                        <a:rPr lang="en-US" sz="800" b="0" kern="1200" dirty="0">
                          <a:solidFill>
                            <a:srgbClr val="737981"/>
                          </a:solidFill>
                          <a:latin typeface="+mn-lt"/>
                          <a:ea typeface="Times New Roman" panose="02020603050405020304" pitchFamily="18" charset="0"/>
                          <a:cs typeface="+mn-cs"/>
                        </a:rPr>
                        <a:t>window opens. Note the </a:t>
                      </a:r>
                      <a:r>
                        <a:rPr lang="en-US" sz="800" b="1" kern="1200" dirty="0">
                          <a:solidFill>
                            <a:srgbClr val="737981"/>
                          </a:solidFill>
                          <a:latin typeface="+mn-lt"/>
                          <a:ea typeface="Times New Roman" panose="02020603050405020304" pitchFamily="18" charset="0"/>
                          <a:cs typeface="+mn-cs"/>
                        </a:rPr>
                        <a:t>Identity Status</a:t>
                      </a:r>
                      <a:r>
                        <a:rPr lang="en-US" sz="800" b="0" kern="1200" dirty="0">
                          <a:solidFill>
                            <a:srgbClr val="737981"/>
                          </a:solidFill>
                          <a:latin typeface="+mn-lt"/>
                          <a:ea typeface="Times New Roman" panose="02020603050405020304" pitchFamily="18" charset="0"/>
                          <a:cs typeface="+mn-cs"/>
                        </a:rPr>
                        <a:t> of the user is </a:t>
                      </a:r>
                      <a:r>
                        <a:rPr lang="en-US" sz="800" b="1" kern="1200" dirty="0">
                          <a:solidFill>
                            <a:srgbClr val="737981"/>
                          </a:solidFill>
                          <a:latin typeface="+mn-lt"/>
                          <a:ea typeface="Times New Roman" panose="02020603050405020304" pitchFamily="18" charset="0"/>
                          <a:cs typeface="+mn-cs"/>
                        </a:rPr>
                        <a:t>Active</a:t>
                      </a:r>
                      <a:r>
                        <a:rPr lang="en-US" sz="800" b="0" kern="1200" dirty="0">
                          <a:solidFill>
                            <a:srgbClr val="737981"/>
                          </a:solidFill>
                          <a:latin typeface="+mn-lt"/>
                          <a:ea typeface="Times New Roman" panose="02020603050405020304" pitchFamily="18" charset="0"/>
                          <a:cs typeface="+mn-cs"/>
                        </a:rPr>
                        <a:t>.</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44">
                <a:tc>
                  <a:txBody>
                    <a:bodyPr/>
                    <a:lstStyle/>
                    <a:p>
                      <a:pPr algn="ctr"/>
                      <a:r>
                        <a:rPr lang="en-GB" sz="800" b="1" dirty="0">
                          <a:solidFill>
                            <a:srgbClr val="D2232A"/>
                          </a:solidFill>
                        </a:rPr>
                        <a:t>6</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Disable User </a:t>
                      </a:r>
                      <a:r>
                        <a:rPr lang="en-US" sz="800" kern="1200" dirty="0">
                          <a:solidFill>
                            <a:srgbClr val="737981"/>
                          </a:solidFill>
                          <a:latin typeface="+mn-lt"/>
                          <a:ea typeface="Times New Roman" panose="02020603050405020304" pitchFamily="18" charset="0"/>
                          <a:cs typeface="+mn-cs"/>
                        </a:rPr>
                        <a:t>link to disable</a:t>
                      </a:r>
                      <a:r>
                        <a:rPr lang="en-US" sz="800" kern="1200" baseline="0" dirty="0">
                          <a:solidFill>
                            <a:srgbClr val="737981"/>
                          </a:solidFill>
                          <a:latin typeface="+mn-lt"/>
                          <a:ea typeface="Times New Roman" panose="02020603050405020304" pitchFamily="18" charset="0"/>
                          <a:cs typeface="+mn-cs"/>
                        </a:rPr>
                        <a:t> the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24044">
                <a:tc>
                  <a:txBody>
                    <a:bodyPr/>
                    <a:lstStyle/>
                    <a:p>
                      <a:pPr marL="0" algn="ctr" defTabSz="914400" rtl="0" eaLnBrk="1" latinLnBrk="0" hangingPunct="1"/>
                      <a:r>
                        <a:rPr lang="en-GB" sz="800" b="1" kern="1200" dirty="0">
                          <a:solidFill>
                            <a:srgbClr val="D2232A"/>
                          </a:solidFill>
                          <a:latin typeface="+mn-lt"/>
                          <a:ea typeface="+mn-ea"/>
                          <a:cs typeface="+mn-cs"/>
                        </a:rPr>
                        <a:t>7</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Disable Users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44">
                <a:tc>
                  <a:txBody>
                    <a:bodyPr/>
                    <a:lstStyle/>
                    <a:p>
                      <a:pPr algn="ctr"/>
                      <a:r>
                        <a:rPr lang="en-GB" sz="800" b="1" dirty="0">
                          <a:solidFill>
                            <a:srgbClr val="D2232A"/>
                          </a:solidFill>
                        </a:rPr>
                        <a:t>8</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kern="1200" dirty="0">
                          <a:solidFill>
                            <a:srgbClr val="737981"/>
                          </a:solidFill>
                          <a:latin typeface="+mn-lt"/>
                          <a:ea typeface="Times New Roman" panose="02020603050405020304" pitchFamily="18" charset="0"/>
                          <a:cs typeface="+mn-cs"/>
                        </a:rPr>
                        <a:t> button to confirm</a:t>
                      </a:r>
                      <a:r>
                        <a:rPr lang="en-US" sz="800" kern="1200" baseline="0" dirty="0">
                          <a:solidFill>
                            <a:srgbClr val="737981"/>
                          </a:solidFill>
                          <a:latin typeface="+mn-lt"/>
                          <a:ea typeface="Times New Roman" panose="02020603050405020304" pitchFamily="18" charset="0"/>
                          <a:cs typeface="+mn-cs"/>
                        </a:rPr>
                        <a:t> your action.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5"/>
                  </a:ext>
                </a:extLst>
              </a:tr>
              <a:tr h="571500">
                <a:tc>
                  <a:txBody>
                    <a:bodyPr/>
                    <a:lstStyle/>
                    <a:p>
                      <a:pPr algn="ctr"/>
                      <a:r>
                        <a:rPr lang="en-GB" sz="800" b="1" dirty="0">
                          <a:solidFill>
                            <a:srgbClr val="D2232A"/>
                          </a:solidFill>
                        </a:rPr>
                        <a:t>9</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confirmation message is displayed conveying that the user has been successfully disabled.</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44">
                <a:tc>
                  <a:txBody>
                    <a:bodyPr/>
                    <a:lstStyle/>
                    <a:p>
                      <a:pPr algn="ctr"/>
                      <a:r>
                        <a:rPr lang="en-GB" sz="800" b="1" dirty="0">
                          <a:solidFill>
                            <a:srgbClr val="D2232A"/>
                          </a:solidFill>
                        </a:rPr>
                        <a:t>10</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user will receive an email confirmation.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5" name="Rectangle 14"/>
          <p:cNvSpPr/>
          <p:nvPr/>
        </p:nvSpPr>
        <p:spPr>
          <a:xfrm>
            <a:off x="1898943" y="666859"/>
            <a:ext cx="1379207" cy="1551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8" name="Rectangle 17"/>
          <p:cNvSpPr/>
          <p:nvPr/>
        </p:nvSpPr>
        <p:spPr>
          <a:xfrm>
            <a:off x="1766447" y="1061109"/>
            <a:ext cx="808202" cy="13030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1" name="Rectangle 20"/>
          <p:cNvSpPr/>
          <p:nvPr/>
        </p:nvSpPr>
        <p:spPr>
          <a:xfrm>
            <a:off x="3278149" y="2298895"/>
            <a:ext cx="676656" cy="207455"/>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3" name="Title 1"/>
          <p:cNvSpPr txBox="1">
            <a:spLocks/>
          </p:cNvSpPr>
          <p:nvPr/>
        </p:nvSpPr>
        <p:spPr bwMode="auto">
          <a:xfrm>
            <a:off x="207116" y="-57041"/>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altLang="en-US" sz="3200" kern="0" dirty="0">
                <a:solidFill>
                  <a:schemeClr val="tx2">
                    <a:lumMod val="60000"/>
                    <a:lumOff val="40000"/>
                  </a:schemeClr>
                </a:solidFill>
              </a:rPr>
              <a:t>6.3 </a:t>
            </a:r>
            <a:r>
              <a:rPr lang="en-GB" altLang="en-US" sz="3200" dirty="0">
                <a:solidFill>
                  <a:schemeClr val="tx2">
                    <a:lumMod val="60000"/>
                    <a:lumOff val="40000"/>
                  </a:schemeClr>
                </a:solidFill>
              </a:rPr>
              <a:t>Disable User</a:t>
            </a:r>
            <a:endParaRPr lang="en-GB" altLang="en-US" sz="3200" kern="0" dirty="0">
              <a:solidFill>
                <a:schemeClr val="tx2">
                  <a:lumMod val="60000"/>
                  <a:lumOff val="40000"/>
                </a:schemeClr>
              </a:solidFill>
            </a:endParaRPr>
          </a:p>
        </p:txBody>
      </p:sp>
      <p:pic>
        <p:nvPicPr>
          <p:cNvPr id="14" name="Picture 13"/>
          <p:cNvPicPr>
            <a:picLocks noChangeAspect="1"/>
          </p:cNvPicPr>
          <p:nvPr/>
        </p:nvPicPr>
        <p:blipFill>
          <a:blip r:embed="rId4"/>
          <a:stretch>
            <a:fillRect/>
          </a:stretch>
        </p:blipFill>
        <p:spPr>
          <a:xfrm>
            <a:off x="923926" y="3829050"/>
            <a:ext cx="5172075" cy="514350"/>
          </a:xfrm>
          <a:prstGeom prst="rect">
            <a:avLst/>
          </a:prstGeom>
          <a:ln>
            <a:solidFill>
              <a:srgbClr val="1D3E61"/>
            </a:solidFill>
          </a:ln>
        </p:spPr>
      </p:pic>
      <p:pic>
        <p:nvPicPr>
          <p:cNvPr id="16" name="Picture 15"/>
          <p:cNvPicPr>
            <a:picLocks noChangeAspect="1"/>
          </p:cNvPicPr>
          <p:nvPr/>
        </p:nvPicPr>
        <p:blipFill>
          <a:blip r:embed="rId5"/>
          <a:stretch>
            <a:fillRect/>
          </a:stretch>
        </p:blipFill>
        <p:spPr>
          <a:xfrm>
            <a:off x="244570" y="2877346"/>
            <a:ext cx="6080760" cy="885825"/>
          </a:xfrm>
          <a:prstGeom prst="rect">
            <a:avLst/>
          </a:prstGeom>
          <a:ln>
            <a:solidFill>
              <a:srgbClr val="1D3E61"/>
            </a:solidFill>
          </a:ln>
        </p:spPr>
      </p:pic>
      <p:sp>
        <p:nvSpPr>
          <p:cNvPr id="23" name="Rectangle 22"/>
          <p:cNvSpPr/>
          <p:nvPr/>
        </p:nvSpPr>
        <p:spPr>
          <a:xfrm>
            <a:off x="5147444" y="3028407"/>
            <a:ext cx="432247" cy="185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4" name="Rectangle 23"/>
          <p:cNvSpPr/>
          <p:nvPr/>
        </p:nvSpPr>
        <p:spPr>
          <a:xfrm>
            <a:off x="3381864" y="2873780"/>
            <a:ext cx="950837" cy="1508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5" name="Rectangle 24"/>
          <p:cNvSpPr/>
          <p:nvPr/>
        </p:nvSpPr>
        <p:spPr>
          <a:xfrm>
            <a:off x="916997" y="4204395"/>
            <a:ext cx="2293912" cy="1508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1" name="Down Arrow 30"/>
          <p:cNvSpPr/>
          <p:nvPr/>
        </p:nvSpPr>
        <p:spPr bwMode="auto">
          <a:xfrm>
            <a:off x="4395048" y="2746291"/>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4" name="Down Arrow 33"/>
          <p:cNvSpPr/>
          <p:nvPr/>
        </p:nvSpPr>
        <p:spPr bwMode="auto">
          <a:xfrm rot="16200000">
            <a:off x="245493" y="3866228"/>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5" name="Rounded Rectangle 34"/>
          <p:cNvSpPr/>
          <p:nvPr/>
        </p:nvSpPr>
        <p:spPr>
          <a:xfrm>
            <a:off x="7304088" y="3756310"/>
            <a:ext cx="1591416" cy="448968"/>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END: The user has been disabled.</a:t>
            </a:r>
          </a:p>
        </p:txBody>
      </p:sp>
    </p:spTree>
    <p:extLst>
      <p:ext uri="{BB962C8B-B14F-4D97-AF65-F5344CB8AC3E}">
        <p14:creationId xmlns:p14="http://schemas.microsoft.com/office/powerpoint/2010/main" val="1433231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1663"/>
          <a:stretch/>
        </p:blipFill>
        <p:spPr>
          <a:xfrm>
            <a:off x="131909" y="606456"/>
            <a:ext cx="5428312" cy="1869297"/>
          </a:xfrm>
          <a:prstGeom prst="rect">
            <a:avLst/>
          </a:prstGeom>
          <a:ln>
            <a:solidFill>
              <a:srgbClr val="1D3E61"/>
            </a:solidFill>
          </a:ln>
        </p:spPr>
      </p:pic>
      <p:graphicFrame>
        <p:nvGraphicFramePr>
          <p:cNvPr id="28" name="Table 27"/>
          <p:cNvGraphicFramePr>
            <a:graphicFrameLocks noGrp="1"/>
          </p:cNvGraphicFramePr>
          <p:nvPr>
            <p:extLst>
              <p:ext uri="{D42A27DB-BD31-4B8C-83A1-F6EECF244321}">
                <p14:modId xmlns:p14="http://schemas.microsoft.com/office/powerpoint/2010/main" val="1541126059"/>
              </p:ext>
            </p:extLst>
          </p:nvPr>
        </p:nvGraphicFramePr>
        <p:xfrm>
          <a:off x="6291215" y="604170"/>
          <a:ext cx="2603694" cy="3132403"/>
        </p:xfrm>
        <a:graphic>
          <a:graphicData uri="http://schemas.openxmlformats.org/drawingml/2006/table">
            <a:tbl>
              <a:tblPr firstRow="1" bandRow="1">
                <a:tableStyleId>{5C22544A-7EE6-4342-B048-85BDC9FD1C3A}</a:tableStyleId>
              </a:tblPr>
              <a:tblGrid>
                <a:gridCol w="414385">
                  <a:extLst>
                    <a:ext uri="{9D8B030D-6E8A-4147-A177-3AD203B41FA5}">
                      <a16:colId xmlns:a16="http://schemas.microsoft.com/office/drawing/2014/main" val="20000"/>
                    </a:ext>
                  </a:extLst>
                </a:gridCol>
                <a:gridCol w="2189309">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kern="1200" dirty="0">
                          <a:solidFill>
                            <a:srgbClr val="737981"/>
                          </a:solidFill>
                          <a:latin typeface="+mn-lt"/>
                          <a:ea typeface="Times New Roman" panose="02020603050405020304" pitchFamily="18" charset="0"/>
                          <a:cs typeface="+mn-cs"/>
                        </a:rPr>
                        <a:t>Follow the steps</a:t>
                      </a:r>
                      <a:r>
                        <a:rPr lang="en-US" sz="800" kern="1200" baseline="0" dirty="0">
                          <a:solidFill>
                            <a:srgbClr val="737981"/>
                          </a:solidFill>
                          <a:latin typeface="+mn-lt"/>
                          <a:ea typeface="Times New Roman" panose="02020603050405020304" pitchFamily="18" charset="0"/>
                          <a:cs typeface="+mn-cs"/>
                        </a:rPr>
                        <a:t> in </a:t>
                      </a:r>
                      <a:r>
                        <a:rPr lang="en-US" sz="800" b="1" kern="1200" baseline="0" dirty="0">
                          <a:solidFill>
                            <a:srgbClr val="737981"/>
                          </a:solidFill>
                          <a:latin typeface="+mn-lt"/>
                          <a:ea typeface="Times New Roman" panose="02020603050405020304" pitchFamily="18" charset="0"/>
                          <a:cs typeface="+mn-cs"/>
                        </a:rPr>
                        <a:t>5.1.1</a:t>
                      </a:r>
                      <a:r>
                        <a:rPr lang="en-US" sz="800" kern="1200" baseline="0" dirty="0">
                          <a:solidFill>
                            <a:srgbClr val="737981"/>
                          </a:solidFill>
                          <a:latin typeface="+mn-lt"/>
                          <a:ea typeface="Times New Roman" panose="02020603050405020304" pitchFamily="18" charset="0"/>
                          <a:cs typeface="+mn-cs"/>
                        </a:rPr>
                        <a:t> to search and select the user to modify. </a:t>
                      </a:r>
                      <a:r>
                        <a:rPr lang="en-US" sz="800" b="0" kern="1200" dirty="0">
                          <a:solidFill>
                            <a:srgbClr val="737981"/>
                          </a:solidFill>
                          <a:latin typeface="+mn-lt"/>
                          <a:ea typeface="Times New Roman" panose="02020603050405020304" pitchFamily="18" charset="0"/>
                          <a:cs typeface="+mn-cs"/>
                        </a:rPr>
                        <a:t>The</a:t>
                      </a:r>
                      <a:r>
                        <a:rPr lang="en-US" sz="800" b="1" kern="1200" dirty="0">
                          <a:solidFill>
                            <a:srgbClr val="737981"/>
                          </a:solidFill>
                          <a:latin typeface="+mn-lt"/>
                          <a:ea typeface="Times New Roman" panose="02020603050405020304" pitchFamily="18" charset="0"/>
                          <a:cs typeface="+mn-cs"/>
                        </a:rPr>
                        <a:t> User Details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63188">
                <a:tc>
                  <a:txBody>
                    <a:bodyPr/>
                    <a:lstStyle/>
                    <a:p>
                      <a:pPr marL="0" algn="ctr" defTabSz="914400" rtl="0" eaLnBrk="1" latinLnBrk="0" hangingPunct="1"/>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Identity Status</a:t>
                      </a:r>
                      <a:r>
                        <a:rPr lang="en-US" sz="800" b="0" kern="1200" dirty="0">
                          <a:solidFill>
                            <a:srgbClr val="737981"/>
                          </a:solidFill>
                          <a:latin typeface="+mn-lt"/>
                          <a:ea typeface="Times New Roman" panose="02020603050405020304" pitchFamily="18" charset="0"/>
                          <a:cs typeface="+mn-cs"/>
                        </a:rPr>
                        <a:t> of the user is </a:t>
                      </a:r>
                      <a:r>
                        <a:rPr lang="en-US" sz="800" b="1" kern="1200" dirty="0">
                          <a:solidFill>
                            <a:srgbClr val="737981"/>
                          </a:solidFill>
                          <a:latin typeface="+mn-lt"/>
                          <a:ea typeface="Times New Roman" panose="02020603050405020304" pitchFamily="18" charset="0"/>
                          <a:cs typeface="+mn-cs"/>
                        </a:rPr>
                        <a:t>Disabled</a:t>
                      </a:r>
                      <a:r>
                        <a:rPr lang="en-US" sz="800" b="0" kern="1200" dirty="0">
                          <a:solidFill>
                            <a:srgbClr val="737981"/>
                          </a:solidFill>
                          <a:latin typeface="+mn-lt"/>
                          <a:ea typeface="Times New Roman" panose="02020603050405020304" pitchFamily="18" charset="0"/>
                          <a:cs typeface="+mn-cs"/>
                        </a:rPr>
                        <a:t>.</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44">
                <a:tc>
                  <a:txBody>
                    <a:bodyPr/>
                    <a:lstStyle/>
                    <a:p>
                      <a:pPr algn="ctr"/>
                      <a:r>
                        <a:rPr lang="en-GB" sz="800" b="1" dirty="0">
                          <a:solidFill>
                            <a:srgbClr val="D2232A"/>
                          </a:solidFill>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Enable User </a:t>
                      </a:r>
                      <a:r>
                        <a:rPr lang="en-US" sz="800" kern="1200" dirty="0">
                          <a:solidFill>
                            <a:srgbClr val="737981"/>
                          </a:solidFill>
                          <a:latin typeface="+mn-lt"/>
                          <a:ea typeface="Times New Roman" panose="02020603050405020304" pitchFamily="18" charset="0"/>
                          <a:cs typeface="+mn-cs"/>
                        </a:rPr>
                        <a:t>link to re-enable</a:t>
                      </a:r>
                      <a:r>
                        <a:rPr lang="en-US" sz="800" kern="1200" baseline="0" dirty="0">
                          <a:solidFill>
                            <a:srgbClr val="737981"/>
                          </a:solidFill>
                          <a:latin typeface="+mn-lt"/>
                          <a:ea typeface="Times New Roman" panose="02020603050405020304" pitchFamily="18" charset="0"/>
                          <a:cs typeface="+mn-cs"/>
                        </a:rPr>
                        <a:t> the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324044">
                <a:tc>
                  <a:txBody>
                    <a:bodyPr/>
                    <a:lstStyle/>
                    <a:p>
                      <a:pPr marL="0" algn="ctr" defTabSz="914400" rtl="0" eaLnBrk="1" latinLnBrk="0" hangingPunct="1"/>
                      <a:r>
                        <a:rPr lang="en-GB" sz="800" b="1" kern="1200" dirty="0">
                          <a:solidFill>
                            <a:srgbClr val="D2232A"/>
                          </a:solidFill>
                          <a:latin typeface="+mn-lt"/>
                          <a:ea typeface="+mn-ea"/>
                          <a:cs typeface="+mn-cs"/>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Enable Users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44">
                <a:tc>
                  <a:txBody>
                    <a:bodyPr/>
                    <a:lstStyle/>
                    <a:p>
                      <a:pPr algn="ctr"/>
                      <a:r>
                        <a:rPr lang="en-GB" sz="800" b="1" dirty="0">
                          <a:solidFill>
                            <a:srgbClr val="D2232A"/>
                          </a:solidFill>
                        </a:rPr>
                        <a:t>5</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kern="1200" dirty="0">
                          <a:solidFill>
                            <a:srgbClr val="737981"/>
                          </a:solidFill>
                          <a:latin typeface="+mn-lt"/>
                          <a:ea typeface="Times New Roman" panose="02020603050405020304" pitchFamily="18" charset="0"/>
                          <a:cs typeface="+mn-cs"/>
                        </a:rPr>
                        <a:t> button to confirm</a:t>
                      </a:r>
                      <a:r>
                        <a:rPr lang="en-US" sz="800" kern="1200" baseline="0" dirty="0">
                          <a:solidFill>
                            <a:srgbClr val="737981"/>
                          </a:solidFill>
                          <a:latin typeface="+mn-lt"/>
                          <a:ea typeface="Times New Roman" panose="02020603050405020304" pitchFamily="18" charset="0"/>
                          <a:cs typeface="+mn-cs"/>
                        </a:rPr>
                        <a:t> re-enabling the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5"/>
                  </a:ext>
                </a:extLst>
              </a:tr>
              <a:tr h="571500">
                <a:tc>
                  <a:txBody>
                    <a:bodyPr/>
                    <a:lstStyle/>
                    <a:p>
                      <a:pPr algn="ctr"/>
                      <a:r>
                        <a:rPr lang="en-GB" sz="800" b="1" dirty="0">
                          <a:solidFill>
                            <a:srgbClr val="D2232A"/>
                          </a:solidFill>
                        </a:rPr>
                        <a:t>6</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confirmation message is displayed conveying that the user has been successfully re-enabled.</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45770">
                <a:tc>
                  <a:txBody>
                    <a:bodyPr/>
                    <a:lstStyle/>
                    <a:p>
                      <a:pPr algn="ctr"/>
                      <a:r>
                        <a:rPr lang="en-GB" sz="800" b="1" dirty="0">
                          <a:solidFill>
                            <a:srgbClr val="D2232A"/>
                          </a:solidFill>
                        </a:rPr>
                        <a:t>7</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Identity Status has changed back to </a:t>
                      </a:r>
                      <a:r>
                        <a:rPr lang="en-US" sz="800" b="1" kern="1200" dirty="0">
                          <a:solidFill>
                            <a:srgbClr val="737981"/>
                          </a:solidFill>
                          <a:latin typeface="+mn-lt"/>
                          <a:ea typeface="Times New Roman" panose="02020603050405020304" pitchFamily="18" charset="0"/>
                          <a:cs typeface="+mn-cs"/>
                        </a:rPr>
                        <a:t>Active</a:t>
                      </a:r>
                      <a:r>
                        <a:rPr lang="en-US" sz="800" b="0" kern="1200" dirty="0">
                          <a:solidFill>
                            <a:srgbClr val="737981"/>
                          </a:solidFill>
                          <a:latin typeface="+mn-lt"/>
                          <a:ea typeface="Times New Roman" panose="02020603050405020304" pitchFamily="18" charset="0"/>
                          <a:cs typeface="+mn-cs"/>
                        </a:rPr>
                        <a:t>. The user will receive a confirmation email.</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7"/>
                  </a:ext>
                </a:extLst>
              </a:tr>
            </a:tbl>
          </a:graphicData>
        </a:graphic>
      </p:graphicFrame>
      <p:sp>
        <p:nvSpPr>
          <p:cNvPr id="18" name="Rectangle 17"/>
          <p:cNvSpPr/>
          <p:nvPr/>
        </p:nvSpPr>
        <p:spPr>
          <a:xfrm>
            <a:off x="850319" y="946933"/>
            <a:ext cx="697993" cy="11931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0" name="Rounded Rectangle 19"/>
          <p:cNvSpPr/>
          <p:nvPr/>
        </p:nvSpPr>
        <p:spPr>
          <a:xfrm>
            <a:off x="6300192" y="3771549"/>
            <a:ext cx="2645742" cy="534187"/>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End: the user is re-enabled.</a:t>
            </a:r>
            <a:endParaRPr lang="en-US" sz="1200" b="1" dirty="0">
              <a:solidFill>
                <a:srgbClr val="737981"/>
              </a:solidFill>
              <a:ea typeface="Times New Roman" panose="02020603050405020304" pitchFamily="18" charset="0"/>
            </a:endParaRPr>
          </a:p>
        </p:txBody>
      </p:sp>
      <p:sp>
        <p:nvSpPr>
          <p:cNvPr id="21" name="Rectangle 20"/>
          <p:cNvSpPr/>
          <p:nvPr/>
        </p:nvSpPr>
        <p:spPr>
          <a:xfrm>
            <a:off x="2858620" y="2072637"/>
            <a:ext cx="810601" cy="17268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2" name="Title 1"/>
          <p:cNvSpPr txBox="1">
            <a:spLocks/>
          </p:cNvSpPr>
          <p:nvPr/>
        </p:nvSpPr>
        <p:spPr bwMode="auto">
          <a:xfrm>
            <a:off x="225425" y="-74544"/>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altLang="en-US" sz="3200" kern="0" dirty="0">
                <a:solidFill>
                  <a:schemeClr val="tx2">
                    <a:lumMod val="60000"/>
                    <a:lumOff val="40000"/>
                  </a:schemeClr>
                </a:solidFill>
              </a:rPr>
              <a:t>6.4 Re-enable User</a:t>
            </a:r>
          </a:p>
        </p:txBody>
      </p:sp>
      <p:grpSp>
        <p:nvGrpSpPr>
          <p:cNvPr id="2" name="Group 1"/>
          <p:cNvGrpSpPr/>
          <p:nvPr/>
        </p:nvGrpSpPr>
        <p:grpSpPr>
          <a:xfrm>
            <a:off x="70949" y="2566237"/>
            <a:ext cx="5489272" cy="798503"/>
            <a:chOff x="70949" y="3628961"/>
            <a:chExt cx="6050280" cy="1173480"/>
          </a:xfrm>
        </p:grpSpPr>
        <p:pic>
          <p:nvPicPr>
            <p:cNvPr id="14" name="Picture 13"/>
            <p:cNvPicPr>
              <a:picLocks noChangeAspect="1"/>
            </p:cNvPicPr>
            <p:nvPr/>
          </p:nvPicPr>
          <p:blipFill>
            <a:blip r:embed="rId4"/>
            <a:stretch>
              <a:fillRect/>
            </a:stretch>
          </p:blipFill>
          <p:spPr>
            <a:xfrm>
              <a:off x="70949" y="3628961"/>
              <a:ext cx="6050280" cy="1173480"/>
            </a:xfrm>
            <a:prstGeom prst="rect">
              <a:avLst/>
            </a:prstGeom>
            <a:ln>
              <a:solidFill>
                <a:srgbClr val="1D3E61"/>
              </a:solidFill>
            </a:ln>
          </p:spPr>
        </p:pic>
        <p:sp>
          <p:nvSpPr>
            <p:cNvPr id="16" name="Rectangle 15"/>
            <p:cNvSpPr/>
            <p:nvPr/>
          </p:nvSpPr>
          <p:spPr>
            <a:xfrm>
              <a:off x="4964222" y="3844652"/>
              <a:ext cx="432247" cy="24688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7" name="Rectangle 16"/>
            <p:cNvSpPr/>
            <p:nvPr/>
          </p:nvSpPr>
          <p:spPr>
            <a:xfrm>
              <a:off x="3193802" y="3635637"/>
              <a:ext cx="950837" cy="20116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pSp>
      <p:grpSp>
        <p:nvGrpSpPr>
          <p:cNvPr id="3" name="Group 2"/>
          <p:cNvGrpSpPr/>
          <p:nvPr/>
        </p:nvGrpSpPr>
        <p:grpSpPr>
          <a:xfrm>
            <a:off x="1351052" y="3166924"/>
            <a:ext cx="4831715" cy="569648"/>
            <a:chOff x="70949" y="4546873"/>
            <a:chExt cx="5029200" cy="790575"/>
          </a:xfrm>
        </p:grpSpPr>
        <p:pic>
          <p:nvPicPr>
            <p:cNvPr id="13" name="Picture 12"/>
            <p:cNvPicPr>
              <a:picLocks noChangeAspect="1"/>
            </p:cNvPicPr>
            <p:nvPr/>
          </p:nvPicPr>
          <p:blipFill>
            <a:blip r:embed="rId5"/>
            <a:stretch>
              <a:fillRect/>
            </a:stretch>
          </p:blipFill>
          <p:spPr>
            <a:xfrm>
              <a:off x="70949" y="4546873"/>
              <a:ext cx="5029200" cy="790575"/>
            </a:xfrm>
            <a:prstGeom prst="rect">
              <a:avLst/>
            </a:prstGeom>
            <a:ln>
              <a:solidFill>
                <a:srgbClr val="1D3E61"/>
              </a:solidFill>
            </a:ln>
          </p:spPr>
        </p:pic>
        <p:sp>
          <p:nvSpPr>
            <p:cNvPr id="19" name="Rectangle 18"/>
            <p:cNvSpPr/>
            <p:nvPr/>
          </p:nvSpPr>
          <p:spPr>
            <a:xfrm>
              <a:off x="103798" y="5088034"/>
              <a:ext cx="2293912" cy="201168"/>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pSp>
      <p:sp>
        <p:nvSpPr>
          <p:cNvPr id="30" name="Down Arrow 29"/>
          <p:cNvSpPr/>
          <p:nvPr/>
        </p:nvSpPr>
        <p:spPr bwMode="auto">
          <a:xfrm rot="16200000">
            <a:off x="916557" y="3262712"/>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3" name="Down Arrow 32"/>
          <p:cNvSpPr/>
          <p:nvPr/>
        </p:nvSpPr>
        <p:spPr bwMode="auto">
          <a:xfrm>
            <a:off x="4344201" y="2292208"/>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35" name="Picture 34"/>
          <p:cNvPicPr>
            <a:picLocks noChangeAspect="1"/>
          </p:cNvPicPr>
          <p:nvPr/>
        </p:nvPicPr>
        <p:blipFill>
          <a:blip r:embed="rId6"/>
          <a:stretch>
            <a:fillRect/>
          </a:stretch>
        </p:blipFill>
        <p:spPr>
          <a:xfrm>
            <a:off x="172246" y="3777100"/>
            <a:ext cx="5934075" cy="1057275"/>
          </a:xfrm>
          <a:prstGeom prst="rect">
            <a:avLst/>
          </a:prstGeom>
          <a:ln>
            <a:solidFill>
              <a:srgbClr val="1D3E61"/>
            </a:solidFill>
          </a:ln>
        </p:spPr>
      </p:pic>
      <p:sp>
        <p:nvSpPr>
          <p:cNvPr id="37" name="Down Arrow 36"/>
          <p:cNvSpPr/>
          <p:nvPr/>
        </p:nvSpPr>
        <p:spPr bwMode="auto">
          <a:xfrm>
            <a:off x="4344201" y="3649610"/>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04064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56250590"/>
              </p:ext>
            </p:extLst>
          </p:nvPr>
        </p:nvGraphicFramePr>
        <p:xfrm>
          <a:off x="6019800" y="649356"/>
          <a:ext cx="2975992" cy="3339280"/>
        </p:xfrm>
        <a:graphic>
          <a:graphicData uri="http://schemas.openxmlformats.org/drawingml/2006/table">
            <a:tbl>
              <a:tblPr firstRow="1" bandRow="1">
                <a:tableStyleId>{5C22544A-7EE6-4342-B048-85BDC9FD1C3A}</a:tableStyleId>
              </a:tblPr>
              <a:tblGrid>
                <a:gridCol w="266280">
                  <a:extLst>
                    <a:ext uri="{9D8B030D-6E8A-4147-A177-3AD203B41FA5}">
                      <a16:colId xmlns:a16="http://schemas.microsoft.com/office/drawing/2014/main" val="20000"/>
                    </a:ext>
                  </a:extLst>
                </a:gridCol>
                <a:gridCol w="2709712">
                  <a:extLst>
                    <a:ext uri="{9D8B030D-6E8A-4147-A177-3AD203B41FA5}">
                      <a16:colId xmlns:a16="http://schemas.microsoft.com/office/drawing/2014/main" val="20001"/>
                    </a:ext>
                  </a:extLst>
                </a:gridCol>
              </a:tblGrid>
              <a:tr h="21647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User</a:t>
                      </a:r>
                      <a:r>
                        <a:rPr lang="en-US" sz="800" kern="1200" baseline="0" dirty="0">
                          <a:solidFill>
                            <a:srgbClr val="737981"/>
                          </a:solidFill>
                          <a:latin typeface="+mn-lt"/>
                          <a:ea typeface="Times New Roman" panose="02020603050405020304" pitchFamily="18" charset="0"/>
                          <a:cs typeface="+mn-cs"/>
                        </a:rPr>
                        <a:t> will receive a mail stating the account has been locked.</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2</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Follow the steps in </a:t>
                      </a:r>
                      <a:r>
                        <a:rPr lang="en-US" sz="800" b="1" kern="1200" dirty="0">
                          <a:solidFill>
                            <a:srgbClr val="737981"/>
                          </a:solidFill>
                          <a:latin typeface="+mn-lt"/>
                          <a:ea typeface="Times New Roman" panose="02020603050405020304" pitchFamily="18" charset="0"/>
                          <a:cs typeface="+mn-cs"/>
                        </a:rPr>
                        <a:t>5.1.1</a:t>
                      </a:r>
                      <a:r>
                        <a:rPr lang="en-US" sz="800" kern="1200" dirty="0">
                          <a:solidFill>
                            <a:srgbClr val="737981"/>
                          </a:solidFill>
                          <a:latin typeface="+mn-lt"/>
                          <a:ea typeface="Times New Roman" panose="02020603050405020304" pitchFamily="18" charset="0"/>
                          <a:cs typeface="+mn-cs"/>
                        </a:rPr>
                        <a:t> to search and select the user to modify. </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0040">
                <a:tc>
                  <a:txBody>
                    <a:bodyPr/>
                    <a:lstStyle/>
                    <a:p>
                      <a:pPr marL="0" algn="ctr" defTabSz="914400" rtl="0" eaLnBrk="1" latinLnBrk="0" hangingPunct="1"/>
                      <a:r>
                        <a:rPr lang="en-GB" sz="800" b="1" kern="1200" dirty="0">
                          <a:solidFill>
                            <a:srgbClr val="D2232A"/>
                          </a:solidFill>
                          <a:latin typeface="+mn-lt"/>
                          <a:ea typeface="+mn-ea"/>
                          <a:cs typeface="+mn-cs"/>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Notice, currently the account</a:t>
                      </a:r>
                      <a:r>
                        <a:rPr lang="en-US" sz="800" kern="1200" baseline="0" dirty="0">
                          <a:solidFill>
                            <a:srgbClr val="737981"/>
                          </a:solidFill>
                          <a:latin typeface="+mn-lt"/>
                          <a:ea typeface="Times New Roman" panose="02020603050405020304" pitchFamily="18" charset="0"/>
                          <a:cs typeface="+mn-cs"/>
                        </a:rPr>
                        <a:t> status is </a:t>
                      </a:r>
                      <a:r>
                        <a:rPr lang="en-US" sz="800" b="1" kern="1200" baseline="0" dirty="0">
                          <a:solidFill>
                            <a:srgbClr val="737981"/>
                          </a:solidFill>
                          <a:latin typeface="+mn-lt"/>
                          <a:ea typeface="Times New Roman" panose="02020603050405020304" pitchFamily="18" charset="0"/>
                          <a:cs typeface="+mn-cs"/>
                        </a:rPr>
                        <a:t>Locked</a:t>
                      </a:r>
                      <a:r>
                        <a:rPr lang="en-US" sz="800" kern="1200" baseline="0" dirty="0">
                          <a:solidFill>
                            <a:srgbClr val="737981"/>
                          </a:solidFill>
                          <a:latin typeface="+mn-lt"/>
                          <a:ea typeface="Times New Roman" panose="02020603050405020304" pitchFamily="18" charset="0"/>
                          <a:cs typeface="+mn-cs"/>
                        </a:rPr>
                        <a:t>. </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r h="822960">
                <a:tc>
                  <a:txBody>
                    <a:bodyPr/>
                    <a:lstStyle/>
                    <a:p>
                      <a:pPr marL="0" algn="ctr" defTabSz="914400" rtl="0" eaLnBrk="1" latinLnBrk="0" hangingPunct="1"/>
                      <a:r>
                        <a:rPr lang="en-GB" sz="800" b="1" kern="1200" dirty="0">
                          <a:solidFill>
                            <a:srgbClr val="D2232A"/>
                          </a:solidFill>
                          <a:latin typeface="+mn-lt"/>
                          <a:ea typeface="+mn-ea"/>
                          <a:cs typeface="+mn-cs"/>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Unlock Account </a:t>
                      </a:r>
                      <a:r>
                        <a:rPr lang="en-US" sz="800" kern="1200" dirty="0">
                          <a:solidFill>
                            <a:srgbClr val="737981"/>
                          </a:solidFill>
                          <a:latin typeface="+mn-lt"/>
                          <a:ea typeface="Times New Roman" panose="02020603050405020304" pitchFamily="18" charset="0"/>
                          <a:cs typeface="+mn-cs"/>
                        </a:rPr>
                        <a:t>link to unlock user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rgbClr val="737981"/>
                        </a:solidFill>
                        <a:latin typeface="+mn-lt"/>
                        <a:ea typeface="Times New Roman" panose="02020603050405020304" pitchFamily="18"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Note: If the Account Status was showing as Unlocked, this action button would be greyed out. </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1250">
                <a:tc>
                  <a:txBody>
                    <a:bodyPr/>
                    <a:lstStyle/>
                    <a:p>
                      <a:pPr algn="ctr"/>
                      <a:r>
                        <a:rPr lang="en-GB" sz="800" b="1" dirty="0">
                          <a:solidFill>
                            <a:srgbClr val="D2232A"/>
                          </a:solidFill>
                        </a:rPr>
                        <a:t>5</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Unlock</a:t>
                      </a:r>
                      <a:r>
                        <a:rPr lang="en-US" sz="800" kern="1200" dirty="0">
                          <a:solidFill>
                            <a:srgbClr val="737981"/>
                          </a:solidFill>
                          <a:latin typeface="+mn-lt"/>
                          <a:ea typeface="Times New Roman" panose="02020603050405020304" pitchFamily="18" charset="0"/>
                          <a:cs typeface="+mn-cs"/>
                        </a:rPr>
                        <a:t> button to confirm your action.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5"/>
                  </a:ext>
                </a:extLst>
              </a:tr>
              <a:tr h="321250">
                <a:tc>
                  <a:txBody>
                    <a:bodyPr/>
                    <a:lstStyle/>
                    <a:p>
                      <a:pPr algn="ctr"/>
                      <a:r>
                        <a:rPr lang="en-GB" sz="800" b="1" dirty="0">
                          <a:solidFill>
                            <a:srgbClr val="D2232A"/>
                          </a:solidFill>
                        </a:rPr>
                        <a:t>6</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737981"/>
                          </a:solidFill>
                          <a:latin typeface="+mn-lt"/>
                          <a:ea typeface="Times New Roman" panose="02020603050405020304" pitchFamily="18" charset="0"/>
                          <a:cs typeface="+mn-cs"/>
                        </a:rPr>
                        <a:t>A confirmation message is displayed:</a:t>
                      </a:r>
                      <a:r>
                        <a:rPr lang="en-US" sz="800" b="1" kern="1200" dirty="0">
                          <a:solidFill>
                            <a:srgbClr val="737981"/>
                          </a:solidFill>
                          <a:latin typeface="+mn-lt"/>
                          <a:ea typeface="Times New Roman" panose="02020603050405020304" pitchFamily="18" charset="0"/>
                          <a:cs typeface="+mn-cs"/>
                        </a:rPr>
                        <a:t> Account unlocked successfully</a:t>
                      </a:r>
                      <a:r>
                        <a:rPr lang="en-US" sz="800" b="1" kern="1200" baseline="0" dirty="0">
                          <a:solidFill>
                            <a:srgbClr val="737981"/>
                          </a:solidFill>
                          <a:latin typeface="+mn-lt"/>
                          <a:ea typeface="Times New Roman" panose="02020603050405020304" pitchFamily="18" charset="0"/>
                          <a:cs typeface="+mn-cs"/>
                        </a:rPr>
                        <a: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97230">
                <a:tc>
                  <a:txBody>
                    <a:bodyPr/>
                    <a:lstStyle/>
                    <a:p>
                      <a:pPr algn="ctr"/>
                      <a:r>
                        <a:rPr lang="en-GB" sz="800" b="1" dirty="0">
                          <a:solidFill>
                            <a:srgbClr val="D2232A"/>
                          </a:solidFill>
                        </a:rPr>
                        <a:t>7</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user </a:t>
                      </a:r>
                      <a:r>
                        <a:rPr lang="en-US" sz="800" b="0" kern="1200" dirty="0">
                          <a:solidFill>
                            <a:srgbClr val="737981"/>
                          </a:solidFill>
                          <a:latin typeface="+mn-lt"/>
                          <a:ea typeface="Times New Roman" panose="02020603050405020304" pitchFamily="18" charset="0"/>
                          <a:cs typeface="+mn-cs"/>
                        </a:rPr>
                        <a:t>will receive an</a:t>
                      </a:r>
                      <a:r>
                        <a:rPr lang="en-US" sz="800" b="0" kern="1200" baseline="0" dirty="0">
                          <a:solidFill>
                            <a:srgbClr val="737981"/>
                          </a:solidFill>
                          <a:latin typeface="+mn-lt"/>
                          <a:ea typeface="Times New Roman" panose="02020603050405020304" pitchFamily="18" charset="0"/>
                          <a:cs typeface="+mn-cs"/>
                        </a:rPr>
                        <a:t> </a:t>
                      </a:r>
                      <a:r>
                        <a:rPr lang="en-US" sz="800" b="0" kern="1200" dirty="0">
                          <a:solidFill>
                            <a:srgbClr val="737981"/>
                          </a:solidFill>
                          <a:latin typeface="+mn-lt"/>
                          <a:ea typeface="Times New Roman" panose="02020603050405020304" pitchFamily="18" charset="0"/>
                          <a:cs typeface="+mn-cs"/>
                        </a:rPr>
                        <a:t>email notifying them</a:t>
                      </a:r>
                      <a:r>
                        <a:rPr lang="en-US" sz="800" b="0" kern="1200" baseline="0" dirty="0">
                          <a:solidFill>
                            <a:srgbClr val="737981"/>
                          </a:solidFill>
                          <a:latin typeface="+mn-lt"/>
                          <a:ea typeface="Times New Roman" panose="02020603050405020304" pitchFamily="18" charset="0"/>
                          <a:cs typeface="+mn-cs"/>
                        </a:rPr>
                        <a:t> the account unlock confirmation.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kern="1200" baseline="0" dirty="0">
                          <a:solidFill>
                            <a:srgbClr val="737981"/>
                          </a:solidFill>
                          <a:latin typeface="+mn-lt"/>
                          <a:ea typeface="Times New Roman" panose="02020603050405020304" pitchFamily="18" charset="0"/>
                          <a:cs typeface="+mn-cs"/>
                        </a:rPr>
                        <a:t>Note: the password  reset is optional, as some users may have remembered their correct password after being locked out.</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7"/>
                  </a:ext>
                </a:extLst>
              </a:tr>
            </a:tbl>
          </a:graphicData>
        </a:graphic>
      </p:graphicFrame>
      <p:sp>
        <p:nvSpPr>
          <p:cNvPr id="16" name="Title 1"/>
          <p:cNvSpPr txBox="1">
            <a:spLocks/>
          </p:cNvSpPr>
          <p:nvPr/>
        </p:nvSpPr>
        <p:spPr bwMode="auto">
          <a:xfrm>
            <a:off x="225425" y="-74544"/>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altLang="en-US" sz="3200" kern="0" dirty="0">
                <a:solidFill>
                  <a:schemeClr val="tx2">
                    <a:lumMod val="60000"/>
                    <a:lumOff val="40000"/>
                  </a:schemeClr>
                </a:solidFill>
              </a:rPr>
              <a:t>6.5 Unlock Account</a:t>
            </a:r>
            <a:endParaRPr lang="en-GB" altLang="en-US" sz="3600" kern="0" dirty="0">
              <a:solidFill>
                <a:schemeClr val="tx2">
                  <a:lumMod val="60000"/>
                  <a:lumOff val="40000"/>
                </a:schemeClr>
              </a:solidFill>
            </a:endParaRPr>
          </a:p>
        </p:txBody>
      </p:sp>
      <p:pic>
        <p:nvPicPr>
          <p:cNvPr id="19" name="Picture 18"/>
          <p:cNvPicPr>
            <a:picLocks noChangeAspect="1"/>
          </p:cNvPicPr>
          <p:nvPr/>
        </p:nvPicPr>
        <p:blipFill rotWithShape="1">
          <a:blip r:embed="rId3"/>
          <a:srcRect l="24374" t="2374" r="46689" b="89816"/>
          <a:stretch/>
        </p:blipFill>
        <p:spPr>
          <a:xfrm>
            <a:off x="3409118" y="3433572"/>
            <a:ext cx="1857437" cy="178074"/>
          </a:xfrm>
          <a:prstGeom prst="rect">
            <a:avLst/>
          </a:prstGeom>
          <a:ln>
            <a:solidFill>
              <a:srgbClr val="1D3E61"/>
            </a:solidFill>
          </a:ln>
        </p:spPr>
      </p:pic>
      <p:pic>
        <p:nvPicPr>
          <p:cNvPr id="20" name="Picture 19"/>
          <p:cNvPicPr>
            <a:picLocks noChangeAspect="1"/>
          </p:cNvPicPr>
          <p:nvPr/>
        </p:nvPicPr>
        <p:blipFill>
          <a:blip r:embed="rId4"/>
          <a:stretch>
            <a:fillRect/>
          </a:stretch>
        </p:blipFill>
        <p:spPr>
          <a:xfrm>
            <a:off x="155448" y="639832"/>
            <a:ext cx="5785026" cy="1154672"/>
          </a:xfrm>
          <a:prstGeom prst="rect">
            <a:avLst/>
          </a:prstGeom>
          <a:ln>
            <a:solidFill>
              <a:srgbClr val="1D3E61"/>
            </a:solidFill>
          </a:ln>
        </p:spPr>
      </p:pic>
      <p:sp>
        <p:nvSpPr>
          <p:cNvPr id="22" name="Down Arrow 21"/>
          <p:cNvSpPr/>
          <p:nvPr/>
        </p:nvSpPr>
        <p:spPr bwMode="auto">
          <a:xfrm rot="16200000">
            <a:off x="156371" y="2125481"/>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5" name="Down Arrow 24"/>
          <p:cNvSpPr/>
          <p:nvPr/>
        </p:nvSpPr>
        <p:spPr bwMode="auto">
          <a:xfrm rot="16200000">
            <a:off x="2892609" y="3361049"/>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pSp>
        <p:nvGrpSpPr>
          <p:cNvPr id="4" name="Group 3"/>
          <p:cNvGrpSpPr/>
          <p:nvPr/>
        </p:nvGrpSpPr>
        <p:grpSpPr>
          <a:xfrm>
            <a:off x="711122" y="1816063"/>
            <a:ext cx="5229352" cy="1538636"/>
            <a:chOff x="180848" y="2336989"/>
            <a:chExt cx="5572125" cy="2185988"/>
          </a:xfrm>
        </p:grpSpPr>
        <p:pic>
          <p:nvPicPr>
            <p:cNvPr id="2" name="Picture 1"/>
            <p:cNvPicPr>
              <a:picLocks noChangeAspect="1"/>
            </p:cNvPicPr>
            <p:nvPr/>
          </p:nvPicPr>
          <p:blipFill>
            <a:blip r:embed="rId5"/>
            <a:stretch>
              <a:fillRect/>
            </a:stretch>
          </p:blipFill>
          <p:spPr>
            <a:xfrm>
              <a:off x="180848" y="2336989"/>
              <a:ext cx="5572125" cy="2185988"/>
            </a:xfrm>
            <a:prstGeom prst="rect">
              <a:avLst/>
            </a:prstGeom>
            <a:ln>
              <a:solidFill>
                <a:srgbClr val="1D3E61"/>
              </a:solidFill>
            </a:ln>
          </p:spPr>
        </p:pic>
        <p:sp>
          <p:nvSpPr>
            <p:cNvPr id="27" name="Rectangle 26"/>
            <p:cNvSpPr/>
            <p:nvPr/>
          </p:nvSpPr>
          <p:spPr>
            <a:xfrm>
              <a:off x="3105249" y="2377941"/>
              <a:ext cx="940036" cy="17549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4" name="Rectangle 13"/>
            <p:cNvSpPr/>
            <p:nvPr/>
          </p:nvSpPr>
          <p:spPr>
            <a:xfrm>
              <a:off x="3382443" y="3370907"/>
              <a:ext cx="440826" cy="195007"/>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pSp>
      <p:grpSp>
        <p:nvGrpSpPr>
          <p:cNvPr id="5" name="Group 4"/>
          <p:cNvGrpSpPr/>
          <p:nvPr/>
        </p:nvGrpSpPr>
        <p:grpSpPr>
          <a:xfrm>
            <a:off x="835392" y="3097752"/>
            <a:ext cx="1975830" cy="671640"/>
            <a:chOff x="225425" y="4372848"/>
            <a:chExt cx="2647950" cy="1200150"/>
          </a:xfrm>
        </p:grpSpPr>
        <p:pic>
          <p:nvPicPr>
            <p:cNvPr id="3" name="Picture 2"/>
            <p:cNvPicPr>
              <a:picLocks noChangeAspect="1"/>
            </p:cNvPicPr>
            <p:nvPr/>
          </p:nvPicPr>
          <p:blipFill>
            <a:blip r:embed="rId6"/>
            <a:stretch>
              <a:fillRect/>
            </a:stretch>
          </p:blipFill>
          <p:spPr>
            <a:xfrm>
              <a:off x="225425" y="4372848"/>
              <a:ext cx="2647950" cy="1200150"/>
            </a:xfrm>
            <a:prstGeom prst="rect">
              <a:avLst/>
            </a:prstGeom>
            <a:ln>
              <a:solidFill>
                <a:srgbClr val="1D3E61"/>
              </a:solidFill>
            </a:ln>
          </p:spPr>
        </p:pic>
        <p:sp>
          <p:nvSpPr>
            <p:cNvPr id="28" name="Rectangle 27"/>
            <p:cNvSpPr/>
            <p:nvPr/>
          </p:nvSpPr>
          <p:spPr>
            <a:xfrm>
              <a:off x="1667855" y="5251352"/>
              <a:ext cx="533400" cy="195007"/>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grpSp>
      <p:sp>
        <p:nvSpPr>
          <p:cNvPr id="23" name="Down Arrow 22"/>
          <p:cNvSpPr/>
          <p:nvPr/>
        </p:nvSpPr>
        <p:spPr bwMode="auto">
          <a:xfrm rot="16200000">
            <a:off x="496343" y="3374404"/>
            <a:ext cx="338127" cy="339972"/>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26" name="Picture 25"/>
          <p:cNvPicPr>
            <a:picLocks noChangeAspect="1"/>
          </p:cNvPicPr>
          <p:nvPr/>
        </p:nvPicPr>
        <p:blipFill>
          <a:blip r:embed="rId7"/>
          <a:stretch>
            <a:fillRect/>
          </a:stretch>
        </p:blipFill>
        <p:spPr>
          <a:xfrm>
            <a:off x="2409293" y="3941598"/>
            <a:ext cx="2989533" cy="1041404"/>
          </a:xfrm>
          <a:prstGeom prst="rect">
            <a:avLst/>
          </a:prstGeom>
          <a:ln>
            <a:solidFill>
              <a:srgbClr val="1D3E61"/>
            </a:solidFill>
          </a:ln>
        </p:spPr>
      </p:pic>
      <p:sp>
        <p:nvSpPr>
          <p:cNvPr id="29" name="Down Arrow 28"/>
          <p:cNvSpPr/>
          <p:nvPr/>
        </p:nvSpPr>
        <p:spPr bwMode="auto">
          <a:xfrm>
            <a:off x="3904059" y="3686618"/>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79006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2078579745"/>
              </p:ext>
            </p:extLst>
          </p:nvPr>
        </p:nvGraphicFramePr>
        <p:xfrm>
          <a:off x="6477001" y="683059"/>
          <a:ext cx="2441055" cy="2643485"/>
        </p:xfrm>
        <a:graphic>
          <a:graphicData uri="http://schemas.openxmlformats.org/drawingml/2006/table">
            <a:tbl>
              <a:tblPr firstRow="1" bandRow="1">
                <a:tableStyleId>{5C22544A-7EE6-4342-B048-85BDC9FD1C3A}</a:tableStyleId>
              </a:tblPr>
              <a:tblGrid>
                <a:gridCol w="290603">
                  <a:extLst>
                    <a:ext uri="{9D8B030D-6E8A-4147-A177-3AD203B41FA5}">
                      <a16:colId xmlns:a16="http://schemas.microsoft.com/office/drawing/2014/main" val="20000"/>
                    </a:ext>
                  </a:extLst>
                </a:gridCol>
                <a:gridCol w="2150452">
                  <a:extLst>
                    <a:ext uri="{9D8B030D-6E8A-4147-A177-3AD203B41FA5}">
                      <a16:colId xmlns:a16="http://schemas.microsoft.com/office/drawing/2014/main" val="20001"/>
                    </a:ext>
                  </a:extLst>
                </a:gridCol>
              </a:tblGrid>
              <a:tr h="208313">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rtl="0" eaLnBrk="1" fontAlgn="auto" latinLnBrk="0" hangingPunct="1">
                        <a:spcBef>
                          <a:spcPts val="0"/>
                        </a:spcBef>
                        <a:spcAft>
                          <a:spcPts val="0"/>
                        </a:spcAft>
                      </a:pPr>
                      <a:r>
                        <a:rPr lang="en-US" sz="800" kern="1200" dirty="0">
                          <a:solidFill>
                            <a:srgbClr val="737981"/>
                          </a:solidFill>
                          <a:effectLst/>
                          <a:latin typeface="+mn-lt"/>
                          <a:ea typeface="Times New Roman"/>
                          <a:cs typeface="+mn-cs"/>
                        </a:rPr>
                        <a:t>Follow the steps in </a:t>
                      </a:r>
                      <a:r>
                        <a:rPr lang="en-US" sz="800" b="1" kern="1200" dirty="0">
                          <a:solidFill>
                            <a:srgbClr val="737981"/>
                          </a:solidFill>
                          <a:effectLst/>
                          <a:latin typeface="+mn-lt"/>
                          <a:ea typeface="Times New Roman"/>
                          <a:cs typeface="+mn-cs"/>
                        </a:rPr>
                        <a:t>5.1.1 </a:t>
                      </a:r>
                      <a:r>
                        <a:rPr lang="en-US" sz="800" kern="1200" dirty="0">
                          <a:solidFill>
                            <a:srgbClr val="737981"/>
                          </a:solidFill>
                          <a:effectLst/>
                          <a:latin typeface="+mn-lt"/>
                          <a:ea typeface="Times New Roman"/>
                          <a:cs typeface="+mn-cs"/>
                        </a:rPr>
                        <a:t>to search and select the user to modify. </a:t>
                      </a:r>
                      <a:r>
                        <a:rPr lang="en-US" sz="800" b="0" kern="1200" dirty="0">
                          <a:solidFill>
                            <a:srgbClr val="737981"/>
                          </a:solidFill>
                          <a:latin typeface="+mn-lt"/>
                          <a:ea typeface="Times New Roman" panose="02020603050405020304" pitchFamily="18" charset="0"/>
                          <a:cs typeface="+mn-cs"/>
                        </a:rPr>
                        <a:t>The</a:t>
                      </a:r>
                      <a:r>
                        <a:rPr lang="en-US" sz="800" b="1" kern="1200" dirty="0">
                          <a:solidFill>
                            <a:srgbClr val="737981"/>
                          </a:solidFill>
                          <a:latin typeface="+mn-lt"/>
                          <a:ea typeface="Times New Roman" panose="02020603050405020304" pitchFamily="18" charset="0"/>
                          <a:cs typeface="+mn-cs"/>
                        </a:rPr>
                        <a:t> User Details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324044">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Delete User </a:t>
                      </a:r>
                      <a:r>
                        <a:rPr lang="en-US" sz="800" kern="1200" dirty="0">
                          <a:solidFill>
                            <a:srgbClr val="737981"/>
                          </a:solidFill>
                          <a:latin typeface="+mn-lt"/>
                          <a:ea typeface="Times New Roman" panose="02020603050405020304" pitchFamily="18" charset="0"/>
                          <a:cs typeface="+mn-cs"/>
                        </a:rPr>
                        <a:t>link to delete</a:t>
                      </a:r>
                      <a:r>
                        <a:rPr lang="en-US" sz="800" kern="1200" baseline="0" dirty="0">
                          <a:solidFill>
                            <a:srgbClr val="737981"/>
                          </a:solidFill>
                          <a:latin typeface="+mn-lt"/>
                          <a:ea typeface="Times New Roman" panose="02020603050405020304" pitchFamily="18" charset="0"/>
                          <a:cs typeface="+mn-cs"/>
                        </a:rPr>
                        <a:t> the user.</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44">
                <a:tc>
                  <a:txBody>
                    <a:bodyPr/>
                    <a:lstStyle/>
                    <a:p>
                      <a:pPr marL="0" algn="ctr" defTabSz="914400" rtl="0" eaLnBrk="1" latinLnBrk="0" hangingPunct="1"/>
                      <a:r>
                        <a:rPr lang="en-GB" sz="800" b="1" kern="1200" dirty="0">
                          <a:solidFill>
                            <a:srgbClr val="D2232A"/>
                          </a:solidFill>
                          <a:latin typeface="+mn-lt"/>
                          <a:ea typeface="+mn-ea"/>
                          <a:cs typeface="+mn-cs"/>
                        </a:rPr>
                        <a:t>3</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The </a:t>
                      </a:r>
                      <a:r>
                        <a:rPr lang="en-US" sz="800" b="1" kern="1200" dirty="0">
                          <a:solidFill>
                            <a:srgbClr val="737981"/>
                          </a:solidFill>
                          <a:latin typeface="+mn-lt"/>
                          <a:ea typeface="Times New Roman" panose="02020603050405020304" pitchFamily="18" charset="0"/>
                          <a:cs typeface="+mn-cs"/>
                        </a:rPr>
                        <a:t>Delete Users </a:t>
                      </a:r>
                      <a:r>
                        <a:rPr lang="en-US" sz="800" b="0" kern="1200" dirty="0">
                          <a:solidFill>
                            <a:srgbClr val="737981"/>
                          </a:solidFill>
                          <a:latin typeface="+mn-lt"/>
                          <a:ea typeface="Times New Roman" panose="02020603050405020304" pitchFamily="18" charset="0"/>
                          <a:cs typeface="+mn-cs"/>
                        </a:rPr>
                        <a:t>window opens.</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4044">
                <a:tc>
                  <a:txBody>
                    <a:bodyPr/>
                    <a:lstStyle/>
                    <a:p>
                      <a:pPr algn="ctr"/>
                      <a:r>
                        <a:rPr lang="en-GB" sz="800" b="1" dirty="0">
                          <a:solidFill>
                            <a:srgbClr val="D2232A"/>
                          </a:solidFill>
                        </a:rPr>
                        <a:t>4</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Submit</a:t>
                      </a:r>
                      <a:r>
                        <a:rPr lang="en-US" sz="800" kern="1200" dirty="0">
                          <a:solidFill>
                            <a:srgbClr val="737981"/>
                          </a:solidFill>
                          <a:latin typeface="+mn-lt"/>
                          <a:ea typeface="Times New Roman" panose="02020603050405020304" pitchFamily="18" charset="0"/>
                          <a:cs typeface="+mn-cs"/>
                        </a:rPr>
                        <a:t> button to confirm</a:t>
                      </a:r>
                      <a:r>
                        <a:rPr lang="en-US" sz="800" kern="1200" baseline="0" dirty="0">
                          <a:solidFill>
                            <a:srgbClr val="737981"/>
                          </a:solidFill>
                          <a:latin typeface="+mn-lt"/>
                          <a:ea typeface="Times New Roman" panose="02020603050405020304" pitchFamily="18" charset="0"/>
                          <a:cs typeface="+mn-cs"/>
                        </a:rPr>
                        <a:t> your action.</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5770">
                <a:tc>
                  <a:txBody>
                    <a:bodyPr/>
                    <a:lstStyle/>
                    <a:p>
                      <a:pPr algn="ctr"/>
                      <a:r>
                        <a:rPr lang="en-GB" sz="800" b="1" dirty="0">
                          <a:solidFill>
                            <a:srgbClr val="D2232A"/>
                          </a:solidFill>
                        </a:rPr>
                        <a:t>5</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The confirmation message is displayed indicating the user has been successfully deleted.</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445770">
                <a:tc>
                  <a:txBody>
                    <a:bodyPr/>
                    <a:lstStyle/>
                    <a:p>
                      <a:pPr algn="ctr"/>
                      <a:r>
                        <a:rPr lang="en-GB" sz="800" b="1" dirty="0">
                          <a:solidFill>
                            <a:srgbClr val="D2232A"/>
                          </a:solidFill>
                        </a:rPr>
                        <a:t>6</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users will receive an email notification informing that the account is deleted.</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b="74631"/>
          <a:stretch/>
        </p:blipFill>
        <p:spPr>
          <a:xfrm>
            <a:off x="151880" y="663414"/>
            <a:ext cx="6016086" cy="670086"/>
          </a:xfrm>
          <a:prstGeom prst="rect">
            <a:avLst/>
          </a:prstGeom>
          <a:ln>
            <a:solidFill>
              <a:srgbClr val="1D3E61"/>
            </a:solidFill>
          </a:ln>
        </p:spPr>
      </p:pic>
      <p:sp>
        <p:nvSpPr>
          <p:cNvPr id="19" name="Rectangle 18"/>
          <p:cNvSpPr/>
          <p:nvPr/>
        </p:nvSpPr>
        <p:spPr>
          <a:xfrm>
            <a:off x="1834182" y="671987"/>
            <a:ext cx="1379207" cy="1551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1" name="Rectangle 20"/>
          <p:cNvSpPr/>
          <p:nvPr/>
        </p:nvSpPr>
        <p:spPr>
          <a:xfrm>
            <a:off x="2512336" y="1057108"/>
            <a:ext cx="734729" cy="13030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5" name="Title 1"/>
          <p:cNvSpPr txBox="1">
            <a:spLocks/>
          </p:cNvSpPr>
          <p:nvPr/>
        </p:nvSpPr>
        <p:spPr bwMode="auto">
          <a:xfrm>
            <a:off x="151880" y="-6048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sz="3000" b="1">
                <a:solidFill>
                  <a:srgbClr val="68AEE0"/>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algn="l" defTabSz="914400">
              <a:defRPr/>
            </a:pPr>
            <a:r>
              <a:rPr lang="en-GB" altLang="en-US" sz="3200" kern="0" dirty="0">
                <a:solidFill>
                  <a:schemeClr val="tx2">
                    <a:lumMod val="60000"/>
                    <a:lumOff val="40000"/>
                  </a:schemeClr>
                </a:solidFill>
              </a:rPr>
              <a:t>6.6 </a:t>
            </a:r>
            <a:r>
              <a:rPr lang="en-GB" altLang="en-US" sz="3200" dirty="0">
                <a:solidFill>
                  <a:schemeClr val="tx2">
                    <a:lumMod val="60000"/>
                    <a:lumOff val="40000"/>
                  </a:schemeClr>
                </a:solidFill>
              </a:rPr>
              <a:t>Delete User</a:t>
            </a:r>
            <a:endParaRPr lang="en-GB" altLang="en-US" sz="3600" kern="0" dirty="0">
              <a:solidFill>
                <a:schemeClr val="tx2">
                  <a:lumMod val="60000"/>
                  <a:lumOff val="40000"/>
                </a:schemeClr>
              </a:solidFill>
            </a:endParaRPr>
          </a:p>
        </p:txBody>
      </p:sp>
      <p:pic>
        <p:nvPicPr>
          <p:cNvPr id="16" name="Picture 15"/>
          <p:cNvPicPr>
            <a:picLocks noChangeAspect="1"/>
          </p:cNvPicPr>
          <p:nvPr/>
        </p:nvPicPr>
        <p:blipFill>
          <a:blip r:embed="rId4"/>
          <a:stretch>
            <a:fillRect/>
          </a:stretch>
        </p:blipFill>
        <p:spPr>
          <a:xfrm>
            <a:off x="135491" y="2539891"/>
            <a:ext cx="5048250" cy="557213"/>
          </a:xfrm>
          <a:prstGeom prst="rect">
            <a:avLst/>
          </a:prstGeom>
          <a:ln>
            <a:solidFill>
              <a:srgbClr val="1D3E61"/>
            </a:solidFill>
          </a:ln>
        </p:spPr>
      </p:pic>
      <p:pic>
        <p:nvPicPr>
          <p:cNvPr id="18" name="Picture 17"/>
          <p:cNvPicPr>
            <a:picLocks noChangeAspect="1"/>
          </p:cNvPicPr>
          <p:nvPr/>
        </p:nvPicPr>
        <p:blipFill>
          <a:blip r:embed="rId5"/>
          <a:stretch>
            <a:fillRect/>
          </a:stretch>
        </p:blipFill>
        <p:spPr>
          <a:xfrm>
            <a:off x="91854" y="1573652"/>
            <a:ext cx="6073140" cy="874395"/>
          </a:xfrm>
          <a:prstGeom prst="rect">
            <a:avLst/>
          </a:prstGeom>
          <a:ln>
            <a:solidFill>
              <a:srgbClr val="1D3E61"/>
            </a:solidFill>
          </a:ln>
        </p:spPr>
      </p:pic>
      <p:sp>
        <p:nvSpPr>
          <p:cNvPr id="22" name="Rectangle 21"/>
          <p:cNvSpPr/>
          <p:nvPr/>
        </p:nvSpPr>
        <p:spPr>
          <a:xfrm>
            <a:off x="4982696" y="1723977"/>
            <a:ext cx="432247" cy="185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6" name="Rectangle 25"/>
          <p:cNvSpPr/>
          <p:nvPr/>
        </p:nvSpPr>
        <p:spPr>
          <a:xfrm>
            <a:off x="3224401" y="1569350"/>
            <a:ext cx="914400" cy="1508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7" name="Rectangle 26"/>
          <p:cNvSpPr/>
          <p:nvPr/>
        </p:nvSpPr>
        <p:spPr>
          <a:xfrm>
            <a:off x="135833" y="2919607"/>
            <a:ext cx="2293912" cy="15087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0" name="Down Arrow 29"/>
          <p:cNvSpPr/>
          <p:nvPr/>
        </p:nvSpPr>
        <p:spPr bwMode="auto">
          <a:xfrm>
            <a:off x="4344201" y="1206011"/>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1" name="Down Arrow 30"/>
          <p:cNvSpPr/>
          <p:nvPr/>
        </p:nvSpPr>
        <p:spPr bwMode="auto">
          <a:xfrm>
            <a:off x="4344201" y="2412402"/>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3" name="Rounded Rectangle 32"/>
          <p:cNvSpPr/>
          <p:nvPr/>
        </p:nvSpPr>
        <p:spPr>
          <a:xfrm>
            <a:off x="6521450" y="3529384"/>
            <a:ext cx="2495551" cy="33944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737981"/>
                </a:solidFill>
                <a:ea typeface="Times New Roman" panose="02020603050405020304" pitchFamily="18" charset="0"/>
              </a:rPr>
              <a:t>END: The user has been deleted.</a:t>
            </a:r>
          </a:p>
        </p:txBody>
      </p:sp>
      <p:pic>
        <p:nvPicPr>
          <p:cNvPr id="34" name="Picture 33"/>
          <p:cNvPicPr>
            <a:picLocks noChangeAspect="1"/>
          </p:cNvPicPr>
          <p:nvPr/>
        </p:nvPicPr>
        <p:blipFill>
          <a:blip r:embed="rId6"/>
          <a:stretch>
            <a:fillRect/>
          </a:stretch>
        </p:blipFill>
        <p:spPr>
          <a:xfrm>
            <a:off x="101392" y="3291910"/>
            <a:ext cx="5991225" cy="814388"/>
          </a:xfrm>
          <a:prstGeom prst="rect">
            <a:avLst/>
          </a:prstGeom>
          <a:ln>
            <a:solidFill>
              <a:srgbClr val="1D3E61"/>
            </a:solidFill>
          </a:ln>
        </p:spPr>
      </p:pic>
      <p:sp>
        <p:nvSpPr>
          <p:cNvPr id="35" name="Down Arrow 34"/>
          <p:cNvSpPr/>
          <p:nvPr/>
        </p:nvSpPr>
        <p:spPr bwMode="auto">
          <a:xfrm>
            <a:off x="4319075" y="3040364"/>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52653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Appendix: Password Reset</a:t>
            </a:r>
          </a:p>
        </p:txBody>
      </p:sp>
    </p:spTree>
    <p:extLst>
      <p:ext uri="{BB962C8B-B14F-4D97-AF65-F5344CB8AC3E}">
        <p14:creationId xmlns:p14="http://schemas.microsoft.com/office/powerpoint/2010/main" val="3811663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4" y="123478"/>
            <a:ext cx="8918576" cy="669894"/>
          </a:xfrm>
        </p:spPr>
        <p:txBody>
          <a:bodyPr>
            <a:normAutofit fontScale="90000"/>
          </a:bodyPr>
          <a:lstStyle/>
          <a:p>
            <a:pPr algn="l"/>
            <a:r>
              <a:rPr lang="en-GB" sz="2000" dirty="0">
                <a:solidFill>
                  <a:schemeClr val="accent1">
                    <a:lumMod val="75000"/>
                  </a:schemeClr>
                </a:solidFill>
              </a:rPr>
              <a:t>Appendix</a:t>
            </a:r>
            <a:br>
              <a:rPr lang="en-GB" sz="2400" dirty="0">
                <a:solidFill>
                  <a:schemeClr val="accent1">
                    <a:lumMod val="75000"/>
                  </a:schemeClr>
                </a:solidFill>
              </a:rPr>
            </a:br>
            <a:r>
              <a:rPr lang="en-GB" sz="2200" dirty="0"/>
              <a:t>A.1 User Security Questions</a:t>
            </a:r>
          </a:p>
        </p:txBody>
      </p:sp>
      <p:sp>
        <p:nvSpPr>
          <p:cNvPr id="3" name="Content Placeholder 2"/>
          <p:cNvSpPr>
            <a:spLocks noGrp="1"/>
          </p:cNvSpPr>
          <p:nvPr>
            <p:ph idx="1"/>
          </p:nvPr>
        </p:nvSpPr>
        <p:spPr>
          <a:xfrm>
            <a:off x="457200" y="1347614"/>
            <a:ext cx="8229600" cy="3672408"/>
          </a:xfrm>
        </p:spPr>
        <p:txBody>
          <a:bodyPr>
            <a:normAutofit fontScale="92500" lnSpcReduction="20000"/>
          </a:bodyPr>
          <a:lstStyle/>
          <a:p>
            <a:pPr marL="400050" lvl="1" indent="0">
              <a:buNone/>
            </a:pPr>
            <a:r>
              <a:rPr lang="en-US" sz="1600" dirty="0"/>
              <a:t>A user will set up their security questions and answers to allow password resets. Once set up, they cannot be viewed but can be edited via:</a:t>
            </a:r>
            <a:br>
              <a:rPr lang="en-US" sz="1600" dirty="0"/>
            </a:br>
            <a:r>
              <a:rPr lang="en-US" sz="1600" b="1" dirty="0"/>
              <a:t>User Access &gt; My Information &gt; Security Questions</a:t>
            </a:r>
          </a:p>
          <a:p>
            <a:pPr lvl="1"/>
            <a:endParaRPr lang="en-US" sz="1600" dirty="0"/>
          </a:p>
          <a:p>
            <a:pPr lvl="1"/>
            <a:endParaRPr lang="en-US" sz="1600" dirty="0"/>
          </a:p>
          <a:p>
            <a:pPr lvl="1"/>
            <a:endParaRPr lang="en-US" sz="1600" dirty="0"/>
          </a:p>
          <a:p>
            <a:pPr marL="457200" lvl="1" indent="0">
              <a:buNone/>
            </a:pPr>
            <a:endParaRPr lang="en-US" sz="1600" dirty="0"/>
          </a:p>
          <a:p>
            <a:pPr lvl="1"/>
            <a:endParaRPr lang="en-US" sz="1600" dirty="0"/>
          </a:p>
          <a:p>
            <a:pPr lvl="1"/>
            <a:endParaRPr lang="en-US" sz="1600" dirty="0"/>
          </a:p>
          <a:p>
            <a:pPr marL="457200" lvl="1" indent="0">
              <a:buNone/>
            </a:pPr>
            <a:endParaRPr lang="en-US" sz="1600" dirty="0"/>
          </a:p>
          <a:p>
            <a:pPr lvl="1"/>
            <a:r>
              <a:rPr lang="en-US" sz="1600" dirty="0"/>
              <a:t>Select the question from the drop down list. There are a variety of questions which the user can pick.</a:t>
            </a:r>
          </a:p>
          <a:p>
            <a:pPr lvl="1"/>
            <a:r>
              <a:rPr lang="en-US" sz="1600" dirty="0"/>
              <a:t>Enter the response in the answer. The response is not case-sensitive.</a:t>
            </a:r>
          </a:p>
          <a:p>
            <a:pPr lvl="1"/>
            <a:r>
              <a:rPr lang="en-US" sz="1600" dirty="0"/>
              <a:t>The user will be required to enter  the correct answer for all 3 questions in order to reset their password.</a:t>
            </a:r>
          </a:p>
          <a:p>
            <a:pPr lvl="1"/>
            <a:r>
              <a:rPr lang="en-US" sz="1600" dirty="0"/>
              <a:t>When complete, press </a:t>
            </a:r>
            <a:r>
              <a:rPr lang="en-US" sz="1600" b="1" dirty="0"/>
              <a:t>Apply </a:t>
            </a:r>
            <a:r>
              <a:rPr lang="en-US" sz="1600" dirty="0"/>
              <a:t>to save the changes.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95686"/>
            <a:ext cx="6813096" cy="13924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278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GB" sz="2000" dirty="0">
                <a:solidFill>
                  <a:srgbClr val="3E5AA8">
                    <a:lumMod val="75000"/>
                  </a:srgbClr>
                </a:solidFill>
              </a:rPr>
              <a:t>Appendix</a:t>
            </a:r>
            <a:br>
              <a:rPr lang="en-GB" dirty="0"/>
            </a:br>
            <a:r>
              <a:rPr lang="en-GB" sz="2400" dirty="0"/>
              <a:t>A.2.1 Password Reset</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00" t="19364" r="10727"/>
          <a:stretch/>
        </p:blipFill>
        <p:spPr bwMode="auto">
          <a:xfrm>
            <a:off x="245604" y="1646391"/>
            <a:ext cx="5952227" cy="2538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bwMode="auto">
          <a:xfrm>
            <a:off x="219510" y="915566"/>
            <a:ext cx="1205706" cy="557564"/>
          </a:xfrm>
          <a:prstGeom prst="homePlate">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Portal</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Login</a:t>
            </a:r>
            <a:endParaRPr lang="en-GB" sz="1200" b="1" dirty="0">
              <a:solidFill>
                <a:srgbClr val="FFFFFF"/>
              </a:solidFill>
              <a:ea typeface="ＭＳ Ｐゴシック" panose="020B0600070205080204" pitchFamily="34" charset="-128"/>
            </a:endParaRPr>
          </a:p>
        </p:txBody>
      </p:sp>
      <p:sp>
        <p:nvSpPr>
          <p:cNvPr id="8" name="Chevron 7"/>
          <p:cNvSpPr/>
          <p:nvPr/>
        </p:nvSpPr>
        <p:spPr bwMode="auto">
          <a:xfrm>
            <a:off x="1263541" y="915566"/>
            <a:ext cx="1243137" cy="55756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Enter </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User ID</a:t>
            </a:r>
            <a:endParaRPr lang="en-GB" sz="1200" b="1" dirty="0">
              <a:solidFill>
                <a:srgbClr val="FFFFFF">
                  <a:lumMod val="50000"/>
                </a:srgbClr>
              </a:solidFill>
              <a:ea typeface="ＭＳ Ｐゴシック" panose="020B0600070205080204" pitchFamily="34" charset="-128"/>
            </a:endParaRPr>
          </a:p>
        </p:txBody>
      </p:sp>
      <p:sp>
        <p:nvSpPr>
          <p:cNvPr id="9" name="Chevron 8"/>
          <p:cNvSpPr/>
          <p:nvPr/>
        </p:nvSpPr>
        <p:spPr bwMode="auto">
          <a:xfrm>
            <a:off x="2345002" y="915566"/>
            <a:ext cx="1321827" cy="55756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Security</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Questions</a:t>
            </a:r>
            <a:endParaRPr lang="en-GB" sz="1200" b="1" dirty="0">
              <a:solidFill>
                <a:srgbClr val="FFFFFF">
                  <a:lumMod val="50000"/>
                </a:srgbClr>
              </a:solidFill>
              <a:ea typeface="ＭＳ Ｐゴシック" panose="020B0600070205080204" pitchFamily="34" charset="-128"/>
            </a:endParaRPr>
          </a:p>
        </p:txBody>
      </p:sp>
      <p:sp>
        <p:nvSpPr>
          <p:cNvPr id="10" name="Chevron 9"/>
          <p:cNvSpPr/>
          <p:nvPr/>
        </p:nvSpPr>
        <p:spPr bwMode="auto">
          <a:xfrm>
            <a:off x="3505153" y="915566"/>
            <a:ext cx="1321827" cy="55756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Enter</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New </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Password</a:t>
            </a:r>
            <a:endParaRPr lang="en-GB" sz="1200" b="1" dirty="0">
              <a:solidFill>
                <a:srgbClr val="FFFFFF">
                  <a:lumMod val="50000"/>
                </a:srgbClr>
              </a:solidFill>
              <a:ea typeface="ＭＳ Ｐゴシック" panose="020B0600070205080204" pitchFamily="34" charset="-128"/>
            </a:endParaRPr>
          </a:p>
        </p:txBody>
      </p:sp>
      <p:sp>
        <p:nvSpPr>
          <p:cNvPr id="11" name="Chevron 10"/>
          <p:cNvSpPr/>
          <p:nvPr/>
        </p:nvSpPr>
        <p:spPr bwMode="auto">
          <a:xfrm>
            <a:off x="4665303" y="915566"/>
            <a:ext cx="1321827" cy="55756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     Confirmation</a:t>
            </a:r>
            <a:endParaRPr lang="en-GB" sz="1200" b="1" dirty="0">
              <a:solidFill>
                <a:srgbClr val="FFFFFF">
                  <a:lumMod val="50000"/>
                </a:srgbClr>
              </a:solidFill>
              <a:ea typeface="ＭＳ Ｐゴシック" panose="020B0600070205080204"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1153960753"/>
              </p:ext>
            </p:extLst>
          </p:nvPr>
        </p:nvGraphicFramePr>
        <p:xfrm>
          <a:off x="6511803" y="2078439"/>
          <a:ext cx="2432957" cy="1030301"/>
        </p:xfrm>
        <a:graphic>
          <a:graphicData uri="http://schemas.openxmlformats.org/drawingml/2006/table">
            <a:tbl>
              <a:tblPr firstRow="1" bandRow="1">
                <a:tableStyleId>{5C22544A-7EE6-4342-B048-85BDC9FD1C3A}</a:tableStyleId>
              </a:tblPr>
              <a:tblGrid>
                <a:gridCol w="275008">
                  <a:extLst>
                    <a:ext uri="{9D8B030D-6E8A-4147-A177-3AD203B41FA5}">
                      <a16:colId xmlns:a16="http://schemas.microsoft.com/office/drawing/2014/main" val="20000"/>
                    </a:ext>
                  </a:extLst>
                </a:gridCol>
                <a:gridCol w="2157949">
                  <a:extLst>
                    <a:ext uri="{9D8B030D-6E8A-4147-A177-3AD203B41FA5}">
                      <a16:colId xmlns:a16="http://schemas.microsoft.com/office/drawing/2014/main" val="20001"/>
                    </a:ext>
                  </a:extLst>
                </a:gridCol>
              </a:tblGrid>
              <a:tr h="207341">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algn="ctr"/>
                      <a:r>
                        <a:rPr lang="en-GB" sz="800" b="1" dirty="0">
                          <a:solidFill>
                            <a:srgbClr val="D2232A"/>
                          </a:solidFill>
                        </a:rPr>
                        <a:t>1</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The user can select </a:t>
                      </a:r>
                      <a:r>
                        <a:rPr lang="en-US" sz="800" b="1" kern="1200" dirty="0">
                          <a:solidFill>
                            <a:srgbClr val="737981"/>
                          </a:solidFill>
                          <a:latin typeface="+mn-lt"/>
                          <a:ea typeface="Times New Roman" panose="02020603050405020304" pitchFamily="18" charset="0"/>
                          <a:cs typeface="+mn-cs"/>
                        </a:rPr>
                        <a:t>Forgot My Password </a:t>
                      </a:r>
                      <a:r>
                        <a:rPr lang="en-US" sz="800" b="0" kern="1200" dirty="0">
                          <a:solidFill>
                            <a:srgbClr val="737981"/>
                          </a:solidFill>
                          <a:latin typeface="+mn-lt"/>
                          <a:ea typeface="Times New Roman" panose="02020603050405020304" pitchFamily="18" charset="0"/>
                          <a:cs typeface="+mn-cs"/>
                        </a:rPr>
                        <a:t>option to reset their</a:t>
                      </a:r>
                      <a:r>
                        <a:rPr lang="en-US" sz="800" b="0" kern="1200" baseline="0" dirty="0">
                          <a:solidFill>
                            <a:srgbClr val="737981"/>
                          </a:solidFill>
                          <a:latin typeface="+mn-lt"/>
                          <a:ea typeface="Times New Roman" panose="02020603050405020304" pitchFamily="18" charset="0"/>
                          <a:cs typeface="+mn-cs"/>
                        </a:rPr>
                        <a:t> password; or if the user has failed to login successfully, the system will automatically prompt to reset the password.</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bl>
          </a:graphicData>
        </a:graphic>
      </p:graphicFrame>
      <p:sp>
        <p:nvSpPr>
          <p:cNvPr id="14" name="Rectangle 13"/>
          <p:cNvSpPr/>
          <p:nvPr/>
        </p:nvSpPr>
        <p:spPr>
          <a:xfrm>
            <a:off x="6498792" y="998919"/>
            <a:ext cx="2432957" cy="948422"/>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0" rIns="0" bIns="0" numCol="1" anchor="t" anchorCtr="0" compatLnSpc="1">
            <a:prstTxWarp prst="textNoShape">
              <a:avLst/>
            </a:prstTxWarp>
          </a:bodyPr>
          <a:lstStyle/>
          <a:p>
            <a:pPr eaLnBrk="0" fontAlgn="base" hangingPunct="0">
              <a:spcAft>
                <a:spcPct val="0"/>
              </a:spcAft>
              <a:buClr>
                <a:srgbClr val="0062C8"/>
              </a:buClr>
              <a:buFont typeface="Wingdings" panose="05000000000000000000" pitchFamily="2" charset="2"/>
              <a:buNone/>
            </a:pPr>
            <a:r>
              <a:rPr lang="en-US" sz="1200" kern="0" dirty="0">
                <a:solidFill>
                  <a:schemeClr val="accent1">
                    <a:lumMod val="75000"/>
                  </a:schemeClr>
                </a:solidFill>
              </a:rPr>
              <a:t> Passwords can be reset by the user either automatically where there has been a number of failed attempts, or upon request when the password has been forgotten.</a:t>
            </a:r>
          </a:p>
        </p:txBody>
      </p:sp>
      <p:sp>
        <p:nvSpPr>
          <p:cNvPr id="15" name="Rectangle 14"/>
          <p:cNvSpPr/>
          <p:nvPr/>
        </p:nvSpPr>
        <p:spPr>
          <a:xfrm>
            <a:off x="4697546" y="3993121"/>
            <a:ext cx="804643" cy="19155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17" name="Rounded Rectangle 16"/>
          <p:cNvSpPr/>
          <p:nvPr/>
        </p:nvSpPr>
        <p:spPr>
          <a:xfrm>
            <a:off x="6498792" y="3256298"/>
            <a:ext cx="2447678" cy="293042"/>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dirty="0">
                <a:solidFill>
                  <a:srgbClr val="737981"/>
                </a:solidFill>
                <a:ea typeface="Times New Roman" panose="02020603050405020304" pitchFamily="18" charset="0"/>
              </a:rPr>
              <a:t>Next step:  Enter user login ID.</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13" r="22708" b="66051"/>
          <a:stretch/>
        </p:blipFill>
        <p:spPr bwMode="auto">
          <a:xfrm>
            <a:off x="514788" y="4242305"/>
            <a:ext cx="6282284" cy="673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584808" y="4680495"/>
            <a:ext cx="804643" cy="191552"/>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647680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000" dirty="0">
                <a:solidFill>
                  <a:srgbClr val="3E5AA8">
                    <a:lumMod val="75000"/>
                  </a:srgbClr>
                </a:solidFill>
              </a:rPr>
              <a:t>Appendix</a:t>
            </a:r>
            <a:br>
              <a:rPr lang="en-GB" sz="2000" dirty="0">
                <a:solidFill>
                  <a:srgbClr val="3E5AA8">
                    <a:lumMod val="75000"/>
                  </a:srgbClr>
                </a:solidFill>
              </a:rPr>
            </a:br>
            <a:r>
              <a:rPr lang="en-GB" sz="2400" dirty="0"/>
              <a:t>A.2.2 Enter User ID &amp; Security Questions</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054841821"/>
              </p:ext>
            </p:extLst>
          </p:nvPr>
        </p:nvGraphicFramePr>
        <p:xfrm>
          <a:off x="6515101" y="1153655"/>
          <a:ext cx="2432957" cy="1921841"/>
        </p:xfrm>
        <a:graphic>
          <a:graphicData uri="http://schemas.openxmlformats.org/drawingml/2006/table">
            <a:tbl>
              <a:tblPr firstRow="1" bandRow="1">
                <a:tableStyleId>{5C22544A-7EE6-4342-B048-85BDC9FD1C3A}</a:tableStyleId>
              </a:tblPr>
              <a:tblGrid>
                <a:gridCol w="275008">
                  <a:extLst>
                    <a:ext uri="{9D8B030D-6E8A-4147-A177-3AD203B41FA5}">
                      <a16:colId xmlns:a16="http://schemas.microsoft.com/office/drawing/2014/main" val="20000"/>
                    </a:ext>
                  </a:extLst>
                </a:gridCol>
                <a:gridCol w="2157949">
                  <a:extLst>
                    <a:ext uri="{9D8B030D-6E8A-4147-A177-3AD203B41FA5}">
                      <a16:colId xmlns:a16="http://schemas.microsoft.com/office/drawing/2014/main" val="20001"/>
                    </a:ext>
                  </a:extLst>
                </a:gridCol>
              </a:tblGrid>
              <a:tr h="207341">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040">
                <a:tc>
                  <a:txBody>
                    <a:bodyPr/>
                    <a:lstStyle/>
                    <a:p>
                      <a:pPr algn="ctr"/>
                      <a:r>
                        <a:rPr lang="en-GB" sz="800" b="1" dirty="0">
                          <a:solidFill>
                            <a:srgbClr val="D2232A"/>
                          </a:solidFill>
                        </a:rPr>
                        <a:t>2</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Enter</a:t>
                      </a:r>
                      <a:r>
                        <a:rPr lang="en-US" sz="800" b="0" kern="1200" baseline="0" dirty="0">
                          <a:solidFill>
                            <a:srgbClr val="737981"/>
                          </a:solidFill>
                          <a:latin typeface="+mn-lt"/>
                          <a:ea typeface="Times New Roman" panose="02020603050405020304" pitchFamily="18" charset="0"/>
                          <a:cs typeface="+mn-cs"/>
                        </a:rPr>
                        <a:t> the </a:t>
                      </a:r>
                      <a:r>
                        <a:rPr lang="en-US" sz="800" b="1" kern="1200" baseline="0" dirty="0">
                          <a:solidFill>
                            <a:srgbClr val="737981"/>
                          </a:solidFill>
                          <a:latin typeface="+mn-lt"/>
                          <a:ea typeface="Times New Roman" panose="02020603050405020304" pitchFamily="18" charset="0"/>
                          <a:cs typeface="+mn-cs"/>
                        </a:rPr>
                        <a:t>User Login</a:t>
                      </a:r>
                      <a:r>
                        <a:rPr lang="en-US" sz="800" b="0" kern="1200" baseline="0" dirty="0">
                          <a:solidFill>
                            <a:srgbClr val="737981"/>
                          </a:solidFill>
                          <a:latin typeface="+mn-lt"/>
                          <a:ea typeface="Times New Roman" panose="02020603050405020304" pitchFamily="18" charset="0"/>
                          <a:cs typeface="+mn-cs"/>
                        </a:rPr>
                        <a:t> ID to reset and press enter.</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1074420">
                <a:tc>
                  <a:txBody>
                    <a:bodyPr/>
                    <a:lstStyle/>
                    <a:p>
                      <a:pPr algn="ctr"/>
                      <a:r>
                        <a:rPr lang="en-GB" sz="800" b="1" dirty="0">
                          <a:solidFill>
                            <a:srgbClr val="D2232A"/>
                          </a:solidFill>
                        </a:rPr>
                        <a:t>3</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The</a:t>
                      </a:r>
                      <a:r>
                        <a:rPr lang="en-US" sz="800" b="0" kern="1200" baseline="0" dirty="0">
                          <a:solidFill>
                            <a:srgbClr val="737981"/>
                          </a:solidFill>
                          <a:latin typeface="+mn-lt"/>
                          <a:ea typeface="Times New Roman" panose="02020603050405020304" pitchFamily="18" charset="0"/>
                          <a:cs typeface="+mn-cs"/>
                        </a:rPr>
                        <a:t> security questions that were set up for the account are displayed. Enter the appropriate answers for each question. The answers are not case-sensitive. Enter Tab to move between questions and Enter upon completion.</a:t>
                      </a: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0040">
                <a:tc gridSpan="2">
                  <a:txBody>
                    <a:bodyPr/>
                    <a:lstStyle/>
                    <a:p>
                      <a:pPr algn="ctr"/>
                      <a:r>
                        <a:rPr lang="en-GB" sz="800" b="0" kern="1200" baseline="0" dirty="0">
                          <a:solidFill>
                            <a:srgbClr val="737981"/>
                          </a:solidFill>
                          <a:latin typeface="+mn-lt"/>
                          <a:ea typeface="Times New Roman" panose="02020603050405020304" pitchFamily="18" charset="0"/>
                          <a:cs typeface="+mn-cs"/>
                        </a:rPr>
                        <a:t>Note: The answers given are not validated immediately.</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hMerge="1">
                  <a:txBody>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100" b="0" kern="1200" baseline="0" dirty="0">
                        <a:solidFill>
                          <a:srgbClr val="737981"/>
                        </a:solidFill>
                        <a:latin typeface="+mn-lt"/>
                        <a:ea typeface="Times New Roman" panose="02020603050405020304" pitchFamily="18" charset="0"/>
                        <a:cs typeface="+mn-cs"/>
                      </a:endParaRPr>
                    </a:p>
                  </a:txBody>
                  <a:tcPr>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14" name="Pentagon 13"/>
          <p:cNvSpPr/>
          <p:nvPr/>
        </p:nvSpPr>
        <p:spPr bwMode="auto">
          <a:xfrm>
            <a:off x="256050" y="870741"/>
            <a:ext cx="1205706" cy="530324"/>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Portal</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Login</a:t>
            </a:r>
            <a:endParaRPr lang="en-GB" sz="1200" b="1" dirty="0">
              <a:solidFill>
                <a:srgbClr val="FFFFFF"/>
              </a:solidFill>
              <a:ea typeface="ＭＳ Ｐゴシック" panose="020B0600070205080204" pitchFamily="34" charset="-128"/>
            </a:endParaRPr>
          </a:p>
        </p:txBody>
      </p:sp>
      <p:sp>
        <p:nvSpPr>
          <p:cNvPr id="15" name="Chevron 14"/>
          <p:cNvSpPr/>
          <p:nvPr/>
        </p:nvSpPr>
        <p:spPr bwMode="auto">
          <a:xfrm>
            <a:off x="1274659" y="854992"/>
            <a:ext cx="1243137" cy="53032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Enter </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User ID</a:t>
            </a:r>
            <a:endParaRPr lang="en-GB" sz="1200" b="1" dirty="0">
              <a:solidFill>
                <a:srgbClr val="FFFFFF"/>
              </a:solidFill>
              <a:ea typeface="ＭＳ Ｐゴシック" panose="020B0600070205080204" pitchFamily="34" charset="-128"/>
            </a:endParaRPr>
          </a:p>
        </p:txBody>
      </p:sp>
      <p:sp>
        <p:nvSpPr>
          <p:cNvPr id="16" name="Chevron 15"/>
          <p:cNvSpPr/>
          <p:nvPr/>
        </p:nvSpPr>
        <p:spPr bwMode="auto">
          <a:xfrm>
            <a:off x="2356120" y="854992"/>
            <a:ext cx="1321827" cy="53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Security</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Questions</a:t>
            </a:r>
            <a:endParaRPr lang="en-GB" sz="1200" b="1" dirty="0">
              <a:solidFill>
                <a:srgbClr val="FFFFFF">
                  <a:lumMod val="50000"/>
                </a:srgbClr>
              </a:solidFill>
              <a:ea typeface="ＭＳ Ｐゴシック" panose="020B0600070205080204" pitchFamily="34" charset="-128"/>
            </a:endParaRPr>
          </a:p>
        </p:txBody>
      </p:sp>
      <p:sp>
        <p:nvSpPr>
          <p:cNvPr id="17" name="Chevron 16"/>
          <p:cNvSpPr/>
          <p:nvPr/>
        </p:nvSpPr>
        <p:spPr bwMode="auto">
          <a:xfrm>
            <a:off x="3516271" y="854992"/>
            <a:ext cx="1321827" cy="53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Enter</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New </a:t>
            </a:r>
          </a:p>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Password</a:t>
            </a:r>
            <a:endParaRPr lang="en-GB" sz="1200" b="1" dirty="0">
              <a:solidFill>
                <a:srgbClr val="FFFFFF">
                  <a:lumMod val="50000"/>
                </a:srgbClr>
              </a:solidFill>
              <a:ea typeface="ＭＳ Ｐゴシック" panose="020B0600070205080204" pitchFamily="34" charset="-128"/>
            </a:endParaRPr>
          </a:p>
        </p:txBody>
      </p:sp>
      <p:sp>
        <p:nvSpPr>
          <p:cNvPr id="18" name="Chevron 17"/>
          <p:cNvSpPr/>
          <p:nvPr/>
        </p:nvSpPr>
        <p:spPr bwMode="auto">
          <a:xfrm>
            <a:off x="4651466" y="870741"/>
            <a:ext cx="1321827" cy="530324"/>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     Confirmation</a:t>
            </a:r>
            <a:endParaRPr lang="en-GB" sz="1200" b="1" dirty="0">
              <a:solidFill>
                <a:srgbClr val="FFFFFF">
                  <a:lumMod val="50000"/>
                </a:srgbClr>
              </a:solidFill>
              <a:ea typeface="ＭＳ Ｐゴシック" panose="020B0600070205080204" pitchFamily="34" charset="-128"/>
            </a:endParaRPr>
          </a:p>
        </p:txBody>
      </p:sp>
      <p:sp>
        <p:nvSpPr>
          <p:cNvPr id="21" name="Rounded Rectangle 20"/>
          <p:cNvSpPr/>
          <p:nvPr/>
        </p:nvSpPr>
        <p:spPr>
          <a:xfrm>
            <a:off x="6504708" y="3157787"/>
            <a:ext cx="2447678" cy="293042"/>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dirty="0">
                <a:solidFill>
                  <a:srgbClr val="737981"/>
                </a:solidFill>
                <a:ea typeface="Times New Roman" panose="02020603050405020304" pitchFamily="18" charset="0"/>
              </a:rPr>
              <a:t>Next step:  Enter new password</a:t>
            </a:r>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23"/>
          <a:stretch/>
        </p:blipFill>
        <p:spPr bwMode="auto">
          <a:xfrm>
            <a:off x="276164" y="1504840"/>
            <a:ext cx="4596582" cy="1315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9" t="28438" r="1785" b="11555"/>
          <a:stretch/>
        </p:blipFill>
        <p:spPr bwMode="auto">
          <a:xfrm>
            <a:off x="256050" y="3075806"/>
            <a:ext cx="4865915" cy="1406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bwMode="auto">
          <a:xfrm>
            <a:off x="2472467" y="2820827"/>
            <a:ext cx="450836" cy="254979"/>
          </a:xfrm>
          <a:prstGeom prst="downArrow">
            <a:avLst/>
          </a:prstGeom>
          <a:solidFill>
            <a:srgbClr val="C00000"/>
          </a:solidFill>
          <a:ln>
            <a:solidFill>
              <a:schemeClr val="tx2">
                <a:lumMod val="60000"/>
                <a:lumOff val="40000"/>
              </a:schemeClr>
            </a:solidFill>
            <a:headEnd type="none" w="med" len="med"/>
            <a:tailEnd type="none" w="med" len="med"/>
          </a:ln>
          <a:effectLst/>
          <a:extLst/>
        </p:spPr>
        <p:style>
          <a:lnRef idx="1">
            <a:schemeClr val="accent4"/>
          </a:lnRef>
          <a:fillRef idx="3">
            <a:schemeClr val="accent4"/>
          </a:fillRef>
          <a:effectRef idx="2">
            <a:schemeClr val="accent4"/>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3" name="Rectangle 22"/>
          <p:cNvSpPr/>
          <p:nvPr/>
        </p:nvSpPr>
        <p:spPr>
          <a:xfrm>
            <a:off x="4618540" y="1522572"/>
            <a:ext cx="216123" cy="185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622691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solidFill>
                  <a:srgbClr val="3E5AA8">
                    <a:lumMod val="75000"/>
                  </a:srgbClr>
                </a:solidFill>
              </a:rPr>
              <a:t>Appendix</a:t>
            </a:r>
            <a:br>
              <a:rPr lang="en-GB" dirty="0"/>
            </a:br>
            <a:r>
              <a:rPr lang="en-GB" sz="2400" dirty="0"/>
              <a:t>A.2.3 Enter New Password</a:t>
            </a:r>
            <a:endParaRPr lang="en-GB" dirty="0"/>
          </a:p>
        </p:txBody>
      </p:sp>
      <p:sp>
        <p:nvSpPr>
          <p:cNvPr id="7" name="Pentagon 6"/>
          <p:cNvSpPr/>
          <p:nvPr/>
        </p:nvSpPr>
        <p:spPr bwMode="auto">
          <a:xfrm>
            <a:off x="210211" y="1275606"/>
            <a:ext cx="1205706" cy="529208"/>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Portal</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Login</a:t>
            </a:r>
            <a:endParaRPr lang="en-GB" sz="1200" b="1" dirty="0">
              <a:solidFill>
                <a:srgbClr val="FFFFFF"/>
              </a:solidFill>
              <a:ea typeface="ＭＳ Ｐゴシック" panose="020B0600070205080204" pitchFamily="34" charset="-128"/>
            </a:endParaRPr>
          </a:p>
        </p:txBody>
      </p:sp>
      <p:sp>
        <p:nvSpPr>
          <p:cNvPr id="8" name="Chevron 7"/>
          <p:cNvSpPr/>
          <p:nvPr/>
        </p:nvSpPr>
        <p:spPr bwMode="auto">
          <a:xfrm>
            <a:off x="1254242" y="1275606"/>
            <a:ext cx="1243137" cy="529208"/>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Enter </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User ID</a:t>
            </a:r>
            <a:endParaRPr lang="en-GB" sz="1200" b="1" dirty="0">
              <a:solidFill>
                <a:srgbClr val="FFFFFF"/>
              </a:solidFill>
              <a:ea typeface="ＭＳ Ｐゴシック" panose="020B0600070205080204" pitchFamily="34" charset="-128"/>
            </a:endParaRPr>
          </a:p>
        </p:txBody>
      </p:sp>
      <p:sp>
        <p:nvSpPr>
          <p:cNvPr id="9" name="Chevron 8"/>
          <p:cNvSpPr/>
          <p:nvPr/>
        </p:nvSpPr>
        <p:spPr bwMode="auto">
          <a:xfrm>
            <a:off x="2335703" y="1275606"/>
            <a:ext cx="1321827" cy="52920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Security</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Questions</a:t>
            </a:r>
            <a:endParaRPr lang="en-GB" sz="1200" b="1" dirty="0">
              <a:solidFill>
                <a:srgbClr val="FFFFFF"/>
              </a:solidFill>
              <a:ea typeface="ＭＳ Ｐゴシック" panose="020B0600070205080204" pitchFamily="34" charset="-128"/>
            </a:endParaRPr>
          </a:p>
        </p:txBody>
      </p:sp>
      <p:sp>
        <p:nvSpPr>
          <p:cNvPr id="10" name="Chevron 9"/>
          <p:cNvSpPr/>
          <p:nvPr/>
        </p:nvSpPr>
        <p:spPr bwMode="auto">
          <a:xfrm>
            <a:off x="3495854" y="1275606"/>
            <a:ext cx="1321827" cy="529208"/>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Enter</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New </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Password</a:t>
            </a:r>
            <a:endParaRPr lang="en-GB" sz="1200" b="1" dirty="0">
              <a:solidFill>
                <a:srgbClr val="FFFFFF"/>
              </a:solidFill>
              <a:ea typeface="ＭＳ Ｐゴシック" panose="020B0600070205080204" pitchFamily="34" charset="-128"/>
            </a:endParaRPr>
          </a:p>
        </p:txBody>
      </p:sp>
      <p:sp>
        <p:nvSpPr>
          <p:cNvPr id="11" name="Chevron 10"/>
          <p:cNvSpPr/>
          <p:nvPr/>
        </p:nvSpPr>
        <p:spPr bwMode="auto">
          <a:xfrm>
            <a:off x="4656004" y="1275606"/>
            <a:ext cx="1321827" cy="529208"/>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lumMod val="50000"/>
                  </a:srgbClr>
                </a:solidFill>
                <a:ea typeface="ＭＳ Ｐゴシック" panose="020B0600070205080204" pitchFamily="34" charset="-128"/>
              </a:rPr>
              <a:t>     Confirmation</a:t>
            </a:r>
            <a:endParaRPr lang="en-GB" sz="1200" b="1" dirty="0">
              <a:solidFill>
                <a:srgbClr val="FFFFFF">
                  <a:lumMod val="50000"/>
                </a:srgbClr>
              </a:solidFill>
              <a:ea typeface="ＭＳ Ｐゴシック" panose="020B0600070205080204" pitchFamily="34" charset="-128"/>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62" t="27918" r="2460" b="24408"/>
          <a:stretch/>
        </p:blipFill>
        <p:spPr bwMode="auto">
          <a:xfrm>
            <a:off x="225424" y="1977684"/>
            <a:ext cx="5894615" cy="15781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3861598939"/>
              </p:ext>
            </p:extLst>
          </p:nvPr>
        </p:nvGraphicFramePr>
        <p:xfrm>
          <a:off x="6499886" y="1818222"/>
          <a:ext cx="2432957" cy="1544651"/>
        </p:xfrm>
        <a:graphic>
          <a:graphicData uri="http://schemas.openxmlformats.org/drawingml/2006/table">
            <a:tbl>
              <a:tblPr firstRow="1" bandRow="1">
                <a:tableStyleId>{5C22544A-7EE6-4342-B048-85BDC9FD1C3A}</a:tableStyleId>
              </a:tblPr>
              <a:tblGrid>
                <a:gridCol w="275008">
                  <a:extLst>
                    <a:ext uri="{9D8B030D-6E8A-4147-A177-3AD203B41FA5}">
                      <a16:colId xmlns:a16="http://schemas.microsoft.com/office/drawing/2014/main" val="20000"/>
                    </a:ext>
                  </a:extLst>
                </a:gridCol>
                <a:gridCol w="2157949">
                  <a:extLst>
                    <a:ext uri="{9D8B030D-6E8A-4147-A177-3AD203B41FA5}">
                      <a16:colId xmlns:a16="http://schemas.microsoft.com/office/drawing/2014/main" val="20001"/>
                    </a:ext>
                  </a:extLst>
                </a:gridCol>
              </a:tblGrid>
              <a:tr h="207341">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0">
                <a:tc>
                  <a:txBody>
                    <a:bodyPr/>
                    <a:lstStyle/>
                    <a:p>
                      <a:pPr algn="ctr"/>
                      <a:r>
                        <a:rPr lang="en-GB" sz="800" b="1" dirty="0">
                          <a:solidFill>
                            <a:srgbClr val="D2232A"/>
                          </a:solidFill>
                        </a:rPr>
                        <a:t>4</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The password entry screen displays. Enter the new password following the rules shown.</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GB" sz="800" b="1" dirty="0">
                          <a:solidFill>
                            <a:srgbClr val="D2232A"/>
                          </a:solidFill>
                        </a:rPr>
                        <a:t>5</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baseline="0" dirty="0">
                          <a:solidFill>
                            <a:srgbClr val="737981"/>
                          </a:solidFill>
                          <a:latin typeface="+mn-lt"/>
                          <a:ea typeface="Times New Roman" panose="02020603050405020304" pitchFamily="18" charset="0"/>
                          <a:cs typeface="+mn-cs"/>
                        </a:rPr>
                        <a:t>Re-enter the password so that it matches the new password entered. </a:t>
                      </a: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0040">
                <a:tc gridSpan="2">
                  <a:txBody>
                    <a:bodyPr/>
                    <a:lstStyle/>
                    <a:p>
                      <a:pPr algn="ctr"/>
                      <a:r>
                        <a:rPr lang="en-GB" sz="800" b="0" kern="1200" baseline="0" dirty="0">
                          <a:solidFill>
                            <a:srgbClr val="737981"/>
                          </a:solidFill>
                          <a:latin typeface="+mn-lt"/>
                          <a:ea typeface="Times New Roman" panose="02020603050405020304" pitchFamily="18" charset="0"/>
                          <a:cs typeface="+mn-cs"/>
                        </a:rPr>
                        <a:t>Note: The password is not validated until the user has pressed Enter.</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hMerge="1">
                  <a:txBody>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100" b="0" kern="1200" baseline="0" dirty="0">
                        <a:solidFill>
                          <a:srgbClr val="737981"/>
                        </a:solidFill>
                        <a:latin typeface="+mn-lt"/>
                        <a:ea typeface="Times New Roman" panose="02020603050405020304" pitchFamily="18" charset="0"/>
                        <a:cs typeface="+mn-cs"/>
                      </a:endParaRPr>
                    </a:p>
                  </a:txBody>
                  <a:tcPr>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19" t="28318" r="28756" b="46300"/>
          <a:stretch/>
        </p:blipFill>
        <p:spPr bwMode="auto">
          <a:xfrm>
            <a:off x="1660552" y="3705876"/>
            <a:ext cx="4448600" cy="102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38542" y="3169485"/>
            <a:ext cx="124680" cy="95777"/>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base">
              <a:spcBef>
                <a:spcPct val="0"/>
              </a:spcBef>
              <a:spcAft>
                <a:spcPct val="0"/>
              </a:spcAft>
            </a:pPr>
            <a:endParaRPr lang="en-US" dirty="0">
              <a:solidFill>
                <a:srgbClr val="FFFFFF"/>
              </a:solidFill>
            </a:endParaRPr>
          </a:p>
        </p:txBody>
      </p:sp>
      <p:sp>
        <p:nvSpPr>
          <p:cNvPr id="17" name="Down Arrow 16"/>
          <p:cNvSpPr/>
          <p:nvPr/>
        </p:nvSpPr>
        <p:spPr bwMode="auto">
          <a:xfrm flipH="1">
            <a:off x="2638543" y="3522780"/>
            <a:ext cx="286985" cy="171450"/>
          </a:xfrm>
          <a:prstGeom prst="downArrow">
            <a:avLst/>
          </a:prstGeom>
          <a:solidFill>
            <a:srgbClr val="D2232A"/>
          </a:solidFill>
          <a:ln w="9525" cap="flat" cmpd="sng" algn="ctr">
            <a:solidFill>
              <a:srgbClr val="2B80B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dirty="0">
              <a:solidFill>
                <a:srgbClr val="000000"/>
              </a:solidFill>
              <a:ea typeface="ＭＳ Ｐゴシック" panose="020B0600070205080204" pitchFamily="34" charset="-128"/>
            </a:endParaRPr>
          </a:p>
        </p:txBody>
      </p:sp>
      <p:sp>
        <p:nvSpPr>
          <p:cNvPr id="18" name="Rounded Rectangle 17"/>
          <p:cNvSpPr/>
          <p:nvPr/>
        </p:nvSpPr>
        <p:spPr>
          <a:xfrm>
            <a:off x="6489493" y="3533585"/>
            <a:ext cx="2447678" cy="293042"/>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dirty="0">
                <a:solidFill>
                  <a:srgbClr val="737981"/>
                </a:solidFill>
                <a:ea typeface="Times New Roman" panose="02020603050405020304" pitchFamily="18" charset="0"/>
              </a:rPr>
              <a:t>Next step:  Confirmation.</a:t>
            </a:r>
          </a:p>
        </p:txBody>
      </p:sp>
      <p:sp>
        <p:nvSpPr>
          <p:cNvPr id="15" name="Rectangle 14"/>
          <p:cNvSpPr/>
          <p:nvPr/>
        </p:nvSpPr>
        <p:spPr>
          <a:xfrm>
            <a:off x="5772593" y="2223946"/>
            <a:ext cx="347446" cy="185166"/>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2533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1.1 Group Organisations</a:t>
            </a:r>
          </a:p>
        </p:txBody>
      </p:sp>
      <p:sp>
        <p:nvSpPr>
          <p:cNvPr id="3" name="Content Placeholder 2"/>
          <p:cNvSpPr>
            <a:spLocks noGrp="1"/>
          </p:cNvSpPr>
          <p:nvPr>
            <p:ph idx="1"/>
          </p:nvPr>
        </p:nvSpPr>
        <p:spPr>
          <a:xfrm>
            <a:off x="407155" y="843557"/>
            <a:ext cx="8686800" cy="2148960"/>
          </a:xfrm>
        </p:spPr>
        <p:style>
          <a:lnRef idx="1">
            <a:schemeClr val="accent6"/>
          </a:lnRef>
          <a:fillRef idx="2">
            <a:schemeClr val="accent6"/>
          </a:fillRef>
          <a:effectRef idx="1">
            <a:schemeClr val="accent6"/>
          </a:effectRef>
          <a:fontRef idx="minor">
            <a:schemeClr val="dk1"/>
          </a:fontRef>
        </p:style>
        <p:txBody>
          <a:bodyPr lIns="72000" tIns="36000" rIns="72000" bIns="36000">
            <a:normAutofit fontScale="92500" lnSpcReduction="20000"/>
          </a:bodyPr>
          <a:lstStyle/>
          <a:p>
            <a:r>
              <a:rPr lang="en-GB" sz="1500" dirty="0">
                <a:solidFill>
                  <a:schemeClr val="accent1">
                    <a:lumMod val="75000"/>
                  </a:schemeClr>
                </a:solidFill>
              </a:rPr>
              <a:t>For organisations that are part of a group, the LSOs can be assigned at the Parent company or Child company. </a:t>
            </a:r>
          </a:p>
          <a:p>
            <a:r>
              <a:rPr lang="en-GB" sz="1500" b="1" dirty="0">
                <a:solidFill>
                  <a:schemeClr val="accent1">
                    <a:lumMod val="75000"/>
                  </a:schemeClr>
                </a:solidFill>
              </a:rPr>
              <a:t>LSOs</a:t>
            </a:r>
            <a:r>
              <a:rPr lang="en-GB" sz="1500" dirty="0">
                <a:solidFill>
                  <a:schemeClr val="accent1">
                    <a:lumMod val="75000"/>
                  </a:schemeClr>
                </a:solidFill>
              </a:rPr>
              <a:t> assigned to the </a:t>
            </a:r>
            <a:r>
              <a:rPr lang="en-GB" sz="1500" b="1" dirty="0">
                <a:solidFill>
                  <a:schemeClr val="accent1">
                    <a:lumMod val="75000"/>
                  </a:schemeClr>
                </a:solidFill>
              </a:rPr>
              <a:t>Parent</a:t>
            </a:r>
            <a:r>
              <a:rPr lang="en-GB" sz="1500" dirty="0">
                <a:solidFill>
                  <a:schemeClr val="accent1">
                    <a:lumMod val="75000"/>
                  </a:schemeClr>
                </a:solidFill>
              </a:rPr>
              <a:t> </a:t>
            </a:r>
            <a:r>
              <a:rPr lang="en-GB" sz="1500" b="1" dirty="0">
                <a:solidFill>
                  <a:schemeClr val="accent1">
                    <a:lumMod val="75000"/>
                  </a:schemeClr>
                </a:solidFill>
              </a:rPr>
              <a:t>organisation</a:t>
            </a:r>
            <a:r>
              <a:rPr lang="en-GB" sz="1500" dirty="0">
                <a:solidFill>
                  <a:schemeClr val="accent1">
                    <a:lumMod val="75000"/>
                  </a:schemeClr>
                </a:solidFill>
              </a:rPr>
              <a:t> can manage users belonging to both the Parent  and Child companies.</a:t>
            </a:r>
          </a:p>
          <a:p>
            <a:r>
              <a:rPr lang="en-GB" sz="1500" dirty="0">
                <a:solidFill>
                  <a:schemeClr val="accent1">
                    <a:lumMod val="75000"/>
                  </a:schemeClr>
                </a:solidFill>
              </a:rPr>
              <a:t>The </a:t>
            </a:r>
            <a:r>
              <a:rPr lang="en-GB" sz="1500" b="1" dirty="0">
                <a:solidFill>
                  <a:schemeClr val="accent1">
                    <a:lumMod val="75000"/>
                  </a:schemeClr>
                </a:solidFill>
              </a:rPr>
              <a:t>LSO </a:t>
            </a:r>
            <a:r>
              <a:rPr lang="en-GB" sz="1500" dirty="0">
                <a:solidFill>
                  <a:schemeClr val="accent1">
                    <a:lumMod val="75000"/>
                  </a:schemeClr>
                </a:solidFill>
              </a:rPr>
              <a:t>of a</a:t>
            </a:r>
            <a:r>
              <a:rPr lang="en-GB" sz="1500" b="1" dirty="0">
                <a:solidFill>
                  <a:schemeClr val="accent1">
                    <a:lumMod val="75000"/>
                  </a:schemeClr>
                </a:solidFill>
              </a:rPr>
              <a:t> Child company </a:t>
            </a:r>
            <a:r>
              <a:rPr lang="en-GB" sz="1500" dirty="0">
                <a:solidFill>
                  <a:schemeClr val="accent1">
                    <a:lumMod val="75000"/>
                  </a:schemeClr>
                </a:solidFill>
              </a:rPr>
              <a:t>can only manage users within their own assigned organisation.  </a:t>
            </a:r>
          </a:p>
          <a:p>
            <a:r>
              <a:rPr lang="en-GB" sz="1500" dirty="0">
                <a:solidFill>
                  <a:schemeClr val="accent1">
                    <a:lumMod val="75000"/>
                  </a:schemeClr>
                </a:solidFill>
              </a:rPr>
              <a:t>For the sake of this guide, the scenarios are based upon a LSO assigned to the Parent organisation.</a:t>
            </a:r>
          </a:p>
          <a:p>
            <a:r>
              <a:rPr lang="en-US" sz="1500" dirty="0">
                <a:solidFill>
                  <a:schemeClr val="accent1">
                    <a:lumMod val="75000"/>
                  </a:schemeClr>
                </a:solidFill>
              </a:rPr>
              <a:t>LSOs at a Child </a:t>
            </a:r>
            <a:r>
              <a:rPr lang="en-GB" sz="1500" dirty="0">
                <a:solidFill>
                  <a:schemeClr val="accent1">
                    <a:lumMod val="75000"/>
                  </a:schemeClr>
                </a:solidFill>
              </a:rPr>
              <a:t>organisation will follow the same steps. The organisation selection will be limited to the LSO’s own organisation.</a:t>
            </a:r>
          </a:p>
          <a:p>
            <a:r>
              <a:rPr lang="en-US" sz="1500" dirty="0">
                <a:solidFill>
                  <a:schemeClr val="accent1">
                    <a:lumMod val="75000"/>
                  </a:schemeClr>
                </a:solidFill>
              </a:rPr>
              <a:t>Any user associated to the Parent group  who is  given the Data Enquiry Service role will be able to view all Child portfolio data. For the UK link service Child access is only available.</a:t>
            </a:r>
            <a:endParaRPr lang="en-GB" sz="1500" dirty="0">
              <a:solidFill>
                <a:schemeClr val="accent1">
                  <a:lumMod val="75000"/>
                </a:schemeClr>
              </a:solidFill>
            </a:endParaRPr>
          </a:p>
          <a:p>
            <a:endParaRPr lang="en-GB" sz="1800" dirty="0">
              <a:solidFill>
                <a:schemeClr val="accent1">
                  <a:lumMod val="75000"/>
                </a:schemeClr>
              </a:solidFill>
            </a:endParaRPr>
          </a:p>
        </p:txBody>
      </p:sp>
      <p:sp>
        <p:nvSpPr>
          <p:cNvPr id="4" name="TextBox 3"/>
          <p:cNvSpPr txBox="1"/>
          <p:nvPr/>
        </p:nvSpPr>
        <p:spPr>
          <a:xfrm>
            <a:off x="1955800" y="3272819"/>
            <a:ext cx="2362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solidFill>
                  <a:schemeClr val="tx2"/>
                </a:solidFill>
              </a:rPr>
              <a:t>Parent Company</a:t>
            </a:r>
          </a:p>
        </p:txBody>
      </p:sp>
      <p:sp>
        <p:nvSpPr>
          <p:cNvPr id="5" name="TextBox 4"/>
          <p:cNvSpPr txBox="1"/>
          <p:nvPr/>
        </p:nvSpPr>
        <p:spPr>
          <a:xfrm>
            <a:off x="508000" y="3901470"/>
            <a:ext cx="1600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600" b="1" dirty="0">
                <a:solidFill>
                  <a:schemeClr val="tx2"/>
                </a:solidFill>
              </a:rPr>
              <a:t>Child </a:t>
            </a:r>
          </a:p>
          <a:p>
            <a:pPr algn="ctr"/>
            <a:r>
              <a:rPr lang="en-GB" sz="1600" b="1" dirty="0">
                <a:solidFill>
                  <a:schemeClr val="tx2"/>
                </a:solidFill>
              </a:rPr>
              <a:t>Company</a:t>
            </a:r>
          </a:p>
        </p:txBody>
      </p:sp>
      <p:sp>
        <p:nvSpPr>
          <p:cNvPr id="6" name="TextBox 5"/>
          <p:cNvSpPr txBox="1"/>
          <p:nvPr/>
        </p:nvSpPr>
        <p:spPr>
          <a:xfrm>
            <a:off x="2336800" y="3901470"/>
            <a:ext cx="1600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600" b="1" dirty="0">
                <a:solidFill>
                  <a:schemeClr val="tx2"/>
                </a:solidFill>
              </a:rPr>
              <a:t>Child </a:t>
            </a:r>
          </a:p>
          <a:p>
            <a:pPr algn="ctr"/>
            <a:r>
              <a:rPr lang="en-GB" sz="1600" b="1" dirty="0">
                <a:solidFill>
                  <a:schemeClr val="tx2"/>
                </a:solidFill>
              </a:rPr>
              <a:t>Company</a:t>
            </a:r>
          </a:p>
        </p:txBody>
      </p:sp>
      <p:sp>
        <p:nvSpPr>
          <p:cNvPr id="7" name="TextBox 6"/>
          <p:cNvSpPr txBox="1"/>
          <p:nvPr/>
        </p:nvSpPr>
        <p:spPr>
          <a:xfrm>
            <a:off x="4241800" y="3901470"/>
            <a:ext cx="1600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600" b="1" dirty="0">
                <a:solidFill>
                  <a:schemeClr val="tx2"/>
                </a:solidFill>
              </a:rPr>
              <a:t>Child </a:t>
            </a:r>
          </a:p>
          <a:p>
            <a:pPr algn="ctr"/>
            <a:r>
              <a:rPr lang="en-GB" sz="1600" b="1" dirty="0">
                <a:solidFill>
                  <a:schemeClr val="tx2"/>
                </a:solidFill>
              </a:rPr>
              <a:t>Company</a:t>
            </a:r>
          </a:p>
        </p:txBody>
      </p:sp>
      <p:cxnSp>
        <p:nvCxnSpPr>
          <p:cNvPr id="9" name="Elbow Connector 8"/>
          <p:cNvCxnSpPr>
            <a:stCxn id="4" idx="2"/>
            <a:endCxn id="5" idx="0"/>
          </p:cNvCxnSpPr>
          <p:nvPr/>
        </p:nvCxnSpPr>
        <p:spPr bwMode="auto">
          <a:xfrm rot="5400000">
            <a:off x="2092841" y="2857410"/>
            <a:ext cx="259319" cy="1828800"/>
          </a:xfrm>
          <a:prstGeom prst="bentConnector3">
            <a:avLst/>
          </a:prstGeom>
          <a:solidFill>
            <a:schemeClr val="accent1">
              <a:alpha val="50000"/>
            </a:schemeClr>
          </a:solidFill>
          <a:ln w="9525"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Elbow Connector 9"/>
          <p:cNvCxnSpPr>
            <a:stCxn id="4" idx="2"/>
            <a:endCxn id="6" idx="0"/>
          </p:cNvCxnSpPr>
          <p:nvPr/>
        </p:nvCxnSpPr>
        <p:spPr bwMode="auto">
          <a:xfrm rot="5400000">
            <a:off x="3007241" y="3771810"/>
            <a:ext cx="259319" cy="12700"/>
          </a:xfrm>
          <a:prstGeom prst="bentConnector3">
            <a:avLst/>
          </a:prstGeom>
          <a:solidFill>
            <a:schemeClr val="accent1">
              <a:alpha val="50000"/>
            </a:schemeClr>
          </a:solidFill>
          <a:ln w="9525"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lbow Connector 13"/>
          <p:cNvCxnSpPr>
            <a:stCxn id="4" idx="2"/>
            <a:endCxn id="7" idx="0"/>
          </p:cNvCxnSpPr>
          <p:nvPr/>
        </p:nvCxnSpPr>
        <p:spPr bwMode="auto">
          <a:xfrm rot="16200000" flipH="1">
            <a:off x="3959741" y="2819310"/>
            <a:ext cx="259319" cy="1905000"/>
          </a:xfrm>
          <a:prstGeom prst="bentConnector3">
            <a:avLst>
              <a:gd name="adj1" fmla="val 50000"/>
            </a:avLst>
          </a:prstGeom>
          <a:solidFill>
            <a:schemeClr val="accent1">
              <a:alpha val="50000"/>
            </a:schemeClr>
          </a:solidFill>
          <a:ln w="9525"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08000" y="3643908"/>
            <a:ext cx="8026400" cy="0"/>
          </a:xfrm>
          <a:prstGeom prst="line">
            <a:avLst/>
          </a:prstGeom>
          <a:solidFill>
            <a:schemeClr val="accent1">
              <a:alpha val="50000"/>
            </a:schemeClr>
          </a:solidFill>
          <a:ln w="952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096000" y="3251493"/>
            <a:ext cx="2743200" cy="738664"/>
          </a:xfrm>
          <a:prstGeom prst="rect">
            <a:avLst/>
          </a:prstGeom>
          <a:noFill/>
        </p:spPr>
        <p:txBody>
          <a:bodyPr wrap="square" rtlCol="0">
            <a:spAutoFit/>
          </a:bodyPr>
          <a:lstStyle/>
          <a:p>
            <a:r>
              <a:rPr lang="en-GB" sz="1400" dirty="0">
                <a:solidFill>
                  <a:schemeClr val="tx2"/>
                </a:solidFill>
              </a:rPr>
              <a:t>LSO can manage users for Parent and Child Companies	</a:t>
            </a:r>
          </a:p>
        </p:txBody>
      </p:sp>
      <p:sp>
        <p:nvSpPr>
          <p:cNvPr id="22" name="TextBox 21"/>
          <p:cNvSpPr txBox="1"/>
          <p:nvPr/>
        </p:nvSpPr>
        <p:spPr>
          <a:xfrm>
            <a:off x="6108700" y="3901469"/>
            <a:ext cx="2501900" cy="738664"/>
          </a:xfrm>
          <a:prstGeom prst="rect">
            <a:avLst/>
          </a:prstGeom>
          <a:noFill/>
        </p:spPr>
        <p:txBody>
          <a:bodyPr wrap="square" rtlCol="0">
            <a:spAutoFit/>
          </a:bodyPr>
          <a:lstStyle/>
          <a:p>
            <a:r>
              <a:rPr lang="en-GB" sz="1400" dirty="0">
                <a:solidFill>
                  <a:schemeClr val="tx2"/>
                </a:solidFill>
              </a:rPr>
              <a:t>LSO can manage users for their own company only	</a:t>
            </a:r>
          </a:p>
        </p:txBody>
      </p:sp>
      <p:sp>
        <p:nvSpPr>
          <p:cNvPr id="25" name="Rectangle 24"/>
          <p:cNvSpPr/>
          <p:nvPr/>
        </p:nvSpPr>
        <p:spPr bwMode="auto">
          <a:xfrm>
            <a:off x="377826" y="3188642"/>
            <a:ext cx="8461375" cy="1255366"/>
          </a:xfrm>
          <a:prstGeom prst="rect">
            <a:avLst/>
          </a:prstGeom>
          <a:noFill/>
          <a:ln w="9525" cap="flat" cmpd="sng" algn="ctr">
            <a:solidFill>
              <a:schemeClr val="bg2">
                <a:lumMod val="90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82861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1800" dirty="0">
                <a:solidFill>
                  <a:srgbClr val="3E5AA8">
                    <a:lumMod val="75000"/>
                  </a:srgbClr>
                </a:solidFill>
              </a:rPr>
              <a:t>Appendix</a:t>
            </a:r>
            <a:br>
              <a:rPr lang="en-GB" sz="2800" dirty="0"/>
            </a:br>
            <a:r>
              <a:rPr lang="en-GB" sz="2400" dirty="0"/>
              <a:t>A.2.4 Password Confirmation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34" t="72718" r="9787" b="9195"/>
          <a:stretch/>
        </p:blipFill>
        <p:spPr bwMode="auto">
          <a:xfrm>
            <a:off x="245425" y="3248489"/>
            <a:ext cx="6301048" cy="7481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710" t="61301" r="4141" b="18501"/>
          <a:stretch/>
        </p:blipFill>
        <p:spPr bwMode="auto">
          <a:xfrm>
            <a:off x="245425" y="4112585"/>
            <a:ext cx="3840479" cy="8354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bwMode="auto">
          <a:xfrm>
            <a:off x="209514" y="1131590"/>
            <a:ext cx="1205706" cy="537414"/>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Portal</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Login</a:t>
            </a:r>
            <a:endParaRPr lang="en-GB" sz="1200" b="1" dirty="0">
              <a:solidFill>
                <a:srgbClr val="FFFFFF"/>
              </a:solidFill>
              <a:ea typeface="ＭＳ Ｐゴシック" panose="020B0600070205080204" pitchFamily="34" charset="-128"/>
            </a:endParaRPr>
          </a:p>
        </p:txBody>
      </p:sp>
      <p:sp>
        <p:nvSpPr>
          <p:cNvPr id="8" name="Chevron 7"/>
          <p:cNvSpPr/>
          <p:nvPr/>
        </p:nvSpPr>
        <p:spPr bwMode="auto">
          <a:xfrm>
            <a:off x="1253545" y="1131590"/>
            <a:ext cx="1243137" cy="537414"/>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Enter </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User ID</a:t>
            </a:r>
            <a:endParaRPr lang="en-GB" sz="1200" b="1" dirty="0">
              <a:solidFill>
                <a:srgbClr val="FFFFFF"/>
              </a:solidFill>
              <a:ea typeface="ＭＳ Ｐゴシック" panose="020B0600070205080204" pitchFamily="34" charset="-128"/>
            </a:endParaRPr>
          </a:p>
        </p:txBody>
      </p:sp>
      <p:sp>
        <p:nvSpPr>
          <p:cNvPr id="9" name="Chevron 8"/>
          <p:cNvSpPr/>
          <p:nvPr/>
        </p:nvSpPr>
        <p:spPr bwMode="auto">
          <a:xfrm>
            <a:off x="2335006" y="1131590"/>
            <a:ext cx="1321827" cy="537414"/>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Security</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Questions</a:t>
            </a:r>
            <a:endParaRPr lang="en-GB" sz="1200" b="1" dirty="0">
              <a:solidFill>
                <a:srgbClr val="FFFFFF"/>
              </a:solidFill>
              <a:ea typeface="ＭＳ Ｐゴシック" panose="020B0600070205080204" pitchFamily="34" charset="-128"/>
            </a:endParaRPr>
          </a:p>
        </p:txBody>
      </p:sp>
      <p:sp>
        <p:nvSpPr>
          <p:cNvPr id="10" name="Chevron 9"/>
          <p:cNvSpPr/>
          <p:nvPr/>
        </p:nvSpPr>
        <p:spPr bwMode="auto">
          <a:xfrm>
            <a:off x="3495157" y="1131590"/>
            <a:ext cx="1321827" cy="537414"/>
          </a:xfrm>
          <a:prstGeom prst="chevron">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Enter</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New </a:t>
            </a:r>
          </a:p>
          <a:p>
            <a:pPr algn="ctr" defTabSz="457200" fontAlgn="base">
              <a:spcBef>
                <a:spcPct val="0"/>
              </a:spcBef>
              <a:spcAft>
                <a:spcPct val="0"/>
              </a:spcAft>
            </a:pPr>
            <a:r>
              <a:rPr lang="en-US" sz="1200" b="1" dirty="0">
                <a:solidFill>
                  <a:srgbClr val="FFFFFF"/>
                </a:solidFill>
                <a:ea typeface="ＭＳ Ｐゴシック" panose="020B0600070205080204" pitchFamily="34" charset="-128"/>
              </a:rPr>
              <a:t>Password</a:t>
            </a:r>
            <a:endParaRPr lang="en-GB" sz="1200" b="1" dirty="0">
              <a:solidFill>
                <a:srgbClr val="FFFFFF"/>
              </a:solidFill>
              <a:ea typeface="ＭＳ Ｐゴシック" panose="020B0600070205080204" pitchFamily="34" charset="-128"/>
            </a:endParaRPr>
          </a:p>
        </p:txBody>
      </p:sp>
      <p:sp>
        <p:nvSpPr>
          <p:cNvPr id="11" name="Chevron 10"/>
          <p:cNvSpPr/>
          <p:nvPr/>
        </p:nvSpPr>
        <p:spPr bwMode="auto">
          <a:xfrm>
            <a:off x="4655307" y="1131590"/>
            <a:ext cx="1321827" cy="537414"/>
          </a:xfrm>
          <a:prstGeom prst="chevron">
            <a:avLst/>
          </a:prstGeom>
          <a:solidFill>
            <a:srgbClr val="56CF9E"/>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defTabSz="457200" fontAlgn="base">
              <a:spcBef>
                <a:spcPct val="0"/>
              </a:spcBef>
              <a:spcAft>
                <a:spcPct val="0"/>
              </a:spcAft>
            </a:pPr>
            <a:r>
              <a:rPr lang="en-US" sz="1200" b="1" dirty="0">
                <a:solidFill>
                  <a:srgbClr val="FFFFFF"/>
                </a:solidFill>
                <a:ea typeface="ＭＳ Ｐゴシック" panose="020B0600070205080204" pitchFamily="34" charset="-128"/>
              </a:rPr>
              <a:t>     Confirmation</a:t>
            </a:r>
            <a:endParaRPr lang="en-GB" sz="1200" b="1" dirty="0">
              <a:solidFill>
                <a:srgbClr val="FFFFFF"/>
              </a:solidFill>
              <a:ea typeface="ＭＳ Ｐゴシック" panose="020B0600070205080204" pitchFamily="34" charset="-128"/>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7610" t="64093" r="12247" b="23246"/>
          <a:stretch/>
        </p:blipFill>
        <p:spPr bwMode="auto">
          <a:xfrm>
            <a:off x="245425" y="2654423"/>
            <a:ext cx="3074122" cy="523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552" t="27567" r="51989" b="52763"/>
          <a:stretch/>
        </p:blipFill>
        <p:spPr bwMode="auto">
          <a:xfrm>
            <a:off x="245426" y="1761302"/>
            <a:ext cx="3557847" cy="8136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3543146714"/>
              </p:ext>
            </p:extLst>
          </p:nvPr>
        </p:nvGraphicFramePr>
        <p:xfrm>
          <a:off x="6499189" y="1736809"/>
          <a:ext cx="2432957" cy="1224611"/>
        </p:xfrm>
        <a:graphic>
          <a:graphicData uri="http://schemas.openxmlformats.org/drawingml/2006/table">
            <a:tbl>
              <a:tblPr firstRow="1" bandRow="1">
                <a:tableStyleId>{5C22544A-7EE6-4342-B048-85BDC9FD1C3A}</a:tableStyleId>
              </a:tblPr>
              <a:tblGrid>
                <a:gridCol w="275008">
                  <a:extLst>
                    <a:ext uri="{9D8B030D-6E8A-4147-A177-3AD203B41FA5}">
                      <a16:colId xmlns:a16="http://schemas.microsoft.com/office/drawing/2014/main" val="20000"/>
                    </a:ext>
                  </a:extLst>
                </a:gridCol>
                <a:gridCol w="2157949">
                  <a:extLst>
                    <a:ext uri="{9D8B030D-6E8A-4147-A177-3AD203B41FA5}">
                      <a16:colId xmlns:a16="http://schemas.microsoft.com/office/drawing/2014/main" val="20001"/>
                    </a:ext>
                  </a:extLst>
                </a:gridCol>
              </a:tblGrid>
              <a:tr h="207341">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770">
                <a:tc>
                  <a:txBody>
                    <a:bodyPr/>
                    <a:lstStyle/>
                    <a:p>
                      <a:pPr algn="ctr"/>
                      <a:r>
                        <a:rPr lang="en-GB" sz="800" b="1" dirty="0">
                          <a:solidFill>
                            <a:srgbClr val="D2232A"/>
                          </a:solidFill>
                        </a:rPr>
                        <a:t>6</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dirty="0">
                          <a:solidFill>
                            <a:srgbClr val="737981"/>
                          </a:solidFill>
                          <a:latin typeface="+mn-lt"/>
                          <a:ea typeface="Times New Roman" panose="02020603050405020304" pitchFamily="18" charset="0"/>
                          <a:cs typeface="+mn-cs"/>
                        </a:rPr>
                        <a:t>If the</a:t>
                      </a:r>
                      <a:r>
                        <a:rPr lang="en-US" sz="800" b="0" kern="1200" baseline="0" dirty="0">
                          <a:solidFill>
                            <a:srgbClr val="737981"/>
                          </a:solidFill>
                          <a:latin typeface="+mn-lt"/>
                          <a:ea typeface="Times New Roman" panose="02020603050405020304" pitchFamily="18" charset="0"/>
                          <a:cs typeface="+mn-cs"/>
                        </a:rPr>
                        <a:t> password has been updated correctly, the system displays confirmation.</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571500">
                <a:tc>
                  <a:txBody>
                    <a:bodyPr/>
                    <a:lstStyle/>
                    <a:p>
                      <a:pPr algn="ctr"/>
                      <a:r>
                        <a:rPr lang="en-GB" sz="800" b="1" dirty="0">
                          <a:solidFill>
                            <a:srgbClr val="D2232A"/>
                          </a:solidFill>
                        </a:rPr>
                        <a:t>5</a:t>
                      </a:r>
                    </a:p>
                  </a:txBody>
                  <a:tcPr marT="34290" marB="34290">
                    <a:lnL w="12700" cap="flat" cmpd="sng" algn="ctr">
                      <a:solidFill>
                        <a:schemeClr val="tx1">
                          <a:lumMod val="50000"/>
                          <a:lumOff val="50000"/>
                        </a:schemeClr>
                      </a:solidFill>
                      <a:prstDash val="solid"/>
                      <a:round/>
                      <a:headEnd type="none" w="med" len="med"/>
                      <a:tailEnd type="none" w="med" len="med"/>
                    </a:lnL>
                    <a:lnR w="12700" cmpd="sng">
                      <a:noFill/>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800" b="0" kern="1200" baseline="0" dirty="0">
                          <a:solidFill>
                            <a:srgbClr val="737981"/>
                          </a:solidFill>
                          <a:latin typeface="+mn-lt"/>
                          <a:ea typeface="Times New Roman" panose="02020603050405020304" pitchFamily="18" charset="0"/>
                          <a:cs typeface="+mn-cs"/>
                        </a:rPr>
                        <a:t>Error messages are displayed where the password or questions have not been provided correctly.</a:t>
                      </a:r>
                    </a:p>
                  </a:txBody>
                  <a:tcPr marT="34290" marB="34290">
                    <a:lnL w="12700" cmpd="sng">
                      <a:noFill/>
                    </a:lnL>
                    <a:lnR w="12700" cap="flat" cmpd="sng" algn="ctr">
                      <a:solidFill>
                        <a:schemeClr val="tx1">
                          <a:lumMod val="50000"/>
                          <a:lumOff val="50000"/>
                        </a:schemeClr>
                      </a:solidFill>
                      <a:prstDash val="solid"/>
                      <a:round/>
                      <a:headEnd type="none" w="med" len="med"/>
                      <a:tailEnd type="none" w="med" len="med"/>
                    </a:lnR>
                    <a:lnT w="381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5" name="Rounded Rectangle 14"/>
          <p:cNvSpPr/>
          <p:nvPr/>
        </p:nvSpPr>
        <p:spPr>
          <a:xfrm>
            <a:off x="7191375" y="3178126"/>
            <a:ext cx="1783670" cy="293042"/>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dirty="0">
                <a:solidFill>
                  <a:srgbClr val="737981"/>
                </a:solidFill>
                <a:ea typeface="Times New Roman" panose="02020603050405020304" pitchFamily="18" charset="0"/>
              </a:rPr>
              <a:t>End: Password reset.</a:t>
            </a:r>
          </a:p>
        </p:txBody>
      </p:sp>
    </p:spTree>
    <p:extLst>
      <p:ext uri="{BB962C8B-B14F-4D97-AF65-F5344CB8AC3E}">
        <p14:creationId xmlns:p14="http://schemas.microsoft.com/office/powerpoint/2010/main" val="3767481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defRPr/>
            </a:pPr>
            <a:r>
              <a:rPr lang="en-GB" dirty="0">
                <a:solidFill>
                  <a:srgbClr val="84B8DA"/>
                </a:solidFill>
              </a:rPr>
              <a:t>Course Summary</a:t>
            </a:r>
          </a:p>
        </p:txBody>
      </p:sp>
      <p:sp>
        <p:nvSpPr>
          <p:cNvPr id="3" name="Content Placeholder 2"/>
          <p:cNvSpPr>
            <a:spLocks noGrp="1"/>
          </p:cNvSpPr>
          <p:nvPr>
            <p:ph idx="1"/>
          </p:nvPr>
        </p:nvSpPr>
        <p:spPr>
          <a:xfrm>
            <a:off x="395290" y="735806"/>
            <a:ext cx="6310310" cy="2970610"/>
          </a:xfrm>
        </p:spPr>
        <p:txBody>
          <a:bodyPr>
            <a:normAutofit fontScale="92500" lnSpcReduction="20000"/>
          </a:bodyPr>
          <a:lstStyle/>
          <a:p>
            <a:pPr>
              <a:buClr>
                <a:srgbClr val="3E5AA8"/>
              </a:buClr>
            </a:pPr>
            <a:r>
              <a:rPr lang="en-US" dirty="0"/>
              <a:t>At the end of this course, you have learnt to perform the following activities as a LSO in a parent organisation as well as in child organisation</a:t>
            </a:r>
            <a:r>
              <a:rPr lang="en-US" dirty="0">
                <a:solidFill>
                  <a:schemeClr val="tx1"/>
                </a:solidFill>
              </a:rPr>
              <a:t>.</a:t>
            </a:r>
            <a:endParaRPr lang="en-US" dirty="0"/>
          </a:p>
          <a:p>
            <a:pPr lvl="1" eaLnBrk="0" hangingPunct="0">
              <a:buClr>
                <a:srgbClr val="3E5AA8"/>
              </a:buClr>
              <a:buFont typeface="Arial" panose="020B0604020202020204" pitchFamily="34" charset="0"/>
              <a:buChar char="–"/>
            </a:pPr>
            <a:r>
              <a:rPr lang="en-US" dirty="0"/>
              <a:t>Create new users</a:t>
            </a:r>
          </a:p>
          <a:p>
            <a:pPr lvl="1" eaLnBrk="0" hangingPunct="0">
              <a:buClr>
                <a:srgbClr val="3E5AA8"/>
              </a:buClr>
              <a:buFont typeface="Arial" panose="020B0604020202020204" pitchFamily="34" charset="0"/>
              <a:buChar char="–"/>
            </a:pPr>
            <a:r>
              <a:rPr lang="en-US" dirty="0"/>
              <a:t>Modify users profile</a:t>
            </a:r>
          </a:p>
          <a:p>
            <a:pPr lvl="1" eaLnBrk="0" hangingPunct="0">
              <a:buClr>
                <a:srgbClr val="3E5AA8"/>
              </a:buClr>
              <a:buFont typeface="Arial" panose="020B0604020202020204" pitchFamily="34" charset="0"/>
              <a:buChar char="–"/>
            </a:pPr>
            <a:r>
              <a:rPr lang="en-US" dirty="0"/>
              <a:t>Search users</a:t>
            </a:r>
          </a:p>
          <a:p>
            <a:pPr lvl="1" eaLnBrk="0" hangingPunct="0">
              <a:buClr>
                <a:srgbClr val="3E5AA8"/>
              </a:buClr>
              <a:buFont typeface="Arial" panose="020B0604020202020204" pitchFamily="34" charset="0"/>
              <a:buChar char="–"/>
            </a:pPr>
            <a:r>
              <a:rPr lang="en-US" dirty="0"/>
              <a:t>Service Assignment</a:t>
            </a:r>
          </a:p>
          <a:p>
            <a:pPr lvl="1" eaLnBrk="0" hangingPunct="0">
              <a:buClr>
                <a:srgbClr val="3E5AA8"/>
              </a:buClr>
              <a:buFont typeface="Arial" panose="020B0604020202020204" pitchFamily="34" charset="0"/>
              <a:buChar char="–"/>
            </a:pPr>
            <a:r>
              <a:rPr lang="en-US" dirty="0"/>
              <a:t>Service Role Assignment</a:t>
            </a:r>
          </a:p>
          <a:p>
            <a:pPr marL="0" indent="0">
              <a:buClr>
                <a:srgbClr val="3E5AA8"/>
              </a:buClr>
              <a:buNone/>
            </a:pPr>
            <a:endParaRPr lang="en-US" dirty="0"/>
          </a:p>
          <a:p>
            <a:pPr marL="0" indent="0">
              <a:buClr>
                <a:srgbClr val="3E5AA8"/>
              </a:buClr>
              <a:buNone/>
            </a:pPr>
            <a:endParaRPr lang="en-US" dirty="0"/>
          </a:p>
        </p:txBody>
      </p:sp>
      <p:grpSp>
        <p:nvGrpSpPr>
          <p:cNvPr id="5" name="Group 4"/>
          <p:cNvGrpSpPr/>
          <p:nvPr/>
        </p:nvGrpSpPr>
        <p:grpSpPr>
          <a:xfrm>
            <a:off x="6757242" y="742950"/>
            <a:ext cx="2005758" cy="1504319"/>
            <a:chOff x="6757242" y="990600"/>
            <a:chExt cx="2005758" cy="20057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242" y="990600"/>
              <a:ext cx="2005758" cy="2005758"/>
            </a:xfrm>
            <a:prstGeom prst="rect">
              <a:avLst/>
            </a:prstGeom>
          </p:spPr>
        </p:pic>
        <p:sp>
          <p:nvSpPr>
            <p:cNvPr id="7" name="Rounded Rectangle 6"/>
            <p:cNvSpPr/>
            <p:nvPr/>
          </p:nvSpPr>
          <p:spPr>
            <a:xfrm>
              <a:off x="6781800" y="990600"/>
              <a:ext cx="1981200" cy="1981200"/>
            </a:xfrm>
            <a:prstGeom prst="roundRect">
              <a:avLst>
                <a:gd name="adj" fmla="val 547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Tree>
    <p:extLst>
      <p:ext uri="{BB962C8B-B14F-4D97-AF65-F5344CB8AC3E}">
        <p14:creationId xmlns:p14="http://schemas.microsoft.com/office/powerpoint/2010/main" val="2062951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 y="1428845"/>
            <a:ext cx="9143244" cy="2285811"/>
          </a:xfrm>
          <a:prstGeom prst="rect">
            <a:avLst/>
          </a:prstGeom>
        </p:spPr>
      </p:pic>
      <p:sp>
        <p:nvSpPr>
          <p:cNvPr id="2" name="Rectangle 1"/>
          <p:cNvSpPr/>
          <p:nvPr/>
        </p:nvSpPr>
        <p:spPr>
          <a:xfrm>
            <a:off x="5261534" y="2917999"/>
            <a:ext cx="3648050" cy="923330"/>
          </a:xfrm>
          <a:prstGeom prst="rect">
            <a:avLst/>
          </a:prstGeom>
          <a:noFill/>
        </p:spPr>
        <p:txBody>
          <a:bodyPr wrap="none" lIns="91440" tIns="45720" rIns="91440" bIns="45720">
            <a:spAutoFit/>
          </a:bodyPr>
          <a:lstStyle/>
          <a:p>
            <a:pPr algn="ctr"/>
            <a:r>
              <a:rPr lang="en-US" sz="5400" dirty="0">
                <a:ln w="0"/>
                <a:solidFill>
                  <a:srgbClr val="FFFFFF"/>
                </a:solidFill>
                <a:effectLst>
                  <a:outerShdw blurRad="38100" dist="19050" dir="2700000" algn="tl" rotWithShape="0">
                    <a:srgbClr val="000000">
                      <a:alpha val="40000"/>
                    </a:srgbClr>
                  </a:outerShdw>
                </a:effectLst>
              </a:rPr>
              <a:t>Thank You!</a:t>
            </a:r>
          </a:p>
        </p:txBody>
      </p:sp>
    </p:spTree>
    <p:extLst>
      <p:ext uri="{BB962C8B-B14F-4D97-AF65-F5344CB8AC3E}">
        <p14:creationId xmlns:p14="http://schemas.microsoft.com/office/powerpoint/2010/main" val="414350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1.2.1 External Users – Naming Convention</a:t>
            </a:r>
          </a:p>
        </p:txBody>
      </p:sp>
      <p:sp>
        <p:nvSpPr>
          <p:cNvPr id="3" name="Content Placeholder 2"/>
          <p:cNvSpPr>
            <a:spLocks noGrp="1"/>
          </p:cNvSpPr>
          <p:nvPr>
            <p:ph idx="1"/>
          </p:nvPr>
        </p:nvSpPr>
        <p:spPr/>
        <p:txBody>
          <a:bodyPr>
            <a:normAutofit fontScale="85000" lnSpcReduction="10000"/>
          </a:bodyPr>
          <a:lstStyle/>
          <a:p>
            <a:pPr marL="171450" indent="-171450">
              <a:buFont typeface="Arial" panose="020B0604020202020204" pitchFamily="34" charset="0"/>
              <a:buChar char="•"/>
            </a:pPr>
            <a:r>
              <a:rPr lang="en-GB" dirty="0">
                <a:solidFill>
                  <a:schemeClr val="tx2">
                    <a:lumMod val="60000"/>
                    <a:lumOff val="40000"/>
                  </a:schemeClr>
                </a:solidFill>
                <a:ea typeface="Times New Roman" panose="02020603050405020304" pitchFamily="18" charset="0"/>
              </a:rPr>
              <a:t>The User ID is generated automatically by the system using a combination of the user’s name:</a:t>
            </a:r>
          </a:p>
          <a:p>
            <a:pPr marL="571500" lvl="1" indent="-171450">
              <a:buFont typeface="Arial" panose="020B0604020202020204" pitchFamily="34" charset="0"/>
              <a:buChar char="•"/>
            </a:pPr>
            <a:r>
              <a:rPr lang="en-GB" b="1" dirty="0">
                <a:solidFill>
                  <a:schemeClr val="tx2">
                    <a:lumMod val="60000"/>
                    <a:lumOff val="40000"/>
                  </a:schemeClr>
                </a:solidFill>
                <a:ea typeface="Times New Roman" panose="02020603050405020304" pitchFamily="18" charset="0"/>
              </a:rPr>
              <a:t>First Name </a:t>
            </a:r>
            <a:r>
              <a:rPr lang="en-GB" dirty="0">
                <a:solidFill>
                  <a:schemeClr val="tx2">
                    <a:lumMod val="60000"/>
                    <a:lumOff val="40000"/>
                  </a:schemeClr>
                </a:solidFill>
                <a:ea typeface="Times New Roman" panose="02020603050405020304" pitchFamily="18" charset="0"/>
              </a:rPr>
              <a:t>(up to 12 characters) + </a:t>
            </a:r>
            <a:r>
              <a:rPr lang="en-GB" b="1" dirty="0">
                <a:solidFill>
                  <a:schemeClr val="tx2">
                    <a:lumMod val="60000"/>
                    <a:lumOff val="40000"/>
                  </a:schemeClr>
                </a:solidFill>
                <a:ea typeface="Times New Roman" panose="02020603050405020304" pitchFamily="18" charset="0"/>
              </a:rPr>
              <a:t>Last name </a:t>
            </a:r>
            <a:r>
              <a:rPr lang="en-GB" dirty="0">
                <a:solidFill>
                  <a:schemeClr val="tx2">
                    <a:lumMod val="60000"/>
                    <a:lumOff val="40000"/>
                  </a:schemeClr>
                </a:solidFill>
                <a:ea typeface="Times New Roman" panose="02020603050405020304" pitchFamily="18" charset="0"/>
              </a:rPr>
              <a:t>(up to 10 characters) + number (if duplicate). </a:t>
            </a:r>
          </a:p>
          <a:p>
            <a:pPr marL="571500" lvl="1" indent="-171450">
              <a:buFont typeface="Arial" panose="020B0604020202020204" pitchFamily="34" charset="0"/>
              <a:buChar char="•"/>
            </a:pPr>
            <a:r>
              <a:rPr lang="en-GB" dirty="0">
                <a:solidFill>
                  <a:schemeClr val="tx2">
                    <a:lumMod val="60000"/>
                    <a:lumOff val="40000"/>
                  </a:schemeClr>
                </a:solidFill>
                <a:ea typeface="Times New Roman" panose="02020603050405020304" pitchFamily="18" charset="0"/>
              </a:rPr>
              <a:t>Example: for a user called John Smith, their  ID would be generated as JOHNSMITH. </a:t>
            </a:r>
          </a:p>
          <a:p>
            <a:pPr marL="571500" lvl="1" indent="-171450">
              <a:buFont typeface="Arial" panose="020B0604020202020204" pitchFamily="34" charset="0"/>
              <a:buChar char="•"/>
            </a:pPr>
            <a:r>
              <a:rPr lang="en-GB" dirty="0">
                <a:solidFill>
                  <a:schemeClr val="tx2">
                    <a:lumMod val="60000"/>
                    <a:lumOff val="40000"/>
                  </a:schemeClr>
                </a:solidFill>
                <a:ea typeface="Times New Roman" panose="02020603050405020304" pitchFamily="18" charset="0"/>
              </a:rPr>
              <a:t>If there is another user with the same name, a unique number is appended to the User ID – in this example, JOHNSMITH1 </a:t>
            </a:r>
          </a:p>
          <a:p>
            <a:pPr marL="171450" indent="-171450">
              <a:buFont typeface="Arial" panose="020B0604020202020204" pitchFamily="34" charset="0"/>
              <a:buChar char="•"/>
            </a:pPr>
            <a:r>
              <a:rPr lang="en-GB" dirty="0">
                <a:solidFill>
                  <a:schemeClr val="tx2">
                    <a:lumMod val="60000"/>
                    <a:lumOff val="40000"/>
                  </a:schemeClr>
                </a:solidFill>
                <a:ea typeface="Times New Roman" panose="02020603050405020304" pitchFamily="18" charset="0"/>
              </a:rPr>
              <a:t>If a user is deleted the User ID is not reused. Therefore, any subsequent users with the same name will be created following the principles above.</a:t>
            </a:r>
          </a:p>
        </p:txBody>
      </p:sp>
    </p:spTree>
    <p:extLst>
      <p:ext uri="{BB962C8B-B14F-4D97-AF65-F5344CB8AC3E}">
        <p14:creationId xmlns:p14="http://schemas.microsoft.com/office/powerpoint/2010/main" val="263411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1.2.2 External Users – Administration</a:t>
            </a:r>
          </a:p>
        </p:txBody>
      </p:sp>
      <p:sp>
        <p:nvSpPr>
          <p:cNvPr id="3" name="Content Placeholder 2"/>
          <p:cNvSpPr>
            <a:spLocks noGrp="1"/>
          </p:cNvSpPr>
          <p:nvPr>
            <p:ph idx="1"/>
          </p:nvPr>
        </p:nvSpPr>
        <p:spPr>
          <a:xfrm>
            <a:off x="228600" y="1131590"/>
            <a:ext cx="8686800" cy="3456384"/>
          </a:xfrm>
        </p:spPr>
        <p:txBody>
          <a:bodyPr>
            <a:normAutofit fontScale="85000" lnSpcReduction="10000"/>
          </a:bodyPr>
          <a:lstStyle/>
          <a:p>
            <a:r>
              <a:rPr lang="en-GB" sz="2000" dirty="0"/>
              <a:t>Following a request from an organisation, the LSO is setup by Xoserve.</a:t>
            </a:r>
          </a:p>
          <a:p>
            <a:r>
              <a:rPr lang="en-GB" sz="2000" dirty="0"/>
              <a:t>Once setup, the LSO is responsible for the creation and maintenance of the organisation’s users.</a:t>
            </a:r>
          </a:p>
          <a:p>
            <a:r>
              <a:rPr lang="en-GB" sz="2000" dirty="0"/>
              <a:t>Services are assigned to the user in order to access the system – UK Link and Data Enquiry Service (DES).</a:t>
            </a:r>
          </a:p>
          <a:p>
            <a:r>
              <a:rPr lang="en-GB" sz="2000" dirty="0"/>
              <a:t>New users will automatically receive an email with their User ID details and a second email containing their temporary password to the email address provided.</a:t>
            </a:r>
          </a:p>
          <a:p>
            <a:r>
              <a:rPr lang="en-GB" sz="2000" dirty="0"/>
              <a:t>When a user is created, they will provide responses for a number of security questions. This will enable users to reset their password in the event that they have forgotten. The LSO is also able to reset a password on behalf of the user.</a:t>
            </a:r>
          </a:p>
          <a:p>
            <a:r>
              <a:rPr lang="en-GB" sz="2000" dirty="0"/>
              <a:t>Where an incorrect password is entered 5 times, then the user account is locked. The account must be unlocked by the LSO before the user can gain access.</a:t>
            </a:r>
          </a:p>
        </p:txBody>
      </p:sp>
    </p:spTree>
    <p:extLst>
      <p:ext uri="{BB962C8B-B14F-4D97-AF65-F5344CB8AC3E}">
        <p14:creationId xmlns:p14="http://schemas.microsoft.com/office/powerpoint/2010/main" val="221408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8928" y="2002732"/>
            <a:ext cx="5565775" cy="2582680"/>
          </a:xfrm>
          <a:prstGeom prst="rect">
            <a:avLst/>
          </a:prstGeom>
          <a:ln>
            <a:solidFill>
              <a:srgbClr val="1D3E61"/>
            </a:solidFill>
          </a:ln>
        </p:spPr>
      </p:pic>
      <p:sp>
        <p:nvSpPr>
          <p:cNvPr id="9218" name="Title 1"/>
          <p:cNvSpPr>
            <a:spLocks noGrp="1"/>
          </p:cNvSpPr>
          <p:nvPr>
            <p:ph type="title"/>
          </p:nvPr>
        </p:nvSpPr>
        <p:spPr/>
        <p:txBody>
          <a:bodyPr/>
          <a:lstStyle/>
          <a:p>
            <a:pPr>
              <a:defRPr/>
            </a:pPr>
            <a:r>
              <a:rPr lang="en-US" altLang="en-US" dirty="0"/>
              <a:t>1.3 Login to Xoserve Services Portal</a:t>
            </a:r>
            <a:endParaRPr lang="en-GB" altLang="en-US" dirty="0"/>
          </a:p>
        </p:txBody>
      </p:sp>
      <p:sp>
        <p:nvSpPr>
          <p:cNvPr id="10" name="Pentagon 9"/>
          <p:cNvSpPr/>
          <p:nvPr/>
        </p:nvSpPr>
        <p:spPr bwMode="auto">
          <a:xfrm>
            <a:off x="225426" y="906102"/>
            <a:ext cx="1222375" cy="457200"/>
          </a:xfrm>
          <a:prstGeom prst="homePlate">
            <a:avLst/>
          </a:prstGeom>
          <a:solidFill>
            <a:srgbClr val="D75733"/>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GB" sz="1200" b="1" dirty="0">
                <a:solidFill>
                  <a:srgbClr val="FFFFFF"/>
                </a:solidFill>
                <a:ea typeface="ＭＳ Ｐゴシック" panose="020B0600070205080204" pitchFamily="34" charset="-128"/>
              </a:rPr>
              <a:t>Login</a:t>
            </a:r>
          </a:p>
          <a:p>
            <a:pPr algn="ctr"/>
            <a:r>
              <a:rPr lang="en-US" sz="1200" b="1" dirty="0">
                <a:solidFill>
                  <a:srgbClr val="FFFFFF"/>
                </a:solidFill>
                <a:ea typeface="ＭＳ Ｐゴシック" panose="020B0600070205080204" pitchFamily="34" charset="-128"/>
              </a:rPr>
              <a:t>Screen</a:t>
            </a:r>
            <a:endParaRPr lang="en-GB" sz="1200" b="1" dirty="0">
              <a:solidFill>
                <a:srgbClr val="FFFFFF"/>
              </a:solidFill>
              <a:ea typeface="ＭＳ Ｐゴシック" panose="020B0600070205080204" pitchFamily="34" charset="-128"/>
            </a:endParaRPr>
          </a:p>
        </p:txBody>
      </p:sp>
      <p:sp>
        <p:nvSpPr>
          <p:cNvPr id="17" name="Chevron 16"/>
          <p:cNvSpPr/>
          <p:nvPr/>
        </p:nvSpPr>
        <p:spPr bwMode="auto">
          <a:xfrm>
            <a:off x="1297592" y="906102"/>
            <a:ext cx="1365027" cy="457200"/>
          </a:xfrm>
          <a:prstGeom prst="chevron">
            <a:avLst/>
          </a:prstGeom>
          <a:gradFill>
            <a:gsLst>
              <a:gs pos="0">
                <a:srgbClr val="B1D6E8"/>
              </a:gs>
              <a:gs pos="35000">
                <a:schemeClr val="accent5">
                  <a:tint val="37000"/>
                  <a:satMod val="300000"/>
                </a:schemeClr>
              </a:gs>
              <a:gs pos="100000">
                <a:schemeClr val="accent5">
                  <a:tint val="15000"/>
                  <a:satMod val="350000"/>
                </a:schemeClr>
              </a:gs>
            </a:gsLst>
          </a:gra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2075" tIns="46038" rIns="92075" bIns="46038" numCol="1" rtlCol="0" anchor="ctr" anchorCtr="0" compatLnSpc="1">
            <a:prstTxWarp prst="textNoShape">
              <a:avLst/>
            </a:prstTxWarp>
          </a:bodyPr>
          <a:lstStyle/>
          <a:p>
            <a:pPr algn="ctr"/>
            <a:r>
              <a:rPr lang="en-US" sz="1200" b="1" dirty="0">
                <a:solidFill>
                  <a:srgbClr val="FFFFFF">
                    <a:lumMod val="50000"/>
                  </a:srgbClr>
                </a:solidFill>
                <a:ea typeface="ＭＳ Ｐゴシック" panose="020B0600070205080204" pitchFamily="34" charset="-128"/>
              </a:rPr>
              <a:t>Password</a:t>
            </a:r>
          </a:p>
          <a:p>
            <a:pPr algn="ctr"/>
            <a:r>
              <a:rPr lang="en-US" sz="1200" b="1" dirty="0">
                <a:solidFill>
                  <a:srgbClr val="FFFFFF">
                    <a:lumMod val="50000"/>
                  </a:srgbClr>
                </a:solidFill>
                <a:ea typeface="ＭＳ Ｐゴシック" panose="020B0600070205080204" pitchFamily="34" charset="-128"/>
              </a:rPr>
              <a:t>Reset</a:t>
            </a:r>
            <a:endParaRPr lang="en-GB" sz="1200" b="1" dirty="0">
              <a:solidFill>
                <a:srgbClr val="FFFFFF">
                  <a:lumMod val="50000"/>
                </a:srgbClr>
              </a:solidFill>
              <a:ea typeface="ＭＳ Ｐゴシック" panose="020B0600070205080204" pitchFamily="34" charset="-128"/>
            </a:endParaRPr>
          </a:p>
        </p:txBody>
      </p:sp>
      <p:graphicFrame>
        <p:nvGraphicFramePr>
          <p:cNvPr id="28" name="Table 27"/>
          <p:cNvGraphicFramePr>
            <a:graphicFrameLocks noGrp="1"/>
          </p:cNvGraphicFramePr>
          <p:nvPr>
            <p:extLst>
              <p:ext uri="{D42A27DB-BD31-4B8C-83A1-F6EECF244321}">
                <p14:modId xmlns:p14="http://schemas.microsoft.com/office/powerpoint/2010/main" val="3261485375"/>
              </p:ext>
            </p:extLst>
          </p:nvPr>
        </p:nvGraphicFramePr>
        <p:xfrm>
          <a:off x="6781800" y="1203943"/>
          <a:ext cx="2209800" cy="1316036"/>
        </p:xfrm>
        <a:graphic>
          <a:graphicData uri="http://schemas.openxmlformats.org/drawingml/2006/table">
            <a:tbl>
              <a:tblPr firstRow="1" bandRow="1">
                <a:tableStyleId>{5C22544A-7EE6-4342-B048-85BDC9FD1C3A}</a:tableStyleId>
              </a:tblPr>
              <a:tblGrid>
                <a:gridCol w="284464">
                  <a:extLst>
                    <a:ext uri="{9D8B030D-6E8A-4147-A177-3AD203B41FA5}">
                      <a16:colId xmlns:a16="http://schemas.microsoft.com/office/drawing/2014/main" val="20000"/>
                    </a:ext>
                  </a:extLst>
                </a:gridCol>
                <a:gridCol w="1925336">
                  <a:extLst>
                    <a:ext uri="{9D8B030D-6E8A-4147-A177-3AD203B41FA5}">
                      <a16:colId xmlns:a16="http://schemas.microsoft.com/office/drawing/2014/main" val="20001"/>
                    </a:ext>
                  </a:extLst>
                </a:gridCol>
              </a:tblGrid>
              <a:tr h="205740">
                <a:tc gridSpan="2">
                  <a:txBody>
                    <a:bodyPr/>
                    <a:lstStyle/>
                    <a:p>
                      <a:pPr marL="0" algn="ctr" defTabSz="914400" rtl="0" eaLnBrk="1" latinLnBrk="0" hangingPunct="1"/>
                      <a:r>
                        <a:rPr lang="en-GB" sz="900" b="1" kern="1200" dirty="0">
                          <a:solidFill>
                            <a:srgbClr val="D2232A"/>
                          </a:solidFill>
                          <a:latin typeface="+mn-lt"/>
                          <a:ea typeface="+mn-ea"/>
                          <a:cs typeface="+mn-cs"/>
                        </a:rPr>
                        <a:t>Steps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759">
                <a:tc>
                  <a:txBody>
                    <a:bodyPr/>
                    <a:lstStyle/>
                    <a:p>
                      <a:pPr marL="0" algn="ctr" defTabSz="914400" rtl="0" eaLnBrk="1" latinLnBrk="0" hangingPunct="1"/>
                      <a:r>
                        <a:rPr lang="en-GB" sz="800" b="1" kern="1200" dirty="0">
                          <a:solidFill>
                            <a:srgbClr val="D2232A"/>
                          </a:solidFill>
                          <a:latin typeface="+mn-lt"/>
                          <a:ea typeface="+mn-ea"/>
                          <a:cs typeface="+mn-cs"/>
                        </a:rPr>
                        <a:t>1</a:t>
                      </a: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fontAlgn="base">
                        <a:spcBef>
                          <a:spcPct val="0"/>
                        </a:spcBef>
                        <a:spcAft>
                          <a:spcPct val="0"/>
                        </a:spcAft>
                        <a:buNone/>
                      </a:pPr>
                      <a:r>
                        <a:rPr lang="en-US" sz="800" b="0" kern="1200" dirty="0">
                          <a:solidFill>
                            <a:srgbClr val="737981"/>
                          </a:solidFill>
                          <a:latin typeface="+mn-lt"/>
                          <a:ea typeface="Times New Roman" panose="02020603050405020304" pitchFamily="18" charset="0"/>
                          <a:cs typeface="+mn-cs"/>
                        </a:rPr>
                        <a:t>Enter your  user</a:t>
                      </a:r>
                      <a:r>
                        <a:rPr lang="en-US" sz="800" b="0" kern="1200" baseline="0" dirty="0">
                          <a:solidFill>
                            <a:srgbClr val="737981"/>
                          </a:solidFill>
                          <a:latin typeface="+mn-lt"/>
                          <a:ea typeface="Times New Roman" panose="02020603050405020304" pitchFamily="18" charset="0"/>
                          <a:cs typeface="+mn-cs"/>
                        </a:rPr>
                        <a:t> name and password.</a:t>
                      </a:r>
                      <a:endParaRPr lang="en-US" sz="800" b="1"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1"/>
                  </a:ext>
                </a:extLst>
              </a:tr>
              <a:tr h="445770">
                <a:tc>
                  <a:txBody>
                    <a:bodyPr/>
                    <a:lstStyle/>
                    <a:p>
                      <a:pPr algn="ctr"/>
                      <a:r>
                        <a:rPr lang="en-US" sz="800" b="1" dirty="0">
                          <a:solidFill>
                            <a:srgbClr val="D2232A"/>
                          </a:solidFill>
                        </a:rPr>
                        <a:t>2</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Check </a:t>
                      </a:r>
                      <a:r>
                        <a:rPr lang="en-US" sz="800" b="1" kern="1200" dirty="0">
                          <a:solidFill>
                            <a:srgbClr val="737981"/>
                          </a:solidFill>
                          <a:latin typeface="+mn-lt"/>
                          <a:ea typeface="Times New Roman" panose="02020603050405020304" pitchFamily="18" charset="0"/>
                          <a:cs typeface="+mn-cs"/>
                        </a:rPr>
                        <a:t>Privacy Statement </a:t>
                      </a:r>
                      <a:r>
                        <a:rPr lang="en-US" sz="800" kern="1200" dirty="0">
                          <a:solidFill>
                            <a:srgbClr val="737981"/>
                          </a:solidFill>
                          <a:latin typeface="+mn-lt"/>
                          <a:ea typeface="Times New Roman" panose="02020603050405020304" pitchFamily="18" charset="0"/>
                          <a:cs typeface="+mn-cs"/>
                        </a:rPr>
                        <a:t>and </a:t>
                      </a:r>
                      <a:r>
                        <a:rPr lang="en-US" sz="800" b="1" kern="1200" dirty="0">
                          <a:solidFill>
                            <a:srgbClr val="737981"/>
                          </a:solidFill>
                          <a:latin typeface="+mn-lt"/>
                          <a:ea typeface="Times New Roman" panose="02020603050405020304" pitchFamily="18" charset="0"/>
                          <a:cs typeface="+mn-cs"/>
                        </a:rPr>
                        <a:t>Terms</a:t>
                      </a:r>
                      <a:r>
                        <a:rPr lang="en-US" sz="800" b="1" kern="1200" baseline="0" dirty="0">
                          <a:solidFill>
                            <a:srgbClr val="737981"/>
                          </a:solidFill>
                          <a:latin typeface="+mn-lt"/>
                          <a:ea typeface="Times New Roman" panose="02020603050405020304" pitchFamily="18" charset="0"/>
                          <a:cs typeface="+mn-cs"/>
                        </a:rPr>
                        <a:t> and Conditions </a:t>
                      </a:r>
                      <a:r>
                        <a:rPr lang="en-US" sz="800" kern="1200" baseline="0" dirty="0">
                          <a:solidFill>
                            <a:srgbClr val="737981"/>
                          </a:solidFill>
                          <a:latin typeface="+mn-lt"/>
                          <a:ea typeface="Times New Roman" panose="02020603050405020304" pitchFamily="18" charset="0"/>
                          <a:cs typeface="+mn-cs"/>
                        </a:rPr>
                        <a:t>check-box.</a:t>
                      </a:r>
                      <a:endParaRPr lang="en-US" sz="800" kern="1200" dirty="0">
                        <a:solidFill>
                          <a:srgbClr val="737981"/>
                        </a:solidFill>
                        <a:latin typeface="+mn-lt"/>
                        <a:ea typeface="Times New Roman" panose="02020603050405020304" pitchFamily="18" charset="0"/>
                        <a:cs typeface="+mn-cs"/>
                      </a:endParaRP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8767">
                <a:tc>
                  <a:txBody>
                    <a:bodyPr/>
                    <a:lstStyle/>
                    <a:p>
                      <a:pPr algn="ctr"/>
                      <a:r>
                        <a:rPr lang="en-US" sz="800" b="1" dirty="0">
                          <a:solidFill>
                            <a:srgbClr val="D2232A"/>
                          </a:solidFill>
                        </a:rPr>
                        <a:t>3</a:t>
                      </a:r>
                      <a:endParaRPr lang="en-GB" sz="800" b="1" dirty="0">
                        <a:solidFill>
                          <a:srgbClr val="D2232A"/>
                        </a:solidFill>
                      </a:endParaRPr>
                    </a:p>
                  </a:txBody>
                  <a:tcPr marT="34290" marB="3429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pPr marL="0" indent="0" algn="l" defTabSz="457200" rtl="0" eaLnBrk="1" fontAlgn="base" latinLnBrk="0" hangingPunct="1">
                        <a:spcBef>
                          <a:spcPct val="0"/>
                        </a:spcBef>
                        <a:spcAft>
                          <a:spcPct val="0"/>
                        </a:spcAft>
                        <a:buNone/>
                      </a:pPr>
                      <a:r>
                        <a:rPr lang="en-US" sz="800" kern="1200" dirty="0">
                          <a:solidFill>
                            <a:srgbClr val="737981"/>
                          </a:solidFill>
                          <a:latin typeface="+mn-lt"/>
                          <a:ea typeface="Times New Roman" panose="02020603050405020304" pitchFamily="18" charset="0"/>
                          <a:cs typeface="+mn-cs"/>
                        </a:rPr>
                        <a:t>Click the </a:t>
                      </a:r>
                      <a:r>
                        <a:rPr lang="en-US" sz="800" b="1" kern="1200" dirty="0">
                          <a:solidFill>
                            <a:srgbClr val="737981"/>
                          </a:solidFill>
                          <a:latin typeface="+mn-lt"/>
                          <a:ea typeface="Times New Roman" panose="02020603050405020304" pitchFamily="18" charset="0"/>
                          <a:cs typeface="+mn-cs"/>
                        </a:rPr>
                        <a:t>Login</a:t>
                      </a:r>
                      <a:r>
                        <a:rPr lang="en-US" sz="800" kern="1200" dirty="0">
                          <a:solidFill>
                            <a:srgbClr val="737981"/>
                          </a:solidFill>
                          <a:latin typeface="+mn-lt"/>
                          <a:ea typeface="Times New Roman" panose="02020603050405020304" pitchFamily="18" charset="0"/>
                          <a:cs typeface="+mn-cs"/>
                        </a:rPr>
                        <a:t> button.</a:t>
                      </a:r>
                    </a:p>
                  </a:txBody>
                  <a:tcPr marT="34290" marB="3429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DDE"/>
                    </a:solidFill>
                  </a:tcPr>
                </a:tc>
                <a:extLst>
                  <a:ext uri="{0D108BD9-81ED-4DB2-BD59-A6C34878D82A}">
                    <a16:rowId xmlns:a16="http://schemas.microsoft.com/office/drawing/2014/main" val="10003"/>
                  </a:ext>
                </a:extLst>
              </a:tr>
            </a:tbl>
          </a:graphicData>
        </a:graphic>
      </p:graphicFrame>
      <p:sp>
        <p:nvSpPr>
          <p:cNvPr id="38" name="Rounded Rectangle 37"/>
          <p:cNvSpPr/>
          <p:nvPr/>
        </p:nvSpPr>
        <p:spPr>
          <a:xfrm>
            <a:off x="7048500" y="2859782"/>
            <a:ext cx="1676400" cy="434290"/>
          </a:xfrm>
          <a:prstGeom prst="roundRect">
            <a:avLst/>
          </a:prstGeom>
          <a:solidFill>
            <a:srgbClr val="DC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7981"/>
                </a:solidFill>
                <a:ea typeface="Times New Roman" panose="02020603050405020304" pitchFamily="18" charset="0"/>
              </a:rPr>
              <a:t>Next step: Reset the Password</a:t>
            </a:r>
            <a:endParaRPr lang="en-US" sz="1200" b="1" dirty="0">
              <a:solidFill>
                <a:srgbClr val="737981"/>
              </a:solidFill>
              <a:ea typeface="Times New Roman" panose="02020603050405020304" pitchFamily="18" charset="0"/>
            </a:endParaRPr>
          </a:p>
        </p:txBody>
      </p:sp>
      <p:sp>
        <p:nvSpPr>
          <p:cNvPr id="18" name="Rectangle 17"/>
          <p:cNvSpPr/>
          <p:nvPr/>
        </p:nvSpPr>
        <p:spPr>
          <a:xfrm>
            <a:off x="4325848" y="3199290"/>
            <a:ext cx="1087880" cy="615140"/>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9" name="Rectangle 18"/>
          <p:cNvSpPr/>
          <p:nvPr/>
        </p:nvSpPr>
        <p:spPr>
          <a:xfrm>
            <a:off x="4468268" y="3852474"/>
            <a:ext cx="345113" cy="124691"/>
          </a:xfrm>
          <a:prstGeom prst="rect">
            <a:avLst/>
          </a:prstGeom>
          <a:noFill/>
          <a:ln w="28575">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1" name="TextBox 10"/>
          <p:cNvSpPr txBox="1"/>
          <p:nvPr/>
        </p:nvSpPr>
        <p:spPr>
          <a:xfrm>
            <a:off x="191822" y="1396951"/>
            <a:ext cx="5331356"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rgbClr val="3F5AA8"/>
                </a:solidFill>
              </a:rPr>
              <a:t>Access for users will be via the UK Link Services Portal, using a Single Sign On (SSO) for all SAP Applications.</a:t>
            </a:r>
            <a:endParaRPr lang="en-GB" sz="1400" dirty="0">
              <a:solidFill>
                <a:srgbClr val="3F5AA8"/>
              </a:solidFill>
            </a:endParaRPr>
          </a:p>
        </p:txBody>
      </p:sp>
    </p:spTree>
    <p:extLst>
      <p:ext uri="{BB962C8B-B14F-4D97-AF65-F5344CB8AC3E}">
        <p14:creationId xmlns:p14="http://schemas.microsoft.com/office/powerpoint/2010/main" val="643772407"/>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EBE7A7154E546A31A94E8346C522F" ma:contentTypeVersion="33" ma:contentTypeDescription="Create a new document." ma:contentTypeScope="" ma:versionID="6c80da9a86cead46ad9713aadf8ff0e3">
  <xsd:schema xmlns:xsd="http://www.w3.org/2001/XMLSchema" xmlns:xs="http://www.w3.org/2001/XMLSchema" xmlns:p="http://schemas.microsoft.com/office/2006/metadata/properties" xmlns:ns2="3A1D7ACE-BB60-4109-861A-64E75E85F0C5" xmlns:ns3="3a1d7ace-bb60-4109-861a-64e75e85f0c5" xmlns:ns4="f02071b1-030b-46cb-a07f-b5f623ddde84" targetNamespace="http://schemas.microsoft.com/office/2006/metadata/properties" ma:root="true" ma:fieldsID="3a23c92b13b29777b21bc61dad3d0377" ns2:_="" ns3:_="" ns4:_="">
    <xsd:import namespace="3A1D7ACE-BB60-4109-861A-64E75E85F0C5"/>
    <xsd:import namespace="3a1d7ace-bb60-4109-861a-64e75e85f0c5"/>
    <xsd:import namespace="f02071b1-030b-46cb-a07f-b5f623ddde84"/>
    <xsd:element name="properties">
      <xsd:complexType>
        <xsd:sequence>
          <xsd:element name="documentManagement">
            <xsd:complexType>
              <xsd:all>
                <xsd:element ref="ns2:Date_x0020_Uploaded"/>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D7ACE-BB60-4109-861A-64E75E85F0C5" elementFormDefault="qualified">
    <xsd:import namespace="http://schemas.microsoft.com/office/2006/documentManagement/types"/>
    <xsd:import namespace="http://schemas.microsoft.com/office/infopath/2007/PartnerControls"/>
    <xsd:element name="Date_x0020_Uploaded" ma:index="2" ma:displayName="Date Uploaded" ma:default="[today]" ma:format="DateOnly" ma:internalName="Date_x0020_Upload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a1d7ace-bb60-4109-861a-64e75e85f0c5" elementFormDefault="qualified">
    <xsd:import namespace="http://schemas.microsoft.com/office/2006/documentManagement/types"/>
    <xsd:import namespace="http://schemas.microsoft.com/office/infopath/2007/PartnerControls"/>
    <xsd:element name="MediaServiceMetadata" ma:index="3" nillable="true" ma:displayName="MediaServiceMetadata" ma:hidden="true" ma:internalName="MediaServiceMetadata" ma:readOnly="true">
      <xsd:simpleType>
        <xsd:restriction base="dms:Note"/>
      </xsd:simpleType>
    </xsd:element>
    <xsd:element name="MediaServiceFastMetadata" ma:index="4" nillable="true" ma:displayName="MediaServiceFastMetadata" ma:hidden="true" ma:internalName="MediaServiceFastMetadata" ma:readOnly="true">
      <xsd:simpleType>
        <xsd:restriction base="dms:Note"/>
      </xsd:simpleType>
    </xsd:element>
    <xsd:element name="MediaServiceDateTaken" ma:index="5" nillable="true" ma:displayName="MediaServiceDateTaken" ma:hidden="true" ma:internalName="MediaServiceDateTaken" ma:readOnly="true">
      <xsd:simpleType>
        <xsd:restriction base="dms:Text"/>
      </xsd:simpleType>
    </xsd:element>
    <xsd:element name="MediaServiceAutoTags" ma:index="6" nillable="true" ma:displayName="Tags" ma:internalName="MediaServiceAutoTags" ma:readOnly="true">
      <xsd:simpleType>
        <xsd:restriction base="dms:Text"/>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2071b1-030b-46cb-a07f-b5f623ddde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Date_x0020_Uploaded xmlns="3A1D7ACE-BB60-4109-861A-64E75E85F0C5">2019-05-21T00:00:00+00:00</Date_x0020_Uploaded>
  </documentManagement>
</p:properties>
</file>

<file path=customXml/itemProps1.xml><?xml version="1.0" encoding="utf-8"?>
<ds:datastoreItem xmlns:ds="http://schemas.openxmlformats.org/officeDocument/2006/customXml" ds:itemID="{76E189AF-CFDD-4021-B306-8F52D3263B13}">
  <ds:schemaRefs>
    <ds:schemaRef ds:uri="http://schemas.microsoft.com/sharepoint/v3/contenttype/forms"/>
  </ds:schemaRefs>
</ds:datastoreItem>
</file>

<file path=customXml/itemProps2.xml><?xml version="1.0" encoding="utf-8"?>
<ds:datastoreItem xmlns:ds="http://schemas.openxmlformats.org/officeDocument/2006/customXml" ds:itemID="{A5537753-0E6A-4DCF-B950-60A8D277E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1D7ACE-BB60-4109-861A-64E75E85F0C5"/>
    <ds:schemaRef ds:uri="3a1d7ace-bb60-4109-861a-64e75e85f0c5"/>
    <ds:schemaRef ds:uri="f02071b1-030b-46cb-a07f-b5f623ddd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B46B49-D08D-42D7-9D96-138A48D888F3}">
  <ds:schemaRefs>
    <ds:schemaRef ds:uri="http://purl.org/dc/dcmitype/"/>
    <ds:schemaRef ds:uri="http://schemas.microsoft.com/office/2006/metadata/properties"/>
    <ds:schemaRef ds:uri="3a1d7ace-bb60-4109-861a-64e75e85f0c5"/>
    <ds:schemaRef ds:uri="http://www.w3.org/XML/1998/namespace"/>
    <ds:schemaRef ds:uri="3A1D7ACE-BB60-4109-861A-64E75E85F0C5"/>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f02071b1-030b-46cb-a07f-b5f623ddde84"/>
  </ds:schemaRefs>
</ds:datastoreItem>
</file>

<file path=docProps/app.xml><?xml version="1.0" encoding="utf-8"?>
<Properties xmlns="http://schemas.openxmlformats.org/officeDocument/2006/extended-properties" xmlns:vt="http://schemas.openxmlformats.org/officeDocument/2006/docPropsVTypes">
  <TotalTime>1179</TotalTime>
  <Words>4230</Words>
  <Application>Microsoft Office PowerPoint</Application>
  <PresentationFormat>On-screen Show (16:9)</PresentationFormat>
  <Paragraphs>882</Paragraphs>
  <Slides>62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ＭＳ Ｐゴシック</vt:lpstr>
      <vt:lpstr>Arial</vt:lpstr>
      <vt:lpstr>Calibri</vt:lpstr>
      <vt:lpstr>Times New Roman</vt:lpstr>
      <vt:lpstr>Wingdings</vt:lpstr>
      <vt:lpstr>Office Theme</vt:lpstr>
      <vt:lpstr>External Local Security Officer  Guide</vt:lpstr>
      <vt:lpstr>Course Objectives</vt:lpstr>
      <vt:lpstr>Lesson Index</vt:lpstr>
      <vt:lpstr>Lesson 1: Getting Started</vt:lpstr>
      <vt:lpstr> 1. Introduction to Xoserve Services Portal Security</vt:lpstr>
      <vt:lpstr>1.1 Group Organisations</vt:lpstr>
      <vt:lpstr>1.2.1 External Users – Naming Convention</vt:lpstr>
      <vt:lpstr>1.2.2 External Users – Administration</vt:lpstr>
      <vt:lpstr>1.3 Login to Xoserve Services Portal</vt:lpstr>
      <vt:lpstr>1.4 Reset the Password</vt:lpstr>
      <vt:lpstr>1.5 User Access: Homepage</vt:lpstr>
      <vt:lpstr>Lesson 2: User Creation</vt:lpstr>
      <vt:lpstr>Lesson 2 Introduction</vt:lpstr>
      <vt:lpstr>2. User Creation 2.1.1 Initiate User Creation</vt:lpstr>
      <vt:lpstr>2. User Creation 2.1.2 Initiate User Creation</vt:lpstr>
      <vt:lpstr>2. User Creation 2.2 Provide User Information</vt:lpstr>
      <vt:lpstr>2. User Creation 2.3 Child Organisation Selection </vt:lpstr>
      <vt:lpstr>2. User Creation 2.4 Child Organisation Submission</vt:lpstr>
      <vt:lpstr>2. User Creation 2.5 User Creation Confirmation</vt:lpstr>
      <vt:lpstr>2. User Creation 2.6 Receive Email Notification</vt:lpstr>
      <vt:lpstr>2. User Creation 2.7 Search the User</vt:lpstr>
      <vt:lpstr>2. User Creation 2.8 Verify User Details</vt:lpstr>
      <vt:lpstr>Lesson 3: Modify User Profile</vt:lpstr>
      <vt:lpstr>Lesson 3 Introduction</vt:lpstr>
      <vt:lpstr>3. Modify User Profile 3.1 Select the User to Modify</vt:lpstr>
      <vt:lpstr>3. Modify User Profile 3.2 Profile Modification</vt:lpstr>
      <vt:lpstr> 3. Modify User Profile 3.3 Confirm Submission </vt:lpstr>
      <vt:lpstr>3. Modify User Profile 3.4 Receive Email Notification</vt:lpstr>
      <vt:lpstr>3. Modify User Profile 3.5 Updated User Details</vt:lpstr>
      <vt:lpstr>Lesson 4: Service Assignment</vt:lpstr>
      <vt:lpstr>Lesson 4 Overview</vt:lpstr>
      <vt:lpstr>4. Service Assignment  4.1.1 Search the User</vt:lpstr>
      <vt:lpstr>4. Service Assignment  4.1.2 Select User</vt:lpstr>
      <vt:lpstr> 4. Service Assignment  4.2 Service Assignment </vt:lpstr>
      <vt:lpstr>4. Service Assignment  4.3 Application Selection</vt:lpstr>
      <vt:lpstr>4. Service Assignment  4.4 Confirm Submission</vt:lpstr>
      <vt:lpstr>4. Service Assignment  4.5 Receive Email Notification</vt:lpstr>
      <vt:lpstr>4. Service Assignment  4.6 Verify Service Provision</vt:lpstr>
      <vt:lpstr>Lesson 5: Service Role Assignment</vt:lpstr>
      <vt:lpstr>5.1 Search the user </vt:lpstr>
      <vt:lpstr>5.2 Service Role Assignment</vt:lpstr>
      <vt:lpstr>5.3 Role Selection</vt:lpstr>
      <vt:lpstr>5.4 Confirm Submission</vt:lpstr>
      <vt:lpstr>5.5 Receive Email Notification</vt:lpstr>
      <vt:lpstr>5.6 Verify Service Role Provision</vt:lpstr>
      <vt:lpstr>Lesson 6: Additional Administration  Activities</vt:lpstr>
      <vt:lpstr>Lesson 6 Overview</vt:lpstr>
      <vt:lpstr>6.1 Reset Password for a User 6.1.1 Search and Select User</vt:lpstr>
      <vt:lpstr>PowerPoint Presentation</vt:lpstr>
      <vt:lpstr>PowerPoint Presentation</vt:lpstr>
      <vt:lpstr>PowerPoint Presentation</vt:lpstr>
      <vt:lpstr>PowerPoint Presentation</vt:lpstr>
      <vt:lpstr>PowerPoint Presentation</vt:lpstr>
      <vt:lpstr>PowerPoint Presentation</vt:lpstr>
      <vt:lpstr>Appendix: Password Reset</vt:lpstr>
      <vt:lpstr>Appendix A.1 User Security Questions</vt:lpstr>
      <vt:lpstr>Appendix A.2.1 Password Reset</vt:lpstr>
      <vt:lpstr>Appendix A.2.2 Enter User ID &amp; Security Questions</vt:lpstr>
      <vt:lpstr>Appendix A.2.3 Enter New Password</vt:lpstr>
      <vt:lpstr>Appendix A.2.4 Password Confirmation</vt:lpstr>
      <vt:lpstr>Course Summary</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LSO GUIDE V1.2</dc:title>
  <dc:creator>National Grid</dc:creator>
  <cp:lastModifiedBy>Chloe Osborne</cp:lastModifiedBy>
  <cp:revision>76</cp:revision>
  <dcterms:created xsi:type="dcterms:W3CDTF">2018-09-02T17:12:15Z</dcterms:created>
  <dcterms:modified xsi:type="dcterms:W3CDTF">2020-10-02T11:46:38Z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0x010100DC1EBE7A7154E546A31A94E8346C522F</vt:lpwstr>
  </property>
  <property fmtid="{D5CDD505-2E9C-101B-9397-08002B2CF9AE}" pid="4" name="MSIP_Label_b9a70571-31c6-4603-80c1-ef2fb871a62a_Enabled">
    <vt:lpwstr>True</vt:lpwstr>
  </property>
  <property fmtid="{D5CDD505-2E9C-101B-9397-08002B2CF9AE}" pid="5" name="MSIP_Label_b9a70571-31c6-4603-80c1-ef2fb871a62a_SiteId">
    <vt:lpwstr>258ac4e4-146a-411e-9dc8-79a9e12fd6da</vt:lpwstr>
  </property>
  <property fmtid="{D5CDD505-2E9C-101B-9397-08002B2CF9AE}" pid="6" name="MSIP_Label_b9a70571-31c6-4603-80c1-ef2fb871a62a_Owner">
    <vt:lpwstr>BA396220@wipro.com</vt:lpwstr>
  </property>
  <property fmtid="{D5CDD505-2E9C-101B-9397-08002B2CF9AE}" pid="7" name="MSIP_Label_b9a70571-31c6-4603-80c1-ef2fb871a62a_SetDate">
    <vt:lpwstr>2020-10-01T13:17:23.6100220Z</vt:lpwstr>
  </property>
  <property fmtid="{D5CDD505-2E9C-101B-9397-08002B2CF9AE}" pid="8" name="MSIP_Label_b9a70571-31c6-4603-80c1-ef2fb871a62a_Name">
    <vt:lpwstr>Internal and Restricted</vt:lpwstr>
  </property>
  <property fmtid="{D5CDD505-2E9C-101B-9397-08002B2CF9AE}" pid="9" name="MSIP_Label_b9a70571-31c6-4603-80c1-ef2fb871a62a_Application">
    <vt:lpwstr>Microsoft Azure Information Protection</vt:lpwstr>
  </property>
  <property fmtid="{D5CDD505-2E9C-101B-9397-08002B2CF9AE}" pid="10" name="MSIP_Label_b9a70571-31c6-4603-80c1-ef2fb871a62a_ActionId">
    <vt:lpwstr>9b209bf8-c5a4-4439-8816-220814f8594f</vt:lpwstr>
  </property>
  <property fmtid="{D5CDD505-2E9C-101B-9397-08002B2CF9AE}" pid="11" name="MSIP_Label_b9a70571-31c6-4603-80c1-ef2fb871a62a_Extended_MSFT_Method">
    <vt:lpwstr>Automatic</vt:lpwstr>
  </property>
  <property fmtid="{D5CDD505-2E9C-101B-9397-08002B2CF9AE}" pid="12" name="Sensitivity">
    <vt:lpwstr>Internal and Restricted</vt:lpwstr>
  </property>
</Properties>
</file>