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2" r:id="rId6"/>
    <p:sldMasterId id="2147483666" r:id="rId7"/>
    <p:sldMasterId id="2147483670" r:id="rId8"/>
    <p:sldMasterId id="2147483674" r:id="rId9"/>
  </p:sldMasterIdLst>
  <p:notesMasterIdLst>
    <p:notesMasterId r:id="rId77"/>
  </p:notesMasterIdLst>
  <p:sldIdLst>
    <p:sldId id="1053" r:id="rId10"/>
    <p:sldId id="1156" r:id="rId11"/>
    <p:sldId id="1473" r:id="rId12"/>
    <p:sldId id="1141" r:id="rId13"/>
    <p:sldId id="310" r:id="rId14"/>
    <p:sldId id="3455" r:id="rId15"/>
    <p:sldId id="3456" r:id="rId16"/>
    <p:sldId id="3457" r:id="rId17"/>
    <p:sldId id="3458" r:id="rId18"/>
    <p:sldId id="3463" r:id="rId19"/>
    <p:sldId id="1517" r:id="rId20"/>
    <p:sldId id="1518" r:id="rId21"/>
    <p:sldId id="1144" r:id="rId22"/>
    <p:sldId id="1145" r:id="rId23"/>
    <p:sldId id="1578" r:id="rId24"/>
    <p:sldId id="1500" r:id="rId25"/>
    <p:sldId id="1476" r:id="rId26"/>
    <p:sldId id="1477" r:id="rId27"/>
    <p:sldId id="2082" r:id="rId28"/>
    <p:sldId id="3461" r:id="rId29"/>
    <p:sldId id="328" r:id="rId30"/>
    <p:sldId id="352" r:id="rId31"/>
    <p:sldId id="348" r:id="rId32"/>
    <p:sldId id="350" r:id="rId33"/>
    <p:sldId id="3462" r:id="rId34"/>
    <p:sldId id="3459" r:id="rId35"/>
    <p:sldId id="3460" r:id="rId36"/>
    <p:sldId id="353" r:id="rId37"/>
    <p:sldId id="3465" r:id="rId38"/>
    <p:sldId id="3466" r:id="rId39"/>
    <p:sldId id="3467" r:id="rId40"/>
    <p:sldId id="343" r:id="rId41"/>
    <p:sldId id="3468" r:id="rId42"/>
    <p:sldId id="288" r:id="rId43"/>
    <p:sldId id="333" r:id="rId44"/>
    <p:sldId id="334" r:id="rId45"/>
    <p:sldId id="337" r:id="rId46"/>
    <p:sldId id="340" r:id="rId47"/>
    <p:sldId id="341" r:id="rId48"/>
    <p:sldId id="342" r:id="rId49"/>
    <p:sldId id="3469" r:id="rId50"/>
    <p:sldId id="1140" r:id="rId51"/>
    <p:sldId id="650" r:id="rId52"/>
    <p:sldId id="1766" r:id="rId53"/>
    <p:sldId id="889" r:id="rId54"/>
    <p:sldId id="1743" r:id="rId55"/>
    <p:sldId id="885" r:id="rId56"/>
    <p:sldId id="1559" r:id="rId57"/>
    <p:sldId id="436" r:id="rId58"/>
    <p:sldId id="895" r:id="rId59"/>
    <p:sldId id="896" r:id="rId60"/>
    <p:sldId id="894" r:id="rId61"/>
    <p:sldId id="897" r:id="rId62"/>
    <p:sldId id="2058" r:id="rId63"/>
    <p:sldId id="1722" r:id="rId64"/>
    <p:sldId id="1763" r:id="rId65"/>
    <p:sldId id="3454" r:id="rId66"/>
    <p:sldId id="256" r:id="rId67"/>
    <p:sldId id="298" r:id="rId68"/>
    <p:sldId id="295" r:id="rId69"/>
    <p:sldId id="299" r:id="rId70"/>
    <p:sldId id="305" r:id="rId71"/>
    <p:sldId id="300" r:id="rId72"/>
    <p:sldId id="303" r:id="rId73"/>
    <p:sldId id="304" r:id="rId74"/>
    <p:sldId id="1139" r:id="rId75"/>
    <p:sldId id="982" r:id="rId76"/>
  </p:sldIdLst>
  <p:sldSz cx="9144000" cy="5143500" type="screen16x9"/>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 Chambers" initials="LC" lastIdx="3" clrIdx="0"/>
  <p:cmAuthor id="1" name="Goodes, Jane" initials="GJ" lastIdx="1" clrIdx="1">
    <p:extLst>
      <p:ext uri="{19B8F6BF-5375-455C-9EA6-DF929625EA0E}">
        <p15:presenceInfo xmlns:p15="http://schemas.microsoft.com/office/powerpoint/2012/main" userId="S::jane.goodes@xoserve.com::392d2df7-feba-47a3-bf20-7be4923a11ea" providerId="AD"/>
      </p:ext>
    </p:extLst>
  </p:cmAuthor>
  <p:cmAuthor id="2" name="Morgan, Neil A" initials="MNA" lastIdx="1" clrIdx="2">
    <p:extLst>
      <p:ext uri="{19B8F6BF-5375-455C-9EA6-DF929625EA0E}">
        <p15:presenceInfo xmlns:p15="http://schemas.microsoft.com/office/powerpoint/2012/main" userId="S::neil.a.morgan@xoserve.com::6d8c68c2-074e-40cb-880a-f27a04c2b231" providerId="AD"/>
      </p:ext>
    </p:extLst>
  </p:cmAuthor>
  <p:cmAuthor id="3" name="Tracy OConnor" initials="TO" lastIdx="3" clrIdx="3">
    <p:extLst>
      <p:ext uri="{19B8F6BF-5375-455C-9EA6-DF929625EA0E}">
        <p15:presenceInfo xmlns:p15="http://schemas.microsoft.com/office/powerpoint/2012/main" userId="S::tracy.oconnor@xoserve.com::c165d205-f988-41c6-a790-ae0515e39fe0" providerId="AD"/>
      </p:ext>
    </p:extLst>
  </p:cmAuthor>
  <p:cmAuthor id="4" name="Tambe, Surfaraz" initials="TS" lastIdx="10" clrIdx="4">
    <p:extLst>
      <p:ext uri="{19B8F6BF-5375-455C-9EA6-DF929625EA0E}">
        <p15:presenceInfo xmlns:p15="http://schemas.microsoft.com/office/powerpoint/2012/main" userId="S::surfaraz.tambe@xoserve.com::21ae2c14-c22c-44a4-a0d0-23dd8613b1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AF1"/>
    <a:srgbClr val="CED1E1"/>
    <a:srgbClr val="0000FF"/>
    <a:srgbClr val="3E5AA8"/>
    <a:srgbClr val="FFFFFF"/>
    <a:srgbClr val="D8F5FD"/>
    <a:srgbClr val="40D1F5"/>
    <a:srgbClr val="B1D6E8"/>
    <a:srgbClr val="84B8DA"/>
    <a:srgbClr val="9C4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20EDD-AC4C-4AD1-9E73-BBBC706CA572}" v="11" dt="2022-10-17T13:32:19.572"/>
    <p1510:client id="{69946DFA-5290-A3CA-5FBE-C70D739B5AF8}" v="4" dt="2022-10-17T14:51:47.256"/>
    <p1510:client id="{C3732AB7-AD6A-4484-97F3-0FCB3B2DFEB7}" v="2" dt="2022-10-17T15:20:31.656"/>
    <p1510:client id="{E54B5E85-AEBD-8DDF-64DC-5DBB69A68C73}" v="8" dt="2022-10-17T12:00:02.889"/>
    <p1510:client id="{ED7EF53D-4E5E-4CD3-BFC8-24F3061A2B84}" v="1093" dt="2022-10-17T13:31:39.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2" autoAdjust="0"/>
    <p:restoredTop sz="94660"/>
  </p:normalViewPr>
  <p:slideViewPr>
    <p:cSldViewPr snapToGrid="0">
      <p:cViewPr varScale="1">
        <p:scale>
          <a:sx n="153" d="100"/>
          <a:sy n="153" d="100"/>
        </p:scale>
        <p:origin x="97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3713"/>
          </a:xfrm>
          <a:prstGeom prst="rect">
            <a:avLst/>
          </a:prstGeom>
        </p:spPr>
        <p:txBody>
          <a:bodyPr vert="horz" lIns="91440" tIns="45720" rIns="91440" bIns="45720" rtlCol="0"/>
          <a:lstStyle>
            <a:lvl1pPr algn="r">
              <a:defRPr sz="1200"/>
            </a:lvl1pPr>
          </a:lstStyle>
          <a:p>
            <a:fld id="{30CC7C86-2D66-4C55-8F99-E153512351BA}" type="datetimeFigureOut">
              <a:rPr lang="en-GB" smtClean="0"/>
              <a:t>24/10/2022</a:t>
            </a:fld>
            <a:endParaRPr lang="en-GB"/>
          </a:p>
        </p:txBody>
      </p:sp>
      <p:sp>
        <p:nvSpPr>
          <p:cNvPr id="4" name="Slide Image Placeholder 3"/>
          <p:cNvSpPr>
            <a:spLocks noGrp="1" noRot="1" noChangeAspect="1"/>
          </p:cNvSpPr>
          <p:nvPr>
            <p:ph type="sldImg" idx="2"/>
          </p:nvPr>
        </p:nvSpPr>
        <p:spPr>
          <a:xfrm>
            <a:off x="73025"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690269"/>
            <a:ext cx="537972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14015"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378824"/>
            <a:ext cx="2914015" cy="493713"/>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26</a:t>
            </a:fld>
            <a:endParaRPr lang="en-GB"/>
          </a:p>
        </p:txBody>
      </p:sp>
    </p:spTree>
    <p:extLst>
      <p:ext uri="{BB962C8B-B14F-4D97-AF65-F5344CB8AC3E}">
        <p14:creationId xmlns:p14="http://schemas.microsoft.com/office/powerpoint/2010/main" val="303662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354780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252166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45</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50</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51</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63</a:t>
            </a:fld>
            <a:endParaRPr lang="en-GB"/>
          </a:p>
        </p:txBody>
      </p:sp>
      <p:sp>
        <p:nvSpPr>
          <p:cNvPr id="5" name="Footer Placeholder 4">
            <a:extLst>
              <a:ext uri="{FF2B5EF4-FFF2-40B4-BE49-F238E27FC236}">
                <a16:creationId xmlns:a16="http://schemas.microsoft.com/office/drawing/2014/main" id="{D73ECC1F-FDC8-49FB-B923-0AE8C2F7BECA}"/>
              </a:ext>
            </a:extLst>
          </p:cNvPr>
          <p:cNvSpPr>
            <a:spLocks noGrp="1"/>
          </p:cNvSpPr>
          <p:nvPr>
            <p:ph type="ftr" sz="quarter" idx="4"/>
          </p:nvPr>
        </p:nvSpPr>
        <p:spPr/>
        <p:txBody>
          <a:bodyPr/>
          <a:lstStyle/>
          <a:p>
            <a:r>
              <a:rPr lang="en-GB"/>
              <a:t>1</a:t>
            </a:r>
          </a:p>
        </p:txBody>
      </p:sp>
    </p:spTree>
    <p:extLst>
      <p:ext uri="{BB962C8B-B14F-4D97-AF65-F5344CB8AC3E}">
        <p14:creationId xmlns:p14="http://schemas.microsoft.com/office/powerpoint/2010/main" val="1824616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12485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80500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67162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a:xfrm>
            <a:off x="2565408" y="195496"/>
            <a:ext cx="4200525" cy="130969"/>
          </a:xfrm>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5902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83689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93"/>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4658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a:xfrm>
            <a:off x="2565408" y="195495"/>
            <a:ext cx="4200525" cy="130969"/>
          </a:xfrm>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792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57076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76609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a:xfrm>
            <a:off x="2565408" y="195490"/>
            <a:ext cx="4200525" cy="130969"/>
          </a:xfrm>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38659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466465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3531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a:xfrm>
            <a:off x="2565403" y="195487"/>
            <a:ext cx="4200525" cy="130969"/>
          </a:xfrm>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005550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97853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84"/>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4305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5.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jpe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4139952" y="4817490"/>
            <a:ext cx="864096"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endParaRPr lang="en-GB">
              <a:ea typeface="ＭＳ Ｐゴシック" pitchFamily="34" charset="-128"/>
            </a:endParaRPr>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a:solidFill>
                <a:srgbClr val="000000"/>
              </a:solidFill>
              <a:ea typeface="ＭＳ Ｐゴシック" pitchFamily="34" charset="-128"/>
            </a:endParaRPr>
          </a:p>
        </p:txBody>
      </p:sp>
      <p:sp>
        <p:nvSpPr>
          <p:cNvPr id="2" name="Slide Number Placeholder 1"/>
          <p:cNvSpPr>
            <a:spLocks noGrp="1"/>
          </p:cNvSpPr>
          <p:nvPr>
            <p:ph type="sldNum" sz="quarter" idx="4"/>
          </p:nvPr>
        </p:nvSpPr>
        <p:spPr>
          <a:xfrm>
            <a:off x="7579596" y="141480"/>
            <a:ext cx="1306488"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FFE9DEA2-EE3A-4EC9-821F-49987E18A19C}" type="slidenum">
              <a:rPr lang="en-GB" smtClean="0">
                <a:solidFill>
                  <a:srgbClr val="000000">
                    <a:tint val="75000"/>
                  </a:srgbClr>
                </a:solidFill>
                <a:ea typeface="ＭＳ Ｐゴシック" pitchFamily="34" charset="-128"/>
              </a:rPr>
              <a:pPr defTabSz="457200" fontAlgn="base">
                <a:spcBef>
                  <a:spcPct val="0"/>
                </a:spcBef>
                <a:spcAft>
                  <a:spcPct val="0"/>
                </a:spcAft>
              </a:pPr>
              <a:t>‹#›</a:t>
            </a:fld>
            <a:endParaRPr lang="en-GB">
              <a:solidFill>
                <a:srgbClr val="000000">
                  <a:tint val="75000"/>
                </a:srgbClr>
              </a:solidFill>
              <a:ea typeface="ＭＳ Ｐゴシック" pitchFamily="34" charset="-128"/>
            </a:endParaRPr>
          </a:p>
        </p:txBody>
      </p:sp>
    </p:spTree>
    <p:extLst>
      <p:ext uri="{BB962C8B-B14F-4D97-AF65-F5344CB8AC3E}">
        <p14:creationId xmlns:p14="http://schemas.microsoft.com/office/powerpoint/2010/main" val="25237533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hd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8"/>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5"/>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a:solidFill>
                <a:srgbClr val="000000"/>
              </a:solidFill>
              <a:ea typeface="ＭＳ Ｐゴシック" pitchFamily="34" charset="-128"/>
            </a:endParaRPr>
          </a:p>
        </p:txBody>
      </p:sp>
    </p:spTree>
    <p:extLst>
      <p:ext uri="{BB962C8B-B14F-4D97-AF65-F5344CB8AC3E}">
        <p14:creationId xmlns:p14="http://schemas.microsoft.com/office/powerpoint/2010/main" val="9803303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4"/>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solidFill>
                <a:srgbClr val="000000"/>
              </a:solidFill>
              <a:ea typeface="ＭＳ Ｐゴシック" pitchFamily="34" charset="-128"/>
            </a:endParaRPr>
          </a:p>
        </p:txBody>
      </p:sp>
    </p:spTree>
    <p:extLst>
      <p:ext uri="{BB962C8B-B14F-4D97-AF65-F5344CB8AC3E}">
        <p14:creationId xmlns:p14="http://schemas.microsoft.com/office/powerpoint/2010/main" val="35992363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29"/>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solidFill>
                <a:srgbClr val="000000"/>
              </a:solidFill>
              <a:ea typeface="ＭＳ Ｐゴシック" pitchFamily="34" charset="-128"/>
            </a:endParaRPr>
          </a:p>
        </p:txBody>
      </p:sp>
    </p:spTree>
    <p:extLst>
      <p:ext uri="{BB962C8B-B14F-4D97-AF65-F5344CB8AC3E}">
        <p14:creationId xmlns:p14="http://schemas.microsoft.com/office/powerpoint/2010/main" val="31549300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39"/>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3" y="4962526"/>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a:solidFill>
                <a:srgbClr val="000000"/>
              </a:solidFill>
              <a:ea typeface="ＭＳ Ｐゴシック" pitchFamily="34" charset="-128"/>
            </a:endParaRPr>
          </a:p>
        </p:txBody>
      </p:sp>
    </p:spTree>
    <p:extLst>
      <p:ext uri="{BB962C8B-B14F-4D97-AF65-F5344CB8AC3E}">
        <p14:creationId xmlns:p14="http://schemas.microsoft.com/office/powerpoint/2010/main" val="17457025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xoserve.com/calendar/dsc-delivery-sub-group-24-october-202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Visio_Drawing_C1CC6A39.vsd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gasgovernance.co.uk/082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gasgovernance.co.uk/082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xoserve.com/media/43734/30986-rt-po-xrn5561-urgent-modification-0822-detailed-design-for-awareness.doc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xoserve.com/media/43163/xrn5379-singular-cp.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xoserve.com/media/43736/30987-rt-po-xrn5379-class-1-read-service-procurement-exercise-mod-0710-detailed-design.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xoserve.com/change/change-proposals/xrn-5561-reform-of-gas-demand-side-response-dsr-arrangements-modification-0822/" TargetMode="External"/><Relationship Id="rId13" Type="http://schemas.openxmlformats.org/officeDocument/2006/relationships/hyperlink" Target="https://www.xoserve.com/change/change-proposals/xrn-4990-transfer-of-sites-with-low-read-submission-performance-from-class-2-and-3-into-class-4-mod0664/"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5469-increasing-the-frequency-of-fsg-payments/" TargetMode="External"/><Relationship Id="rId12" Type="http://schemas.openxmlformats.org/officeDocument/2006/relationships/hyperlink" Target="https://www.xoserve.com/change/change-proposals/xrn-4978-notification-of-rolling-aq-value-following-transfer-of-ownership-between-m-5-and-m/" TargetMode="External"/><Relationship Id="rId2" Type="http://schemas.openxmlformats.org/officeDocument/2006/relationships/notesSlide" Target="../notesSlides/notesSlide6.xml"/><Relationship Id="rId16" Type="http://schemas.openxmlformats.org/officeDocument/2006/relationships/hyperlink" Target="https://www.xoserve.com/change/change-proposals/xrn-5298-h100-fife-project-phase-1-initial-assessment/"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65-appointment-of-cdsp-as-the-scheme-administrator-for-the-energy-price-guarantee-epg-for-domestic-gas-consumers-gas-unc0824/" TargetMode="External"/><Relationship Id="rId11" Type="http://schemas.openxmlformats.org/officeDocument/2006/relationships/hyperlink" Target="https://www.xoserve.com/change/change-proposals/xrn-4900-biomethane-sites-with-reduced-propane-injection/" TargetMode="External"/><Relationship Id="rId5" Type="http://schemas.openxmlformats.org/officeDocument/2006/relationships/hyperlink" Target="https://www.xoserve.com/change/change-proposals/xrn-5529-unc-derogation-process-mod-0800/" TargetMode="External"/><Relationship Id="rId15" Type="http://schemas.openxmlformats.org/officeDocument/2006/relationships/hyperlink" Target="https://www.xoserve.com/change/change-proposals/xrn-4992-modification-0687-creation-of-new-charge-to-recover-last-resort-supply-payments/" TargetMode="External"/><Relationship Id="rId10" Type="http://schemas.openxmlformats.org/officeDocument/2006/relationships/hyperlink" Target="https://www.xoserve.com/change/change-proposals/xrn-5236-reporting-valid-confirmed-theft-of-gas-into-central-systems-modification-0734/" TargetMode="External"/><Relationship Id="rId4" Type="http://schemas.openxmlformats.org/officeDocument/2006/relationships/hyperlink" Target="https://www.xoserve.com/change/change-proposals/xrn-5231-provision-of-a-fwacv-service/" TargetMode="External"/><Relationship Id="rId9" Type="http://schemas.openxmlformats.org/officeDocument/2006/relationships/hyperlink" Target="https://www.xoserve.com/change/change-proposals/xrn-4713-actual-read-following-estimated-transfer-read-calculating-aq-of-1-linked-to-xrn4690/" TargetMode="External"/><Relationship Id="rId14" Type="http://schemas.openxmlformats.org/officeDocument/2006/relationships/hyperlink" Target="https://www.xoserve.com/change/change-proposals/xrn-4989-online-end-to-end-credit-interest-process-defect-1063/"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xoserve.com/change/change-proposals/xrn-5453-gsos-2-3-13-payment-automation/"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345-deferral-of-creation-of-class-change-reads-for-dm-to-ndm-and-ndm-to-dm-sites-at-transfer-of-ownership/" TargetMode="External"/><Relationship Id="rId12" Type="http://schemas.openxmlformats.org/officeDocument/2006/relationships/hyperlink" Target="https://www.xoserve.com/change/change-proposals/xrn-5517-hydrogen-checker-website/"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316-rejecting-a-replacement-read-with-a-pre-line-in-the-sand-lis-read-date/" TargetMode="External"/><Relationship Id="rId11" Type="http://schemas.openxmlformats.org/officeDocument/2006/relationships/hyperlink" Target="https://www.xoserve.com/change/change-proposals/xrn-5473-meter-asset-detail-proactive-monitoring-service/" TargetMode="External"/><Relationship Id="rId5" Type="http://schemas.openxmlformats.org/officeDocument/2006/relationships/hyperlink" Target="https://www.xoserve.com/change/change-proposals/xrn-5286-clarificatory-change-to-the-aq-amendment-process-to-be-applied-retrospectively-modification-0746/" TargetMode="External"/><Relationship Id="rId10" Type="http://schemas.openxmlformats.org/officeDocument/2006/relationships/hyperlink" Target="https://www.xoserve.com/change/change-proposals/xrn-5471-services-to-release-data-to-unc-parties/"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 Id="rId9" Type="http://schemas.openxmlformats.org/officeDocument/2006/relationships/hyperlink" Target="https://www.xoserve.com/change/change-proposals/xrn5454-supplier-of-last-resort-solr-reporting-suite/"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xoserve.com/change/change-proposals/xrn-5547-updating-the-comprehensive-invoice-master-list-and-inv-template/" TargetMode="External"/><Relationship Id="rId3" Type="http://schemas.openxmlformats.org/officeDocument/2006/relationships/hyperlink" Target="https://www.xoserve.com/change/change-proposals/xrn-5532-hydrogen-town-trial/" TargetMode="External"/><Relationship Id="rId7" Type="http://schemas.openxmlformats.org/officeDocument/2006/relationships/hyperlink" Target="https://www.xoserve.com/change/change-proposals/xrn-5546-resolution-of-address-interactions-between-dcc-and-cdsp/" TargetMode="External"/><Relationship Id="rId2" Type="http://schemas.openxmlformats.org/officeDocument/2006/relationships/hyperlink" Target="https://www.xoserve.com/change/change-proposals/xrn-5531-hydrogen-village-trial/"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45-hydrogen-trial-visualisation-dashboard/" TargetMode="External"/><Relationship Id="rId5" Type="http://schemas.openxmlformats.org/officeDocument/2006/relationships/hyperlink" Target="https://www.xoserve.com/change/change-proposals/xrn-5541-amendment-to-the-uig-additional-national-data-reporting/" TargetMode="External"/><Relationship Id="rId4" Type="http://schemas.openxmlformats.org/officeDocument/2006/relationships/hyperlink" Target="https://www.xoserve.com/change/change-proposals/xrn-5535-processing-of-css-switch-requests-received-in-time-period-5/" TargetMode="External"/><Relationship Id="rId9" Type="http://schemas.openxmlformats.org/officeDocument/2006/relationships/hyperlink" Target="https://www.xoserve.com/change/change-proposals/xrn-5555-amend-existing-large-load-site-reportin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umbraco.xoserve.com/media/43742/post-meeting-brief-chmc-12th-october-2022.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package" Target="../embeddings/Microsoft_Word_Document.docx"/></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www.xoserve.com/calendar/dsc-delivery-sub-group-24-october-202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DSC Delivery Sub-Group</a:t>
            </a:r>
          </a:p>
        </p:txBody>
      </p:sp>
      <p:sp>
        <p:nvSpPr>
          <p:cNvPr id="3" name="Subtitle 2"/>
          <p:cNvSpPr>
            <a:spLocks noGrp="1"/>
          </p:cNvSpPr>
          <p:nvPr>
            <p:ph type="subTitle" idx="1"/>
          </p:nvPr>
        </p:nvSpPr>
        <p:spPr/>
        <p:txBody>
          <a:bodyPr vert="horz" lIns="91440" tIns="45720" rIns="91440" bIns="45720" rtlCol="0" anchor="t">
            <a:normAutofit/>
          </a:bodyPr>
          <a:lstStyle/>
          <a:p>
            <a:r>
              <a:rPr lang="en-GB" sz="2800">
                <a:effectLst/>
                <a:latin typeface="Arial" panose="020B0604020202020204" pitchFamily="34" charset="0"/>
                <a:ea typeface="Times New Roman" panose="02020603050405020304" pitchFamily="18" charset="0"/>
                <a:cs typeface="Times New Roman" panose="02020603050405020304" pitchFamily="18" charset="0"/>
              </a:rPr>
              <a:t>Monday 24</a:t>
            </a:r>
            <a:r>
              <a:rPr lang="en-GB" sz="2800" baseline="30000">
                <a:effectLst/>
                <a:latin typeface="Arial" panose="020B0604020202020204" pitchFamily="34" charset="0"/>
                <a:ea typeface="Times New Roman" panose="02020603050405020304" pitchFamily="18" charset="0"/>
                <a:cs typeface="Times New Roman" panose="02020603050405020304" pitchFamily="18" charset="0"/>
              </a:rPr>
              <a:t>th</a:t>
            </a:r>
            <a:r>
              <a:rPr lang="en-GB" sz="2800">
                <a:effectLst/>
                <a:latin typeface="Arial" panose="020B0604020202020204" pitchFamily="34" charset="0"/>
                <a:ea typeface="Times New Roman" panose="02020603050405020304" pitchFamily="18" charset="0"/>
                <a:cs typeface="Times New Roman" panose="02020603050405020304" pitchFamily="18" charset="0"/>
              </a:rPr>
              <a:t> October 2022</a:t>
            </a:r>
            <a:endParaRPr lang="en-GB" sz="3600">
              <a:solidFill>
                <a:schemeClr val="bg1">
                  <a:lumMod val="50000"/>
                </a:schemeClr>
              </a:solidFill>
              <a:latin typeface="Arial"/>
              <a:cs typeface="Arial"/>
            </a:endParaRPr>
          </a:p>
        </p:txBody>
      </p:sp>
    </p:spTree>
    <p:extLst>
      <p:ext uri="{BB962C8B-B14F-4D97-AF65-F5344CB8AC3E}">
        <p14:creationId xmlns:p14="http://schemas.microsoft.com/office/powerpoint/2010/main" val="197430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9126-E637-4649-955D-3D4FDE69B082}"/>
              </a:ext>
            </a:extLst>
          </p:cNvPr>
          <p:cNvSpPr>
            <a:spLocks noGrp="1"/>
          </p:cNvSpPr>
          <p:nvPr>
            <p:ph type="title"/>
          </p:nvPr>
        </p:nvSpPr>
        <p:spPr/>
        <p:txBody>
          <a:bodyPr>
            <a:noAutofit/>
          </a:bodyPr>
          <a:lstStyle/>
          <a:p>
            <a:r>
              <a:rPr lang="en-GB" sz="2400"/>
              <a:t>XRN5573 – Updates to the Priority Consumer Process</a:t>
            </a:r>
          </a:p>
        </p:txBody>
      </p:sp>
      <p:sp>
        <p:nvSpPr>
          <p:cNvPr id="3" name="Content Placeholder 2">
            <a:extLst>
              <a:ext uri="{FF2B5EF4-FFF2-40B4-BE49-F238E27FC236}">
                <a16:creationId xmlns:a16="http://schemas.microsoft.com/office/drawing/2014/main" id="{D11FA7FE-BDAF-456C-87F0-410529AD14AE}"/>
              </a:ext>
            </a:extLst>
          </p:cNvPr>
          <p:cNvSpPr>
            <a:spLocks noGrp="1"/>
          </p:cNvSpPr>
          <p:nvPr>
            <p:ph idx="1"/>
          </p:nvPr>
        </p:nvSpPr>
        <p:spPr/>
        <p:txBody>
          <a:bodyPr>
            <a:normAutofit/>
          </a:bodyPr>
          <a:lstStyle/>
          <a:p>
            <a:r>
              <a:rPr lang="en-US" sz="1600" dirty="0"/>
              <a:t>The current criteria in place to assign a Priority Consumer (who will be </a:t>
            </a:r>
            <a:r>
              <a:rPr lang="en-US" sz="1600" dirty="0" err="1"/>
              <a:t>prioritised</a:t>
            </a:r>
            <a:r>
              <a:rPr lang="en-US" sz="1600" dirty="0"/>
              <a:t> where there is a national gas emergency), has been updated at the direction of BEIS Secretary of State</a:t>
            </a:r>
          </a:p>
          <a:p>
            <a:r>
              <a:rPr lang="en-US" sz="1600" dirty="0"/>
              <a:t>Based on this, the relevant updates to the process are required to reflect the updated criteria and Priority Consumer Categories</a:t>
            </a:r>
          </a:p>
          <a:p>
            <a:r>
              <a:rPr lang="en-US" sz="1600" dirty="0"/>
              <a:t>There will be a need to replace the obsolete Category B, with one that permits the protection of sites of significance to national security or whose loss would pose a significant threat to welfare </a:t>
            </a:r>
          </a:p>
          <a:p>
            <a:r>
              <a:rPr lang="en-US" sz="1600" dirty="0"/>
              <a:t>Change Category C from a fixed financial threshold of damage to, damage costs calculated as a percentage of site value. This is relevant for sites over 2 million </a:t>
            </a:r>
            <a:r>
              <a:rPr lang="en-US" sz="1600" dirty="0" err="1"/>
              <a:t>therms</a:t>
            </a:r>
            <a:r>
              <a:rPr lang="en-US" sz="1600" dirty="0"/>
              <a:t> (58,600,000 </a:t>
            </a:r>
            <a:r>
              <a:rPr lang="en-US" sz="1600" dirty="0" err="1"/>
              <a:t>kWhs</a:t>
            </a:r>
            <a:r>
              <a:rPr lang="en-US" sz="1600" dirty="0"/>
              <a:t>) per annum. </a:t>
            </a:r>
          </a:p>
          <a:p>
            <a:r>
              <a:rPr lang="en-US" sz="1600" dirty="0"/>
              <a:t>The process for a site to apply to be a Priority Consumer must be updated to reflect these changes </a:t>
            </a:r>
            <a:endParaRPr lang="en-GB" sz="1600" dirty="0"/>
          </a:p>
        </p:txBody>
      </p:sp>
    </p:spTree>
    <p:extLst>
      <p:ext uri="{BB962C8B-B14F-4D97-AF65-F5344CB8AC3E}">
        <p14:creationId xmlns:p14="http://schemas.microsoft.com/office/powerpoint/2010/main" val="140876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580A-470E-4799-92F7-2B1D081B14E4}"/>
              </a:ext>
            </a:extLst>
          </p:cNvPr>
          <p:cNvSpPr>
            <a:spLocks noGrp="1"/>
          </p:cNvSpPr>
          <p:nvPr>
            <p:ph type="ctrTitle"/>
          </p:nvPr>
        </p:nvSpPr>
        <p:spPr>
          <a:xfrm>
            <a:off x="685800" y="1923678"/>
            <a:ext cx="7772400" cy="1102519"/>
          </a:xfrm>
        </p:spPr>
        <p:txBody>
          <a:bodyPr/>
          <a:lstStyle/>
          <a:p>
            <a:r>
              <a:rPr lang="en-GB"/>
              <a:t>2b. Change Proposal Initial View Representations</a:t>
            </a:r>
          </a:p>
        </p:txBody>
      </p:sp>
    </p:spTree>
    <p:extLst>
      <p:ext uri="{BB962C8B-B14F-4D97-AF65-F5344CB8AC3E}">
        <p14:creationId xmlns:p14="http://schemas.microsoft.com/office/powerpoint/2010/main" val="4216839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4EF3-D405-4996-A1AE-2CD9B0ECA430}"/>
              </a:ext>
            </a:extLst>
          </p:cNvPr>
          <p:cNvSpPr>
            <a:spLocks noGrp="1"/>
          </p:cNvSpPr>
          <p:nvPr>
            <p:ph type="title"/>
          </p:nvPr>
        </p:nvSpPr>
        <p:spPr/>
        <p:txBody>
          <a:bodyPr>
            <a:normAutofit fontScale="90000"/>
          </a:bodyPr>
          <a:lstStyle/>
          <a:p>
            <a:r>
              <a:rPr lang="en-GB"/>
              <a:t>2b. Change Proposal Initial View Representations</a:t>
            </a:r>
          </a:p>
        </p:txBody>
      </p:sp>
      <p:sp>
        <p:nvSpPr>
          <p:cNvPr id="3" name="Content Placeholder 2">
            <a:extLst>
              <a:ext uri="{FF2B5EF4-FFF2-40B4-BE49-F238E27FC236}">
                <a16:creationId xmlns:a16="http://schemas.microsoft.com/office/drawing/2014/main" id="{699A9963-61E2-4857-A58D-01E399BF73F8}"/>
              </a:ext>
            </a:extLst>
          </p:cNvPr>
          <p:cNvSpPr>
            <a:spLocks noGrp="1"/>
          </p:cNvSpPr>
          <p:nvPr>
            <p:ph idx="1"/>
          </p:nvPr>
        </p:nvSpPr>
        <p:spPr>
          <a:xfrm>
            <a:off x="395536" y="1275606"/>
            <a:ext cx="8229600" cy="2952328"/>
          </a:xfrm>
        </p:spPr>
        <p:txBody>
          <a:bodyPr vert="horz" lIns="91440" tIns="45720" rIns="91440" bIns="45720" rtlCol="0" anchor="t">
            <a:normAutofit/>
          </a:bodyPr>
          <a:lstStyle/>
          <a:p>
            <a:r>
              <a:rPr lang="en-GB" sz="2000"/>
              <a:t>None for this meeting</a:t>
            </a:r>
          </a:p>
        </p:txBody>
      </p:sp>
    </p:spTree>
    <p:extLst>
      <p:ext uri="{BB962C8B-B14F-4D97-AF65-F5344CB8AC3E}">
        <p14:creationId xmlns:p14="http://schemas.microsoft.com/office/powerpoint/2010/main" val="319376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55576" y="2139702"/>
            <a:ext cx="7524328" cy="971550"/>
          </a:xfrm>
        </p:spPr>
        <p:txBody>
          <a:bodyPr/>
          <a:lstStyle/>
          <a:p>
            <a:r>
              <a:rPr lang="en-GB"/>
              <a:t>2c. Undergoing Solution Options Impact Assessment Review</a:t>
            </a:r>
            <a:endParaRPr lang="en-GB" sz="2800">
              <a:solidFill>
                <a:srgbClr val="3E5AA8"/>
              </a:solidFill>
            </a:endParaRPr>
          </a:p>
        </p:txBody>
      </p:sp>
    </p:spTree>
    <p:extLst>
      <p:ext uri="{BB962C8B-B14F-4D97-AF65-F5344CB8AC3E}">
        <p14:creationId xmlns:p14="http://schemas.microsoft.com/office/powerpoint/2010/main" val="268863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994"/>
            <a:ext cx="8229600" cy="637580"/>
          </a:xfrm>
        </p:spPr>
        <p:txBody>
          <a:bodyPr>
            <a:noAutofit/>
          </a:bodyPr>
          <a:lstStyle/>
          <a:p>
            <a:r>
              <a:rPr lang="en-GB"/>
              <a:t>2c.  Undergoing Solution Options Impact Assessment Review</a:t>
            </a:r>
          </a:p>
        </p:txBody>
      </p:sp>
      <p:sp>
        <p:nvSpPr>
          <p:cNvPr id="3" name="Content Placeholder 2"/>
          <p:cNvSpPr>
            <a:spLocks noGrp="1"/>
          </p:cNvSpPr>
          <p:nvPr>
            <p:ph idx="1"/>
          </p:nvPr>
        </p:nvSpPr>
        <p:spPr>
          <a:xfrm>
            <a:off x="457200" y="1347614"/>
            <a:ext cx="8229600" cy="2448272"/>
          </a:xfrm>
        </p:spPr>
        <p:txBody>
          <a:bodyPr vert="horz" lIns="91440" tIns="45720" rIns="91440" bIns="45720" rtlCol="0" anchor="t">
            <a:noAutofit/>
          </a:bodyPr>
          <a:lstStyle/>
          <a:p>
            <a:r>
              <a:rPr lang="en-GB" sz="2000"/>
              <a:t>None for this meeting</a:t>
            </a:r>
            <a:endParaRPr lang="en-GB" sz="2000">
              <a:solidFill>
                <a:srgbClr val="000000"/>
              </a:solidFill>
              <a:ea typeface="Arial" panose="020B0604020202020204" pitchFamily="34" charset="0"/>
              <a:cs typeface="Times New Roman" panose="02020603050405020304" pitchFamily="18" charset="0"/>
            </a:endParaRPr>
          </a:p>
          <a:p>
            <a:endParaRPr lang="en-GB" sz="2400"/>
          </a:p>
        </p:txBody>
      </p:sp>
    </p:spTree>
    <p:extLst>
      <p:ext uri="{BB962C8B-B14F-4D97-AF65-F5344CB8AC3E}">
        <p14:creationId xmlns:p14="http://schemas.microsoft.com/office/powerpoint/2010/main" val="2157676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F851-84B7-42FE-A629-690C1EF1602D}"/>
              </a:ext>
            </a:extLst>
          </p:cNvPr>
          <p:cNvSpPr>
            <a:spLocks noGrp="1"/>
          </p:cNvSpPr>
          <p:nvPr>
            <p:ph type="ctrTitle"/>
          </p:nvPr>
        </p:nvSpPr>
        <p:spPr>
          <a:xfrm>
            <a:off x="685800" y="2020490"/>
            <a:ext cx="7772400" cy="1102519"/>
          </a:xfrm>
        </p:spPr>
        <p:txBody>
          <a:bodyPr/>
          <a:lstStyle/>
          <a:p>
            <a:r>
              <a:rPr lang="en-GB"/>
              <a:t>2d. Solution Options Impact Assessment Review Completed</a:t>
            </a:r>
          </a:p>
        </p:txBody>
      </p:sp>
    </p:spTree>
    <p:extLst>
      <p:ext uri="{BB962C8B-B14F-4D97-AF65-F5344CB8AC3E}">
        <p14:creationId xmlns:p14="http://schemas.microsoft.com/office/powerpoint/2010/main" val="399695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76A4-939A-4BC3-AB8B-90F43A77284F}"/>
              </a:ext>
            </a:extLst>
          </p:cNvPr>
          <p:cNvSpPr>
            <a:spLocks noGrp="1"/>
          </p:cNvSpPr>
          <p:nvPr>
            <p:ph type="title"/>
          </p:nvPr>
        </p:nvSpPr>
        <p:spPr>
          <a:xfrm>
            <a:off x="457200" y="195486"/>
            <a:ext cx="8229600" cy="637580"/>
          </a:xfrm>
        </p:spPr>
        <p:txBody>
          <a:bodyPr>
            <a:normAutofit fontScale="90000"/>
          </a:bodyPr>
          <a:lstStyle/>
          <a:p>
            <a:r>
              <a:rPr lang="en-GB"/>
              <a:t>2d. Solution Options Impact Assessment Review Completed</a:t>
            </a:r>
          </a:p>
        </p:txBody>
      </p:sp>
      <p:sp>
        <p:nvSpPr>
          <p:cNvPr id="3" name="Content Placeholder 2">
            <a:extLst>
              <a:ext uri="{FF2B5EF4-FFF2-40B4-BE49-F238E27FC236}">
                <a16:creationId xmlns:a16="http://schemas.microsoft.com/office/drawing/2014/main" id="{84FD9747-A915-4627-9019-95120745A492}"/>
              </a:ext>
            </a:extLst>
          </p:cNvPr>
          <p:cNvSpPr>
            <a:spLocks noGrp="1"/>
          </p:cNvSpPr>
          <p:nvPr>
            <p:ph idx="1"/>
          </p:nvPr>
        </p:nvSpPr>
        <p:spPr>
          <a:xfrm>
            <a:off x="457200" y="1347614"/>
            <a:ext cx="8229600" cy="3384376"/>
          </a:xfrm>
        </p:spPr>
        <p:txBody>
          <a:bodyPr vert="horz" lIns="91440" tIns="45720" rIns="91440" bIns="45720" rtlCol="0" anchor="t">
            <a:normAutofit/>
          </a:bodyPr>
          <a:lstStyle/>
          <a:p>
            <a:r>
              <a:rPr lang="en-GB" sz="1600"/>
              <a:t>None for this meeting</a:t>
            </a:r>
            <a:endParaRPr lang="en-GB" sz="1600">
              <a:solidFill>
                <a:srgbClr val="000000"/>
              </a:solidFill>
              <a:ea typeface="Arial" panose="020B0604020202020204" pitchFamily="34" charset="0"/>
              <a:cs typeface="Times New Roman" panose="02020603050405020304" pitchFamily="18" charset="0"/>
            </a:endParaRPr>
          </a:p>
          <a:p>
            <a:endParaRPr lang="en-GB" sz="1600" b="1">
              <a:solidFill>
                <a:srgbClr val="000000"/>
              </a:solidFill>
              <a:latin typeface="Arial"/>
              <a:cs typeface="Arial"/>
            </a:endParaRPr>
          </a:p>
        </p:txBody>
      </p:sp>
    </p:spTree>
    <p:extLst>
      <p:ext uri="{BB962C8B-B14F-4D97-AF65-F5344CB8AC3E}">
        <p14:creationId xmlns:p14="http://schemas.microsoft.com/office/powerpoint/2010/main" val="161792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8D98-433C-4031-AB95-B1E61DB1A717}"/>
              </a:ext>
            </a:extLst>
          </p:cNvPr>
          <p:cNvSpPr>
            <a:spLocks noGrp="1"/>
          </p:cNvSpPr>
          <p:nvPr>
            <p:ph type="ctrTitle"/>
          </p:nvPr>
        </p:nvSpPr>
        <p:spPr>
          <a:xfrm>
            <a:off x="685800" y="2020490"/>
            <a:ext cx="7772400" cy="1102519"/>
          </a:xfrm>
        </p:spPr>
        <p:txBody>
          <a:bodyPr/>
          <a:lstStyle/>
          <a:p>
            <a:r>
              <a:rPr lang="en-GB"/>
              <a:t>3. Changes in Detailed Design </a:t>
            </a:r>
          </a:p>
        </p:txBody>
      </p:sp>
    </p:spTree>
    <p:extLst>
      <p:ext uri="{BB962C8B-B14F-4D97-AF65-F5344CB8AC3E}">
        <p14:creationId xmlns:p14="http://schemas.microsoft.com/office/powerpoint/2010/main" val="119207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9EC6-E323-4CA9-86C6-AA6E7B93E00C}"/>
              </a:ext>
            </a:extLst>
          </p:cNvPr>
          <p:cNvSpPr>
            <a:spLocks noGrp="1"/>
          </p:cNvSpPr>
          <p:nvPr>
            <p:ph type="title"/>
          </p:nvPr>
        </p:nvSpPr>
        <p:spPr/>
        <p:txBody>
          <a:bodyPr/>
          <a:lstStyle/>
          <a:p>
            <a:r>
              <a:rPr lang="en-GB"/>
              <a:t>3a. Requirements Considerations</a:t>
            </a:r>
          </a:p>
        </p:txBody>
      </p:sp>
      <p:sp>
        <p:nvSpPr>
          <p:cNvPr id="3" name="Content Placeholder 2">
            <a:extLst>
              <a:ext uri="{FF2B5EF4-FFF2-40B4-BE49-F238E27FC236}">
                <a16:creationId xmlns:a16="http://schemas.microsoft.com/office/drawing/2014/main" id="{FBBE51D2-41DE-4CB0-A89C-2F83A1212BD6}"/>
              </a:ext>
            </a:extLst>
          </p:cNvPr>
          <p:cNvSpPr>
            <a:spLocks noGrp="1"/>
          </p:cNvSpPr>
          <p:nvPr>
            <p:ph idx="1"/>
          </p:nvPr>
        </p:nvSpPr>
        <p:spPr>
          <a:xfrm>
            <a:off x="457200" y="1347614"/>
            <a:ext cx="8229600" cy="3096344"/>
          </a:xfrm>
        </p:spPr>
        <p:txBody>
          <a:bodyPr>
            <a:normAutofit/>
          </a:bodyPr>
          <a:lstStyle/>
          <a:p>
            <a:pPr>
              <a:lnSpc>
                <a:spcPct val="115000"/>
              </a:lnSpc>
              <a:spcBef>
                <a:spcPts val="0"/>
              </a:spcBef>
              <a:defRPr/>
            </a:pPr>
            <a:r>
              <a:rPr lang="en-GB" sz="2000">
                <a:solidFill>
                  <a:srgbClr val="000000"/>
                </a:solidFill>
              </a:rPr>
              <a:t>None for this meeting</a:t>
            </a:r>
          </a:p>
        </p:txBody>
      </p:sp>
    </p:spTree>
    <p:extLst>
      <p:ext uri="{BB962C8B-B14F-4D97-AF65-F5344CB8AC3E}">
        <p14:creationId xmlns:p14="http://schemas.microsoft.com/office/powerpoint/2010/main" val="131906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7275-15E0-4520-9119-B2E678878A27}"/>
              </a:ext>
            </a:extLst>
          </p:cNvPr>
          <p:cNvSpPr>
            <a:spLocks noGrp="1"/>
          </p:cNvSpPr>
          <p:nvPr>
            <p:ph type="title"/>
          </p:nvPr>
        </p:nvSpPr>
        <p:spPr/>
        <p:txBody>
          <a:bodyPr/>
          <a:lstStyle/>
          <a:p>
            <a:r>
              <a:rPr lang="en-GB"/>
              <a:t>3b. Design Clarification</a:t>
            </a:r>
          </a:p>
        </p:txBody>
      </p:sp>
      <p:sp>
        <p:nvSpPr>
          <p:cNvPr id="3" name="Content Placeholder 2">
            <a:extLst>
              <a:ext uri="{FF2B5EF4-FFF2-40B4-BE49-F238E27FC236}">
                <a16:creationId xmlns:a16="http://schemas.microsoft.com/office/drawing/2014/main" id="{CA4BE726-9C2B-4F5D-8F48-DC22D6EBA3DF}"/>
              </a:ext>
            </a:extLst>
          </p:cNvPr>
          <p:cNvSpPr>
            <a:spLocks noGrp="1"/>
          </p:cNvSpPr>
          <p:nvPr>
            <p:ph idx="1"/>
          </p:nvPr>
        </p:nvSpPr>
        <p:spPr>
          <a:xfrm>
            <a:off x="457200" y="1203598"/>
            <a:ext cx="8229600" cy="3528392"/>
          </a:xfrm>
        </p:spPr>
        <p:txBody>
          <a:bodyPr vert="horz" lIns="91440" tIns="45720" rIns="91440" bIns="45720" rtlCol="0" anchor="t">
            <a:normAutofit/>
          </a:bodyPr>
          <a:lstStyle/>
          <a:p>
            <a:pPr>
              <a:lnSpc>
                <a:spcPct val="115000"/>
              </a:lnSpc>
              <a:spcBef>
                <a:spcPts val="0"/>
              </a:spcBef>
              <a:defRPr/>
            </a:pPr>
            <a:r>
              <a:rPr lang="en-GB" sz="1400">
                <a:effectLst/>
                <a:latin typeface="Arial"/>
                <a:ea typeface="Times New Roman" panose="02020603050405020304" pitchFamily="18" charset="0"/>
                <a:cs typeface="Times New Roman"/>
              </a:rPr>
              <a:t>XRN 5556.C - Contact Management Service (CMS) Rebuild – Version 1.2 – Detailed Design</a:t>
            </a:r>
            <a:endParaRPr lang="en-GB" sz="1400">
              <a:effectLst/>
              <a:ea typeface="Times New Roman" panose="02020603050405020304" pitchFamily="18" charset="0"/>
              <a:cs typeface="Times New Roman" panose="02020603050405020304" pitchFamily="18" charset="0"/>
            </a:endParaRPr>
          </a:p>
          <a:p>
            <a:pPr>
              <a:lnSpc>
                <a:spcPct val="115000"/>
              </a:lnSpc>
              <a:spcBef>
                <a:spcPts val="0"/>
              </a:spcBef>
              <a:defRPr/>
            </a:pPr>
            <a:endParaRPr lang="en-GB" sz="1400">
              <a:cs typeface="Times New Roman" panose="02020603050405020304" pitchFamily="18" charset="0"/>
            </a:endParaRPr>
          </a:p>
          <a:p>
            <a:pPr>
              <a:lnSpc>
                <a:spcPct val="115000"/>
              </a:lnSpc>
              <a:spcBef>
                <a:spcPts val="0"/>
              </a:spcBef>
              <a:defRPr/>
            </a:pPr>
            <a:r>
              <a:rPr lang="en-US" sz="1400">
                <a:latin typeface="Arial"/>
                <a:cs typeface="Arial"/>
              </a:rPr>
              <a:t>XRN 5541 </a:t>
            </a:r>
            <a:r>
              <a:rPr lang="en-US" sz="1400" i="0" u="none" strike="noStrike">
                <a:effectLst/>
                <a:latin typeface="Arial"/>
                <a:cs typeface="Arial"/>
              </a:rPr>
              <a:t>Amendment to the UIG Additional National Data Reporting</a:t>
            </a:r>
            <a:r>
              <a:rPr lang="en-US" sz="1400" i="0">
                <a:effectLst/>
                <a:latin typeface="Arial"/>
                <a:cs typeface="Arial"/>
              </a:rPr>
              <a:t>​</a:t>
            </a:r>
            <a:endParaRPr lang="en-US" sz="1400">
              <a:latin typeface="Arial"/>
              <a:cs typeface="Arial"/>
            </a:endParaRPr>
          </a:p>
          <a:p>
            <a:pPr>
              <a:lnSpc>
                <a:spcPct val="115000"/>
              </a:lnSpc>
              <a:spcBef>
                <a:spcPts val="0"/>
              </a:spcBef>
              <a:defRPr/>
            </a:pPr>
            <a:endParaRPr lang="en-US" sz="1400"/>
          </a:p>
          <a:p>
            <a:pPr>
              <a:lnSpc>
                <a:spcPct val="115000"/>
              </a:lnSpc>
              <a:spcBef>
                <a:spcPts val="0"/>
              </a:spcBef>
              <a:defRPr/>
            </a:pPr>
            <a:r>
              <a:rPr lang="en-GB" sz="1400">
                <a:effectLst/>
                <a:latin typeface="Arial"/>
                <a:ea typeface="Times New Roman" panose="02020603050405020304" pitchFamily="18" charset="0"/>
                <a:cs typeface="Times New Roman"/>
              </a:rPr>
              <a:t>XRN 5561 -Reform of Gas Demand Side Response (DSR) Arrangements (Modification 0822)</a:t>
            </a:r>
          </a:p>
          <a:p>
            <a:pPr>
              <a:lnSpc>
                <a:spcPct val="115000"/>
              </a:lnSpc>
              <a:spcBef>
                <a:spcPts val="0"/>
              </a:spcBef>
              <a:defRPr/>
            </a:pPr>
            <a:endParaRPr lang="en-GB" sz="1400">
              <a:cs typeface="Times New Roman" panose="02020603050405020304" pitchFamily="18" charset="0"/>
            </a:endParaRPr>
          </a:p>
          <a:p>
            <a:pPr>
              <a:lnSpc>
                <a:spcPct val="115000"/>
              </a:lnSpc>
              <a:spcBef>
                <a:spcPts val="0"/>
              </a:spcBef>
              <a:defRPr/>
            </a:pPr>
            <a:r>
              <a:rPr lang="en-GB" sz="1400">
                <a:effectLst/>
                <a:latin typeface="Arial"/>
                <a:ea typeface="Times New Roman" panose="02020603050405020304" pitchFamily="18" charset="0"/>
                <a:cs typeface="Times New Roman"/>
              </a:rPr>
              <a:t>XRN 5379 - Class 1 Read Service Procurement Exercise - MOD 0710</a:t>
            </a:r>
          </a:p>
          <a:p>
            <a:pPr>
              <a:lnSpc>
                <a:spcPct val="115000"/>
              </a:lnSpc>
              <a:spcBef>
                <a:spcPts val="0"/>
              </a:spcBef>
              <a:defRPr/>
            </a:pPr>
            <a:endParaRPr lang="en-GB" sz="2000">
              <a:solidFill>
                <a:srgbClr val="000000"/>
              </a:solidFill>
            </a:endParaRPr>
          </a:p>
        </p:txBody>
      </p:sp>
    </p:spTree>
    <p:extLst>
      <p:ext uri="{BB962C8B-B14F-4D97-AF65-F5344CB8AC3E}">
        <p14:creationId xmlns:p14="http://schemas.microsoft.com/office/powerpoint/2010/main" val="269919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37580"/>
          </a:xfrm>
        </p:spPr>
        <p:txBody>
          <a:bodyPr>
            <a:noAutofit/>
          </a:bodyPr>
          <a:lstStyle/>
          <a:p>
            <a:r>
              <a:rPr lang="en-GB"/>
              <a:t>1b. Previous DSG Meeting Minutes and Action Updates </a:t>
            </a:r>
          </a:p>
        </p:txBody>
      </p:sp>
      <p:sp>
        <p:nvSpPr>
          <p:cNvPr id="3" name="Content Placeholder 2"/>
          <p:cNvSpPr>
            <a:spLocks noGrp="1"/>
          </p:cNvSpPr>
          <p:nvPr>
            <p:ph idx="1"/>
          </p:nvPr>
        </p:nvSpPr>
        <p:spPr/>
        <p:txBody>
          <a:bodyPr>
            <a:normAutofit/>
          </a:bodyPr>
          <a:lstStyle/>
          <a:p>
            <a:r>
              <a:rPr lang="en-GB" sz="2000"/>
              <a:t>The DSG Actions Log will be published on the DSG pages of </a:t>
            </a:r>
            <a:r>
              <a:rPr lang="en-GB" sz="2000">
                <a:solidFill>
                  <a:srgbClr val="0000FF"/>
                </a:solidFill>
                <a:highlight>
                  <a:srgbClr val="FFFF00"/>
                </a:highlight>
              </a:rPr>
              <a:t>Xoserve.</a:t>
            </a:r>
            <a:r>
              <a:rPr lang="en-GB" sz="2000">
                <a:solidFill>
                  <a:srgbClr val="0000FF"/>
                </a:solidFill>
                <a:highlight>
                  <a:srgbClr val="FFFF00"/>
                </a:highlight>
                <a:hlinkClick r:id="rId2"/>
              </a:rPr>
              <a:t>com</a:t>
            </a:r>
            <a:endParaRPr lang="en-GB" sz="2000">
              <a:solidFill>
                <a:srgbClr val="0000FF"/>
              </a:solidFill>
              <a:highlight>
                <a:srgbClr val="FFFF00"/>
              </a:highlight>
            </a:endParaRPr>
          </a:p>
        </p:txBody>
      </p:sp>
    </p:spTree>
    <p:extLst>
      <p:ext uri="{BB962C8B-B14F-4D97-AF65-F5344CB8AC3E}">
        <p14:creationId xmlns:p14="http://schemas.microsoft.com/office/powerpoint/2010/main" val="237511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996AB-A0ED-4BD1-9F8F-255ADD0CFDA4}"/>
              </a:ext>
            </a:extLst>
          </p:cNvPr>
          <p:cNvSpPr>
            <a:spLocks noGrp="1"/>
          </p:cNvSpPr>
          <p:nvPr>
            <p:ph idx="1"/>
          </p:nvPr>
        </p:nvSpPr>
        <p:spPr/>
        <p:txBody>
          <a:bodyPr vert="horz" lIns="91440" tIns="45720" rIns="91440" bIns="45720" rtlCol="0" anchor="t">
            <a:normAutofit/>
          </a:bodyPr>
          <a:lstStyle/>
          <a:p>
            <a:pPr marL="0" indent="0" algn="ctr">
              <a:buNone/>
            </a:pPr>
            <a:endParaRPr lang="en-GB" sz="280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r>
              <a:rPr lang="en-GB" sz="2800" b="1">
                <a:solidFill>
                  <a:schemeClr val="accent1"/>
                </a:solidFill>
                <a:effectLst/>
                <a:latin typeface="Arial"/>
                <a:ea typeface="Times New Roman" panose="02020603050405020304" pitchFamily="18" charset="0"/>
                <a:cs typeface="Times New Roman"/>
              </a:rPr>
              <a:t>XRN5556.C - Contact Management Service (CMS) Rebuild – Version 1.2 – Detailed Design</a:t>
            </a:r>
          </a:p>
          <a:p>
            <a:endParaRPr lang="en-GB"/>
          </a:p>
        </p:txBody>
      </p:sp>
    </p:spTree>
    <p:extLst>
      <p:ext uri="{BB962C8B-B14F-4D97-AF65-F5344CB8AC3E}">
        <p14:creationId xmlns:p14="http://schemas.microsoft.com/office/powerpoint/2010/main" val="863375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US">
                <a:latin typeface="Arial"/>
                <a:cs typeface="Arial"/>
              </a:rPr>
              <a:t>Contact Management Service (CMS) Rebuild</a:t>
            </a:r>
            <a:endParaRPr lang="en-GB" sz="2000">
              <a:latin typeface="Arial"/>
              <a:cs typeface="Arial"/>
            </a:endParaRPr>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395536" y="699542"/>
            <a:ext cx="8352928" cy="3977966"/>
          </a:xfrm>
        </p:spPr>
        <p:txBody>
          <a:bodyPr vert="horz" lIns="91440" tIns="45720" rIns="91440" bIns="45720" rtlCol="0" anchor="t">
            <a:noAutofit/>
          </a:bodyPr>
          <a:lstStyle/>
          <a:p>
            <a:pPr marL="0" indent="0">
              <a:buNone/>
            </a:pPr>
            <a:r>
              <a:rPr lang="en-GB" sz="1200" b="1" u="sng">
                <a:solidFill>
                  <a:srgbClr val="242424"/>
                </a:solidFill>
                <a:effectLst/>
                <a:latin typeface="Arial" panose="020B0604020202020204" pitchFamily="34" charset="0"/>
                <a:ea typeface="MS PGothic" panose="020B0600070205080204" pitchFamily="34" charset="-128"/>
              </a:rPr>
              <a:t>XRN5556.C - Contact Management Service (CMS) Rebuild – Version 1.2 – Detailed Design</a:t>
            </a:r>
          </a:p>
          <a:p>
            <a:pPr marL="0" indent="0" algn="just">
              <a:spcBef>
                <a:spcPts val="0"/>
              </a:spcBef>
              <a:buNone/>
            </a:pPr>
            <a:endParaRPr lang="en-US" sz="900" u="sng">
              <a:latin typeface="+mn-lt"/>
              <a:cs typeface="Arial"/>
            </a:endParaRPr>
          </a:p>
          <a:p>
            <a:pPr marL="0" indent="0" algn="just">
              <a:lnSpc>
                <a:spcPct val="115000"/>
              </a:lnSpc>
              <a:spcBef>
                <a:spcPts val="0"/>
              </a:spcBef>
              <a:buNone/>
            </a:pPr>
            <a:r>
              <a:rPr lang="en-US" sz="1000" b="1">
                <a:latin typeface="+mn-lt"/>
              </a:rPr>
              <a:t>Reason for Change:</a:t>
            </a:r>
          </a:p>
          <a:p>
            <a:pPr marL="0" indent="0" algn="just">
              <a:lnSpc>
                <a:spcPct val="115000"/>
              </a:lnSpc>
              <a:spcBef>
                <a:spcPts val="0"/>
              </a:spcBef>
              <a:buNone/>
            </a:pPr>
            <a:r>
              <a:rPr lang="en-GB" sz="1000">
                <a:effectLst/>
                <a:latin typeface="+mn-lt"/>
                <a:ea typeface="MS PGothic" panose="020B0600070205080204" pitchFamily="34" charset="-128"/>
                <a:cs typeface="Arial" panose="020B0604020202020204" pitchFamily="34" charset="0"/>
              </a:rPr>
              <a:t>There are two reasons to change the current bulk upload process. </a:t>
            </a:r>
            <a:r>
              <a:rPr lang="en-GB" sz="1000">
                <a:latin typeface="+mn-lt"/>
                <a:ea typeface="MS PGothic" panose="020B0600070205080204" pitchFamily="34" charset="-128"/>
              </a:rPr>
              <a:t>Firstly, the </a:t>
            </a:r>
            <a:r>
              <a:rPr lang="en-GB" sz="1000">
                <a:effectLst/>
                <a:latin typeface="+mn-lt"/>
                <a:ea typeface="MS PGothic" panose="020B0600070205080204" pitchFamily="34" charset="-128"/>
                <a:cs typeface="Arial" panose="020B0604020202020204" pitchFamily="34" charset="0"/>
              </a:rPr>
              <a:t>process to upload multiple CMS Contacts requires changes to resolve the current pain points causing high customer effort. Secondly, the re-engineering of the Contact business processes has created leaner business processes, resulting in two key differences:</a:t>
            </a:r>
          </a:p>
          <a:p>
            <a:pPr marL="342900" lvl="0" indent="-342900" algn="just">
              <a:lnSpc>
                <a:spcPct val="115000"/>
              </a:lnSpc>
              <a:spcBef>
                <a:spcPts val="0"/>
              </a:spcBef>
              <a:buFont typeface="+mj-lt"/>
              <a:buAutoNum type="arabicPeriod"/>
            </a:pPr>
            <a:r>
              <a:rPr lang="en-GB" sz="1000">
                <a:effectLst/>
                <a:latin typeface="+mn-lt"/>
                <a:ea typeface="MS PGothic" panose="020B0600070205080204" pitchFamily="34" charset="-128"/>
                <a:cs typeface="Arial" panose="020B0604020202020204" pitchFamily="34" charset="0"/>
              </a:rPr>
              <a:t>Less information is needed to raise some contacts (due to process streamlining)</a:t>
            </a:r>
          </a:p>
          <a:p>
            <a:pPr marL="342900" lvl="0" indent="-342900" algn="just">
              <a:lnSpc>
                <a:spcPct val="115000"/>
              </a:lnSpc>
              <a:spcBef>
                <a:spcPts val="0"/>
              </a:spcBef>
              <a:buFont typeface="+mj-lt"/>
              <a:buAutoNum type="arabicPeriod"/>
            </a:pPr>
            <a:r>
              <a:rPr lang="en-GB" sz="1000">
                <a:effectLst/>
                <a:latin typeface="+mn-lt"/>
                <a:ea typeface="MS PGothic" panose="020B0600070205080204" pitchFamily="34" charset="-128"/>
                <a:cs typeface="Arial" panose="020B0604020202020204" pitchFamily="34" charset="0"/>
              </a:rPr>
              <a:t>More processes can be raised via file upload (for example ISO) </a:t>
            </a:r>
          </a:p>
          <a:p>
            <a:pPr marL="0" indent="0" algn="just">
              <a:spcBef>
                <a:spcPts val="0"/>
              </a:spcBef>
              <a:buNone/>
            </a:pPr>
            <a:endParaRPr lang="en-US" sz="1000" u="sng">
              <a:latin typeface="+mn-lt"/>
              <a:cs typeface="Arial"/>
            </a:endParaRPr>
          </a:p>
          <a:p>
            <a:pPr marL="0" indent="0" algn="just">
              <a:spcBef>
                <a:spcPts val="0"/>
              </a:spcBef>
              <a:buNone/>
            </a:pPr>
            <a:r>
              <a:rPr lang="en-US" sz="1000" b="1">
                <a:latin typeface="+mn-lt"/>
              </a:rPr>
              <a:t>Proposed Changes: </a:t>
            </a:r>
          </a:p>
          <a:p>
            <a:pPr marL="0" indent="0" algn="just">
              <a:spcBef>
                <a:spcPts val="0"/>
              </a:spcBef>
              <a:buNone/>
            </a:pPr>
            <a:endParaRPr lang="en-US" sz="1000">
              <a:latin typeface="+mn-lt"/>
            </a:endParaRPr>
          </a:p>
          <a:p>
            <a:pPr marL="0" indent="0" algn="just">
              <a:spcBef>
                <a:spcPts val="0"/>
              </a:spcBef>
              <a:buNone/>
            </a:pPr>
            <a:r>
              <a:rPr lang="en-US" sz="1000" b="1">
                <a:latin typeface="+mn-lt"/>
              </a:rPr>
              <a:t>1. New File Type To Upload Multiple CMS Contacts to the new version of CMS</a:t>
            </a:r>
          </a:p>
          <a:p>
            <a:pPr marL="0" indent="0" algn="just">
              <a:spcBef>
                <a:spcPts val="0"/>
              </a:spcBef>
              <a:buNone/>
            </a:pPr>
            <a:r>
              <a:rPr lang="en-US" sz="1000">
                <a:latin typeface="+mn-lt"/>
              </a:rPr>
              <a:t>We propose that a new file is used to upload multiple contacts into the new version of CMS. This will also be similar to the current method in that it is a CSV file, with the ability to upload via the new CMS user interface or the IX with two differences:</a:t>
            </a:r>
          </a:p>
          <a:p>
            <a:pPr marL="228600" indent="-228600" algn="just">
              <a:spcBef>
                <a:spcPts val="0"/>
              </a:spcBef>
              <a:buAutoNum type="arabicPeriod"/>
            </a:pPr>
            <a:r>
              <a:rPr lang="en-US" sz="1000">
                <a:latin typeface="+mn-lt"/>
              </a:rPr>
              <a:t>New extension “.BCL” (Bulk Contact Logging), instead of “.QMP”, this will help reduce any potential confusion during dual running. </a:t>
            </a:r>
          </a:p>
          <a:p>
            <a:pPr marL="228600" indent="-228600" algn="just">
              <a:spcBef>
                <a:spcPts val="0"/>
              </a:spcBef>
              <a:buAutoNum type="arabicPeriod"/>
            </a:pPr>
            <a:r>
              <a:rPr lang="en-US" sz="1000">
                <a:latin typeface="+mn-lt"/>
              </a:rPr>
              <a:t>Different fields within the file, due to process streamlining and inclusion of more contact types (such as ISO, DTL), see attached fields </a:t>
            </a:r>
          </a:p>
          <a:p>
            <a:pPr marL="0" indent="0" algn="just">
              <a:lnSpc>
                <a:spcPct val="115000"/>
              </a:lnSpc>
              <a:spcBef>
                <a:spcPts val="0"/>
              </a:spcBef>
              <a:buNone/>
            </a:pPr>
            <a:endParaRPr lang="en-US" sz="1000" b="1">
              <a:solidFill>
                <a:srgbClr val="000000"/>
              </a:solidFill>
              <a:latin typeface="+mn-lt"/>
              <a:ea typeface="MS PGothic" panose="020B0600070205080204" pitchFamily="34" charset="-128"/>
            </a:endParaRPr>
          </a:p>
          <a:p>
            <a:pPr marL="0" indent="0" algn="just">
              <a:lnSpc>
                <a:spcPct val="115000"/>
              </a:lnSpc>
              <a:spcBef>
                <a:spcPts val="0"/>
              </a:spcBef>
              <a:buNone/>
            </a:pPr>
            <a:r>
              <a:rPr lang="en-US" sz="1000" b="1">
                <a:solidFill>
                  <a:srgbClr val="000000"/>
                </a:solidFill>
                <a:latin typeface="+mn-lt"/>
                <a:ea typeface="MS PGothic" panose="020B0600070205080204" pitchFamily="34" charset="-128"/>
              </a:rPr>
              <a:t>2. T</a:t>
            </a:r>
            <a:r>
              <a:rPr lang="en-US" sz="1000" b="1">
                <a:solidFill>
                  <a:srgbClr val="000000"/>
                </a:solidFill>
                <a:effectLst/>
                <a:latin typeface="+mn-lt"/>
                <a:ea typeface="MS PGothic" panose="020B0600070205080204" pitchFamily="34" charset="-128"/>
                <a:cs typeface="Arial" panose="020B0604020202020204" pitchFamily="34" charset="0"/>
              </a:rPr>
              <a:t>racking Contacts Submitted by File</a:t>
            </a:r>
          </a:p>
          <a:p>
            <a:pPr marL="0" indent="0" algn="just">
              <a:lnSpc>
                <a:spcPct val="115000"/>
              </a:lnSpc>
              <a:spcBef>
                <a:spcPts val="0"/>
              </a:spcBef>
              <a:buNone/>
            </a:pPr>
            <a:r>
              <a:rPr lang="en-US" sz="1000">
                <a:solidFill>
                  <a:srgbClr val="000000"/>
                </a:solidFill>
                <a:effectLst/>
                <a:latin typeface="+mn-lt"/>
                <a:ea typeface="MS PGothic"/>
                <a:cs typeface="Arial"/>
              </a:rPr>
              <a:t>We propose bulk Contact upload files are tracked within the new version of CMS. </a:t>
            </a:r>
            <a:r>
              <a:rPr lang="en-GB" sz="1000">
                <a:solidFill>
                  <a:srgbClr val="000000"/>
                </a:solidFill>
                <a:effectLst/>
                <a:latin typeface="+mn-lt"/>
                <a:ea typeface="MS PGothic"/>
                <a:cs typeface="Arial"/>
              </a:rPr>
              <a:t>The new version of CMS will provide multiple tracking and search options, including File and CRN Search, File Tracking, Advanced Search and Dashboards (in future releases)</a:t>
            </a:r>
            <a:r>
              <a:rPr lang="en-GB" sz="1000">
                <a:solidFill>
                  <a:srgbClr val="000000"/>
                </a:solidFill>
                <a:latin typeface="+mn-lt"/>
                <a:ea typeface="MS PGothic"/>
                <a:cs typeface="Arial"/>
              </a:rPr>
              <a:t>. </a:t>
            </a:r>
            <a:r>
              <a:rPr lang="en-GB" sz="1000">
                <a:solidFill>
                  <a:srgbClr val="000000"/>
                </a:solidFill>
                <a:effectLst/>
                <a:latin typeface="+mn-lt"/>
                <a:ea typeface="MS PGothic"/>
                <a:cs typeface="Arial"/>
              </a:rPr>
              <a:t>Additionally, the new version of CMS will provide File Alert notifications. This</a:t>
            </a:r>
            <a:r>
              <a:rPr lang="en-GB" sz="1000">
                <a:solidFill>
                  <a:srgbClr val="000000"/>
                </a:solidFill>
                <a:latin typeface="+mn-lt"/>
                <a:ea typeface="MS PGothic"/>
                <a:cs typeface="Arial"/>
              </a:rPr>
              <a:t> means that files uploaded via IX will no longer get response files (QMR or QMJ), and instead use the new version of CMS to track the file response. Also, Contacts will be tracked within the new version of CMS, rather than creating QCL and QEX reports. </a:t>
            </a:r>
            <a:endParaRPr lang="en-US" sz="1000">
              <a:latin typeface="+mn-lt"/>
              <a:ea typeface="MS PGothic"/>
              <a:cs typeface="Arial"/>
            </a:endParaRPr>
          </a:p>
        </p:txBody>
      </p:sp>
      <p:sp>
        <p:nvSpPr>
          <p:cNvPr id="7" name="Rectangle 2">
            <a:extLst>
              <a:ext uri="{FF2B5EF4-FFF2-40B4-BE49-F238E27FC236}">
                <a16:creationId xmlns:a16="http://schemas.microsoft.com/office/drawing/2014/main" id="{95A7FCE9-003C-44DA-8AB1-8381AA3B9084}"/>
              </a:ext>
            </a:extLst>
          </p:cNvPr>
          <p:cNvSpPr>
            <a:spLocks noChangeArrowheads="1"/>
          </p:cNvSpPr>
          <p:nvPr/>
        </p:nvSpPr>
        <p:spPr bwMode="auto">
          <a:xfrm>
            <a:off x="4994834" y="11394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989043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US">
                <a:latin typeface="Arial"/>
                <a:cs typeface="Arial"/>
              </a:rPr>
              <a:t>Contact Management Service (CMS) Rebuild</a:t>
            </a:r>
            <a:endParaRPr lang="en-GB" sz="2000">
              <a:latin typeface="Arial"/>
              <a:cs typeface="Arial"/>
            </a:endParaRPr>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395536" y="699542"/>
            <a:ext cx="8352928" cy="3977966"/>
          </a:xfrm>
        </p:spPr>
        <p:txBody>
          <a:bodyPr vert="horz" lIns="91440" tIns="45720" rIns="91440" bIns="45720" rtlCol="0" anchor="t">
            <a:noAutofit/>
          </a:bodyPr>
          <a:lstStyle/>
          <a:p>
            <a:pPr marL="0" indent="0" algn="just">
              <a:spcBef>
                <a:spcPts val="0"/>
              </a:spcBef>
              <a:buNone/>
            </a:pPr>
            <a:endParaRPr lang="en-US" sz="800" u="sng">
              <a:latin typeface="+mn-lt"/>
              <a:cs typeface="Arial"/>
            </a:endParaRPr>
          </a:p>
          <a:p>
            <a:pPr marL="0" indent="0" algn="just">
              <a:spcBef>
                <a:spcPts val="0"/>
              </a:spcBef>
              <a:buNone/>
            </a:pPr>
            <a:endParaRPr lang="en-US" sz="800">
              <a:latin typeface="+mn-lt"/>
            </a:endParaRPr>
          </a:p>
        </p:txBody>
      </p:sp>
      <p:sp>
        <p:nvSpPr>
          <p:cNvPr id="7" name="Rectangle 2">
            <a:extLst>
              <a:ext uri="{FF2B5EF4-FFF2-40B4-BE49-F238E27FC236}">
                <a16:creationId xmlns:a16="http://schemas.microsoft.com/office/drawing/2014/main" id="{95A7FCE9-003C-44DA-8AB1-8381AA3B9084}"/>
              </a:ext>
            </a:extLst>
          </p:cNvPr>
          <p:cNvSpPr>
            <a:spLocks noChangeArrowheads="1"/>
          </p:cNvSpPr>
          <p:nvPr/>
        </p:nvSpPr>
        <p:spPr bwMode="auto">
          <a:xfrm>
            <a:off x="4994834" y="11394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Object 7">
            <a:extLst>
              <a:ext uri="{FF2B5EF4-FFF2-40B4-BE49-F238E27FC236}">
                <a16:creationId xmlns:a16="http://schemas.microsoft.com/office/drawing/2014/main" id="{993D51E0-4768-46CA-A586-61EC5A5E9842}"/>
              </a:ext>
            </a:extLst>
          </p:cNvPr>
          <p:cNvGraphicFramePr>
            <a:graphicFrameLocks noChangeAspect="1"/>
          </p:cNvGraphicFramePr>
          <p:nvPr/>
        </p:nvGraphicFramePr>
        <p:xfrm>
          <a:off x="5409512" y="928727"/>
          <a:ext cx="3380260" cy="3009618"/>
        </p:xfrm>
        <a:graphic>
          <a:graphicData uri="http://schemas.openxmlformats.org/presentationml/2006/ole">
            <mc:AlternateContent xmlns:mc="http://schemas.openxmlformats.org/markup-compatibility/2006">
              <mc:Choice xmlns:v="urn:schemas-microsoft-com:vml" Requires="v">
                <p:oleObj spid="_x0000_s1027" name="Visio" r:id="rId3" imgW="3893772" imgH="3467180" progId="Visio.Drawing.15">
                  <p:embed/>
                </p:oleObj>
              </mc:Choice>
              <mc:Fallback>
                <p:oleObj name="Visio" r:id="rId3" imgW="3893772" imgH="3467180" progId="Visio.Drawing.15">
                  <p:embed/>
                  <p:pic>
                    <p:nvPicPr>
                      <p:cNvPr id="8" name="Object 7">
                        <a:extLst>
                          <a:ext uri="{FF2B5EF4-FFF2-40B4-BE49-F238E27FC236}">
                            <a16:creationId xmlns:a16="http://schemas.microsoft.com/office/drawing/2014/main" id="{993D51E0-4768-46CA-A586-61EC5A5E9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512" y="928727"/>
                        <a:ext cx="3380260" cy="3009618"/>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08A956B5-F7A4-4FD7-B41B-A419256680CD}"/>
              </a:ext>
            </a:extLst>
          </p:cNvPr>
          <p:cNvSpPr txBox="1"/>
          <p:nvPr/>
        </p:nvSpPr>
        <p:spPr>
          <a:xfrm>
            <a:off x="6004780" y="974322"/>
            <a:ext cx="2792456" cy="461665"/>
          </a:xfrm>
          <a:prstGeom prst="rect">
            <a:avLst/>
          </a:prstGeom>
          <a:noFill/>
        </p:spPr>
        <p:txBody>
          <a:bodyPr wrap="square" rtlCol="0">
            <a:spAutoFit/>
          </a:bodyPr>
          <a:lstStyle/>
          <a:p>
            <a:r>
              <a:rPr lang="en-GB" sz="1200" b="1"/>
              <a:t>Proposed </a:t>
            </a:r>
          </a:p>
          <a:p>
            <a:endParaRPr lang="en-GB" sz="1200" b="1"/>
          </a:p>
        </p:txBody>
      </p:sp>
      <p:pic>
        <p:nvPicPr>
          <p:cNvPr id="10" name="Picture 9">
            <a:extLst>
              <a:ext uri="{FF2B5EF4-FFF2-40B4-BE49-F238E27FC236}">
                <a16:creationId xmlns:a16="http://schemas.microsoft.com/office/drawing/2014/main" id="{5224294E-F231-4055-96C0-F89C0BB20088}"/>
              </a:ext>
            </a:extLst>
          </p:cNvPr>
          <p:cNvPicPr>
            <a:picLocks noChangeAspect="1"/>
          </p:cNvPicPr>
          <p:nvPr/>
        </p:nvPicPr>
        <p:blipFill>
          <a:blip r:embed="rId5"/>
          <a:stretch>
            <a:fillRect/>
          </a:stretch>
        </p:blipFill>
        <p:spPr>
          <a:xfrm>
            <a:off x="193353" y="918115"/>
            <a:ext cx="4674393" cy="3862240"/>
          </a:xfrm>
          <a:prstGeom prst="rect">
            <a:avLst/>
          </a:prstGeom>
        </p:spPr>
      </p:pic>
      <p:sp>
        <p:nvSpPr>
          <p:cNvPr id="11" name="TextBox 10">
            <a:extLst>
              <a:ext uri="{FF2B5EF4-FFF2-40B4-BE49-F238E27FC236}">
                <a16:creationId xmlns:a16="http://schemas.microsoft.com/office/drawing/2014/main" id="{3DC2C385-C82A-471E-B4A9-E54798041D88}"/>
              </a:ext>
            </a:extLst>
          </p:cNvPr>
          <p:cNvSpPr txBox="1"/>
          <p:nvPr/>
        </p:nvSpPr>
        <p:spPr>
          <a:xfrm>
            <a:off x="297062" y="4739101"/>
            <a:ext cx="8903209" cy="400110"/>
          </a:xfrm>
          <a:prstGeom prst="rect">
            <a:avLst/>
          </a:prstGeom>
          <a:noFill/>
        </p:spPr>
        <p:txBody>
          <a:bodyPr wrap="square" rtlCol="0">
            <a:spAutoFit/>
          </a:bodyPr>
          <a:lstStyle/>
          <a:p>
            <a:r>
              <a:rPr lang="en-GB" sz="1000"/>
              <a:t>For full details please see change pack </a:t>
            </a:r>
            <a:r>
              <a:rPr lang="en-GB" sz="1000">
                <a:solidFill>
                  <a:srgbClr val="242424"/>
                </a:solidFill>
                <a:effectLst/>
                <a:latin typeface="Arial" panose="020B0604020202020204" pitchFamily="34" charset="0"/>
                <a:ea typeface="MS PGothic" panose="020B0600070205080204" pitchFamily="34" charset="-128"/>
              </a:rPr>
              <a:t>XRN5556.C - Contact Management Service (CMS) Rebuild – Version 1.2 – Detailed Design</a:t>
            </a:r>
          </a:p>
          <a:p>
            <a:endParaRPr lang="en-GB" sz="1000"/>
          </a:p>
        </p:txBody>
      </p:sp>
      <p:sp>
        <p:nvSpPr>
          <p:cNvPr id="12" name="TextBox 11">
            <a:extLst>
              <a:ext uri="{FF2B5EF4-FFF2-40B4-BE49-F238E27FC236}">
                <a16:creationId xmlns:a16="http://schemas.microsoft.com/office/drawing/2014/main" id="{60FF9098-3D01-49AF-8BC2-92932B62EA66}"/>
              </a:ext>
            </a:extLst>
          </p:cNvPr>
          <p:cNvSpPr txBox="1"/>
          <p:nvPr/>
        </p:nvSpPr>
        <p:spPr>
          <a:xfrm>
            <a:off x="121896" y="629662"/>
            <a:ext cx="6689203" cy="461665"/>
          </a:xfrm>
          <a:prstGeom prst="rect">
            <a:avLst/>
          </a:prstGeom>
          <a:noFill/>
        </p:spPr>
        <p:txBody>
          <a:bodyPr wrap="none" rtlCol="0">
            <a:spAutoFit/>
          </a:bodyPr>
          <a:lstStyle/>
          <a:p>
            <a:r>
              <a:rPr lang="en-GB" sz="1200" b="1" u="sng">
                <a:solidFill>
                  <a:srgbClr val="242424"/>
                </a:solidFill>
                <a:effectLst/>
                <a:latin typeface="Arial" panose="020B0604020202020204" pitchFamily="34" charset="0"/>
                <a:ea typeface="MS PGothic" panose="020B0600070205080204" pitchFamily="34" charset="-128"/>
              </a:rPr>
              <a:t>XRN5556.C - Contact Management Service (CMS) Rebuild – Version 1.2 – Detailed Design</a:t>
            </a:r>
          </a:p>
          <a:p>
            <a:endParaRPr lang="en-GB" sz="1200"/>
          </a:p>
        </p:txBody>
      </p:sp>
      <p:sp>
        <p:nvSpPr>
          <p:cNvPr id="3" name="TextBox 2">
            <a:extLst>
              <a:ext uri="{FF2B5EF4-FFF2-40B4-BE49-F238E27FC236}">
                <a16:creationId xmlns:a16="http://schemas.microsoft.com/office/drawing/2014/main" id="{364311BD-DADE-4690-87F0-DD3F4B295181}"/>
              </a:ext>
            </a:extLst>
          </p:cNvPr>
          <p:cNvSpPr txBox="1"/>
          <p:nvPr/>
        </p:nvSpPr>
        <p:spPr>
          <a:xfrm>
            <a:off x="1860730" y="928727"/>
            <a:ext cx="2559506" cy="276999"/>
          </a:xfrm>
          <a:prstGeom prst="rect">
            <a:avLst/>
          </a:prstGeom>
          <a:noFill/>
        </p:spPr>
        <p:txBody>
          <a:bodyPr wrap="square" rtlCol="0">
            <a:spAutoFit/>
          </a:bodyPr>
          <a:lstStyle/>
          <a:p>
            <a:r>
              <a:rPr lang="en-GB" sz="1200" b="1"/>
              <a:t>Current</a:t>
            </a:r>
          </a:p>
        </p:txBody>
      </p:sp>
    </p:spTree>
    <p:extLst>
      <p:ext uri="{BB962C8B-B14F-4D97-AF65-F5344CB8AC3E}">
        <p14:creationId xmlns:p14="http://schemas.microsoft.com/office/powerpoint/2010/main" val="227865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US">
                <a:latin typeface="Arial"/>
                <a:cs typeface="Arial"/>
              </a:rPr>
              <a:t>Contact Management Service (CMS) Rebuild</a:t>
            </a:r>
            <a:endParaRPr lang="en-GB" sz="2000">
              <a:latin typeface="Arial"/>
              <a:cs typeface="Arial"/>
            </a:endParaRPr>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198588" y="699542"/>
            <a:ext cx="8352928" cy="4320480"/>
          </a:xfrm>
        </p:spPr>
        <p:txBody>
          <a:bodyPr vert="horz" lIns="91440" tIns="45720" rIns="91440" bIns="45720" rtlCol="0" anchor="t">
            <a:noAutofit/>
          </a:bodyPr>
          <a:lstStyle/>
          <a:p>
            <a:pPr marL="0" indent="0" algn="just">
              <a:buNone/>
            </a:pPr>
            <a:r>
              <a:rPr lang="en-US" sz="1200" b="1" u="sng">
                <a:latin typeface="+mn-lt"/>
                <a:cs typeface="Arial"/>
              </a:rPr>
              <a:t>XRN5556.B - CMS Rebuild - v1.1 - Revised Detailed Design</a:t>
            </a:r>
          </a:p>
          <a:p>
            <a:pPr marL="0" indent="0" algn="just">
              <a:lnSpc>
                <a:spcPct val="115000"/>
              </a:lnSpc>
              <a:spcBef>
                <a:spcPts val="0"/>
              </a:spcBef>
              <a:buNone/>
            </a:pPr>
            <a:endParaRPr lang="en-US" sz="1200" b="1">
              <a:latin typeface="+mn-lt"/>
            </a:endParaRPr>
          </a:p>
          <a:p>
            <a:pPr marL="0" indent="0" algn="just">
              <a:lnSpc>
                <a:spcPct val="115000"/>
              </a:lnSpc>
              <a:spcBef>
                <a:spcPts val="0"/>
              </a:spcBef>
              <a:buNone/>
            </a:pPr>
            <a:r>
              <a:rPr lang="en-GB" sz="1200" b="1">
                <a:effectLst/>
                <a:latin typeface="+mn-lt"/>
                <a:ea typeface="Arial" panose="020B0604020202020204" pitchFamily="34" charset="0"/>
                <a:cs typeface="Arial" panose="020B0604020202020204" pitchFamily="34" charset="0"/>
              </a:rPr>
              <a:t>The XRN5556.B Change pack is an update to the approved XRN556.B change pack, issued in September 2022. The original change description, which has been approved, remains unchanged. The proposed addition is to add the Set to Extinct (STE) contact type to CMS versio</a:t>
            </a:r>
            <a:r>
              <a:rPr lang="en-GB" sz="1200" b="1">
                <a:latin typeface="+mn-lt"/>
                <a:ea typeface="Arial" panose="020B0604020202020204" pitchFamily="34" charset="0"/>
              </a:rPr>
              <a:t>n 1.1, due to go live in December 2022.</a:t>
            </a:r>
            <a:endParaRPr lang="en-GB" sz="1200">
              <a:effectLst/>
              <a:latin typeface="+mn-lt"/>
              <a:ea typeface="MS PGothic" panose="020B0600070205080204" pitchFamily="34" charset="-128"/>
              <a:cs typeface="Arial" panose="020B0604020202020204" pitchFamily="34" charset="0"/>
            </a:endParaRPr>
          </a:p>
          <a:p>
            <a:pPr marL="0" indent="0" algn="just">
              <a:lnSpc>
                <a:spcPct val="115000"/>
              </a:lnSpc>
              <a:spcBef>
                <a:spcPts val="0"/>
              </a:spcBef>
              <a:buNone/>
            </a:pPr>
            <a:endParaRPr lang="en-US" sz="1200" b="1">
              <a:latin typeface="+mn-lt"/>
            </a:endParaRPr>
          </a:p>
          <a:p>
            <a:pPr marL="0" indent="0" algn="just">
              <a:lnSpc>
                <a:spcPct val="115000"/>
              </a:lnSpc>
              <a:spcBef>
                <a:spcPts val="0"/>
              </a:spcBef>
              <a:buNone/>
            </a:pPr>
            <a:r>
              <a:rPr lang="en-GB" sz="1200">
                <a:solidFill>
                  <a:srgbClr val="000000"/>
                </a:solidFill>
                <a:effectLst/>
                <a:latin typeface="+mn-lt"/>
                <a:ea typeface="MS PGothic" panose="020B0600070205080204" pitchFamily="34" charset="-128"/>
                <a:cs typeface="Arial" panose="020B0604020202020204" pitchFamily="34" charset="0"/>
              </a:rPr>
              <a:t>Currently there is a manual process for Shippers, Disruption Network (DN) or Independent Gas Transporter (IGTs) organisations to request to change the status of a Meter Point Reference Number (MPRN) to extinct. The current process requires the Shipper, DN or IGT to email STE requests, which are then validated manually by a Central Data Service Provider (CDSP) agent and if they are found valid the meter point status is changed to extinct.</a:t>
            </a:r>
            <a:endParaRPr lang="en-GB" sz="1200">
              <a:effectLst/>
              <a:latin typeface="+mn-lt"/>
              <a:ea typeface="MS PGothic" panose="020B0600070205080204" pitchFamily="34" charset="-128"/>
              <a:cs typeface="Arial" panose="020B0604020202020204" pitchFamily="34" charset="0"/>
            </a:endParaRPr>
          </a:p>
          <a:p>
            <a:pPr marL="0" indent="0" algn="just">
              <a:lnSpc>
                <a:spcPct val="115000"/>
              </a:lnSpc>
              <a:spcBef>
                <a:spcPts val="0"/>
              </a:spcBef>
              <a:buNone/>
            </a:pPr>
            <a:endParaRPr lang="en-US" sz="1200">
              <a:effectLst/>
              <a:latin typeface="+mn-lt"/>
              <a:ea typeface="MS PGothic" panose="020B0600070205080204" pitchFamily="34" charset="-128"/>
              <a:cs typeface="Arial" panose="020B0604020202020204" pitchFamily="34" charset="0"/>
            </a:endParaRPr>
          </a:p>
          <a:p>
            <a:pPr marL="0" indent="0" algn="just">
              <a:lnSpc>
                <a:spcPct val="115000"/>
              </a:lnSpc>
              <a:spcBef>
                <a:spcPts val="0"/>
              </a:spcBef>
              <a:buNone/>
            </a:pPr>
            <a:r>
              <a:rPr lang="en-US" sz="1200">
                <a:latin typeface="+mn-lt"/>
                <a:ea typeface="MS PGothic" panose="020B0600070205080204" pitchFamily="34" charset="-128"/>
              </a:rPr>
              <a:t>We propose to add this Contact Type to the new version of CMS to r</a:t>
            </a:r>
            <a:r>
              <a:rPr lang="en-US" sz="1200">
                <a:effectLst/>
                <a:latin typeface="+mn-lt"/>
                <a:ea typeface="MS PGothic" panose="020B0600070205080204" pitchFamily="34" charset="-128"/>
                <a:cs typeface="Arial" panose="020B0604020202020204" pitchFamily="34" charset="0"/>
              </a:rPr>
              <a:t>esolve pain points identified within the current process, including:</a:t>
            </a:r>
          </a:p>
          <a:p>
            <a:pPr algn="just">
              <a:lnSpc>
                <a:spcPct val="115000"/>
              </a:lnSpc>
              <a:spcBef>
                <a:spcPts val="0"/>
              </a:spcBef>
            </a:pPr>
            <a:r>
              <a:rPr lang="en-US" sz="1200">
                <a:effectLst/>
                <a:latin typeface="+mn-lt"/>
                <a:ea typeface="MS PGothic" panose="020B0600070205080204" pitchFamily="34" charset="-128"/>
                <a:cs typeface="Arial" panose="020B0604020202020204" pitchFamily="34" charset="0"/>
              </a:rPr>
              <a:t>Customer Effort - Currently raising STE contacts is a lengthy manual process, which requires a lot of effort to confirm if a contact has been accepted and check the progress of a STE contact.</a:t>
            </a:r>
          </a:p>
          <a:p>
            <a:pPr algn="just">
              <a:lnSpc>
                <a:spcPct val="115000"/>
              </a:lnSpc>
              <a:spcBef>
                <a:spcPts val="0"/>
              </a:spcBef>
            </a:pPr>
            <a:r>
              <a:rPr lang="en-US" sz="1200">
                <a:effectLst/>
                <a:latin typeface="+mn-lt"/>
                <a:ea typeface="MS PGothic" panose="020B0600070205080204" pitchFamily="34" charset="-128"/>
                <a:cs typeface="Arial" panose="020B0604020202020204" pitchFamily="34" charset="0"/>
              </a:rPr>
              <a:t>Cycle Time – Currently there can be delays in updating the status of an MPRN to extinct.</a:t>
            </a:r>
          </a:p>
          <a:p>
            <a:pPr algn="just">
              <a:lnSpc>
                <a:spcPct val="115000"/>
              </a:lnSpc>
              <a:spcBef>
                <a:spcPts val="0"/>
              </a:spcBef>
            </a:pPr>
            <a:endParaRPr lang="en-US" sz="1200">
              <a:latin typeface="+mn-lt"/>
              <a:ea typeface="MS PGothic" panose="020B0600070205080204" pitchFamily="34" charset="-128"/>
            </a:endParaRPr>
          </a:p>
          <a:p>
            <a:pPr marL="0" indent="0" algn="just">
              <a:buNone/>
            </a:pPr>
            <a:r>
              <a:rPr lang="en-GB" sz="1200"/>
              <a:t>For the Set to Extinct business process and further detail please see Change Pack </a:t>
            </a:r>
            <a:r>
              <a:rPr lang="en-GB" sz="1200">
                <a:effectLst/>
                <a:ea typeface="MS PGothic" panose="020B0600070205080204" pitchFamily="34" charset="-128"/>
              </a:rPr>
              <a:t>XRN5556.B - Contact Management Service (CMS) Rebuild – </a:t>
            </a:r>
            <a:r>
              <a:rPr lang="en-US" sz="1200">
                <a:latin typeface="+mn-lt"/>
                <a:cs typeface="Arial"/>
              </a:rPr>
              <a:t>v1.1 - Revised Detailed Design.</a:t>
            </a:r>
          </a:p>
          <a:p>
            <a:pPr marL="0" indent="0" algn="just">
              <a:lnSpc>
                <a:spcPct val="115000"/>
              </a:lnSpc>
              <a:spcBef>
                <a:spcPts val="0"/>
              </a:spcBef>
              <a:buNone/>
            </a:pPr>
            <a:endParaRPr lang="en-US" sz="1200">
              <a:effectLst/>
              <a:latin typeface="+mn-lt"/>
              <a:ea typeface="MS PGothic" panose="020B0600070205080204" pitchFamily="34" charset="-128"/>
              <a:cs typeface="Arial" panose="020B0604020202020204" pitchFamily="34" charset="0"/>
            </a:endParaRPr>
          </a:p>
          <a:p>
            <a:pPr marL="0" indent="0" algn="just">
              <a:lnSpc>
                <a:spcPct val="115000"/>
              </a:lnSpc>
              <a:spcBef>
                <a:spcPts val="0"/>
              </a:spcBef>
              <a:buNone/>
            </a:pPr>
            <a:endParaRPr lang="en-GB" sz="1200">
              <a:effectLst/>
              <a:latin typeface="+mn-lt"/>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29915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US">
                <a:latin typeface="Arial"/>
                <a:cs typeface="Arial"/>
              </a:rPr>
              <a:t>Contact Management Service (CMS) Rebuild</a:t>
            </a:r>
            <a:endParaRPr lang="en-GB" sz="2000">
              <a:latin typeface="Arial"/>
              <a:cs typeface="Arial"/>
            </a:endParaRPr>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395536" y="699542"/>
            <a:ext cx="8352928" cy="4443958"/>
          </a:xfrm>
        </p:spPr>
        <p:txBody>
          <a:bodyPr vert="horz" lIns="91440" tIns="45720" rIns="91440" bIns="45720" rtlCol="0" anchor="t">
            <a:noAutofit/>
          </a:bodyPr>
          <a:lstStyle/>
          <a:p>
            <a:pPr marL="0" indent="0" algn="just">
              <a:buNone/>
            </a:pPr>
            <a:r>
              <a:rPr lang="en-GB" sz="1200" b="1" u="sng">
                <a:solidFill>
                  <a:srgbClr val="242424"/>
                </a:solidFill>
                <a:effectLst/>
                <a:latin typeface="Arial" panose="020B0604020202020204" pitchFamily="34" charset="0"/>
                <a:ea typeface="MS PGothic" panose="020B0600070205080204" pitchFamily="34" charset="-128"/>
              </a:rPr>
              <a:t>Contact Management Service (CMS) Rebuild – </a:t>
            </a:r>
            <a:r>
              <a:rPr lang="en-GB" sz="1200" b="1" u="sng">
                <a:effectLst/>
                <a:latin typeface="Arial" panose="020B0604020202020204" pitchFamily="34" charset="0"/>
                <a:ea typeface="MS PGothic" panose="020B0600070205080204" pitchFamily="34" charset="-128"/>
              </a:rPr>
              <a:t>Query Management Standards of Service (</a:t>
            </a:r>
            <a:r>
              <a:rPr lang="en-GB" sz="1200" b="1" u="sng" err="1">
                <a:effectLst/>
                <a:latin typeface="Arial" panose="020B0604020202020204" pitchFamily="34" charset="0"/>
                <a:ea typeface="MS PGothic" panose="020B0600070205080204" pitchFamily="34" charset="-128"/>
              </a:rPr>
              <a:t>SoS</a:t>
            </a:r>
            <a:r>
              <a:rPr lang="en-GB" sz="1200" b="1" u="sng">
                <a:effectLst/>
                <a:latin typeface="Arial" panose="020B0604020202020204" pitchFamily="34" charset="0"/>
                <a:ea typeface="MS PGothic" panose="020B0600070205080204" pitchFamily="34" charset="-128"/>
              </a:rPr>
              <a:t>) Reporting </a:t>
            </a:r>
          </a:p>
          <a:p>
            <a:pPr marL="0" indent="0" algn="just">
              <a:buNone/>
            </a:pPr>
            <a:endParaRPr lang="en-GB" sz="1200" b="1" u="sng">
              <a:ea typeface="MS PGothic" panose="020B0600070205080204" pitchFamily="34" charset="-128"/>
            </a:endParaRPr>
          </a:p>
          <a:p>
            <a:pPr marL="0" indent="0" algn="just">
              <a:buNone/>
            </a:pPr>
            <a:r>
              <a:rPr lang="en-US" sz="1200">
                <a:latin typeface="+mn-lt"/>
              </a:rPr>
              <a:t>Currently there are two different views produced for the performance of Query Management:</a:t>
            </a:r>
          </a:p>
          <a:p>
            <a:pPr marL="228600" indent="-228600" algn="just">
              <a:buAutoNum type="arabicPeriod"/>
            </a:pPr>
            <a:r>
              <a:rPr lang="en-US" sz="1200">
                <a:latin typeface="+mn-lt"/>
              </a:rPr>
              <a:t>Query Management (QM) Standard of Service (</a:t>
            </a:r>
            <a:r>
              <a:rPr lang="en-US" sz="1200" err="1">
                <a:latin typeface="+mn-lt"/>
              </a:rPr>
              <a:t>SoS</a:t>
            </a:r>
            <a:r>
              <a:rPr lang="en-US" sz="1200">
                <a:latin typeface="+mn-lt"/>
              </a:rPr>
              <a:t>) Reporting </a:t>
            </a:r>
          </a:p>
          <a:p>
            <a:pPr marL="228600" indent="-228600" algn="just">
              <a:buAutoNum type="arabicPeriod"/>
            </a:pPr>
            <a:r>
              <a:rPr lang="en-US" sz="1200">
                <a:latin typeface="+mn-lt"/>
              </a:rPr>
              <a:t>Data Services Contract (DSC)+ Performance Indicators</a:t>
            </a:r>
          </a:p>
          <a:p>
            <a:pPr marL="0" indent="0" algn="just">
              <a:buNone/>
            </a:pPr>
            <a:endParaRPr lang="en-US" sz="1200">
              <a:latin typeface="+mn-lt"/>
            </a:endParaRPr>
          </a:p>
          <a:p>
            <a:pPr marL="0" indent="0" algn="just">
              <a:buNone/>
            </a:pPr>
            <a:r>
              <a:rPr lang="en-US" sz="1200">
                <a:latin typeface="+mn-lt"/>
              </a:rPr>
              <a:t>The DSC+ Performance Indicators (PI’s) have superseded the Query Management </a:t>
            </a:r>
            <a:r>
              <a:rPr lang="en-US" sz="1200" err="1">
                <a:latin typeface="+mn-lt"/>
              </a:rPr>
              <a:t>SoS</a:t>
            </a:r>
            <a:r>
              <a:rPr lang="en-US" sz="1200">
                <a:latin typeface="+mn-lt"/>
              </a:rPr>
              <a:t> Reporting, and are now the primary, and more effective, method for analyzing and managing performance of the Query Management service.</a:t>
            </a:r>
          </a:p>
          <a:p>
            <a:pPr marL="0" indent="0" algn="just">
              <a:buNone/>
            </a:pPr>
            <a:endParaRPr lang="en-US" sz="1200">
              <a:latin typeface="+mn-lt"/>
            </a:endParaRPr>
          </a:p>
          <a:p>
            <a:pPr marL="0" indent="0" algn="just">
              <a:buNone/>
            </a:pPr>
            <a:r>
              <a:rPr lang="en-US" sz="1200">
                <a:latin typeface="+mn-lt"/>
              </a:rPr>
              <a:t>Currently reporting of QM </a:t>
            </a:r>
            <a:r>
              <a:rPr lang="en-US" sz="1200" err="1">
                <a:latin typeface="+mn-lt"/>
              </a:rPr>
              <a:t>SoS</a:t>
            </a:r>
            <a:r>
              <a:rPr lang="en-US" sz="1200">
                <a:latin typeface="+mn-lt"/>
              </a:rPr>
              <a:t> is generated monthly, using data from the existing Contact Management Service (CMS) system, and are then manually emailed out to Shippers, however with rebuild of CMS additional work will be needed to create and distribute these legacy reports. The effort required to create QM </a:t>
            </a:r>
            <a:r>
              <a:rPr lang="en-US" sz="1200" err="1">
                <a:latin typeface="+mn-lt"/>
              </a:rPr>
              <a:t>SoS</a:t>
            </a:r>
            <a:r>
              <a:rPr lang="en-US" sz="1200">
                <a:latin typeface="+mn-lt"/>
              </a:rPr>
              <a:t> and associated reports may not deliver any business value, and instead take time which could be spent delivering valuable product features, such as customer dashboard reporting.</a:t>
            </a:r>
          </a:p>
          <a:p>
            <a:pPr marL="0" indent="0" algn="just">
              <a:buNone/>
            </a:pPr>
            <a:endParaRPr lang="en-US" sz="1200" b="1" u="sng">
              <a:latin typeface="+mn-lt"/>
            </a:endParaRPr>
          </a:p>
          <a:p>
            <a:pPr marL="0" indent="0" algn="just">
              <a:buNone/>
            </a:pPr>
            <a:r>
              <a:rPr lang="en-US" sz="1200" b="1" u="sng">
                <a:latin typeface="+mn-lt"/>
              </a:rPr>
              <a:t>Information Required:</a:t>
            </a:r>
          </a:p>
          <a:p>
            <a:pPr marL="0" indent="0" algn="just">
              <a:buNone/>
            </a:pPr>
            <a:r>
              <a:rPr lang="en-US" sz="1200">
                <a:latin typeface="+mn-lt"/>
              </a:rPr>
              <a:t>We would like to find out if the </a:t>
            </a:r>
            <a:r>
              <a:rPr lang="en-US" sz="1200" err="1">
                <a:latin typeface="+mn-lt"/>
              </a:rPr>
              <a:t>SoS</a:t>
            </a:r>
            <a:r>
              <a:rPr lang="en-US" sz="1200">
                <a:latin typeface="+mn-lt"/>
              </a:rPr>
              <a:t> QM reporting is being used by Shippers and Distribution Networks.</a:t>
            </a:r>
          </a:p>
          <a:p>
            <a:pPr marL="0" indent="0" algn="just">
              <a:buNone/>
            </a:pPr>
            <a:endParaRPr lang="en-US" sz="1200" b="1" u="sng">
              <a:latin typeface="+mn-lt"/>
            </a:endParaRPr>
          </a:p>
          <a:p>
            <a:pPr marL="0" indent="0" algn="just">
              <a:buNone/>
            </a:pPr>
            <a:r>
              <a:rPr lang="en-US" sz="1200">
                <a:latin typeface="+mn-lt"/>
              </a:rPr>
              <a:t>For more detail see the </a:t>
            </a:r>
            <a:r>
              <a:rPr lang="en-GB" sz="1200">
                <a:solidFill>
                  <a:srgbClr val="242424"/>
                </a:solidFill>
                <a:effectLst/>
                <a:latin typeface="Arial" panose="020B0604020202020204" pitchFamily="34" charset="0"/>
                <a:ea typeface="MS PGothic" panose="020B0600070205080204" pitchFamily="34" charset="-128"/>
              </a:rPr>
              <a:t>Contact Management Service (CMS) Rebuild – </a:t>
            </a:r>
            <a:r>
              <a:rPr lang="en-GB" sz="1200">
                <a:effectLst/>
                <a:latin typeface="Arial" panose="020B0604020202020204" pitchFamily="34" charset="0"/>
                <a:ea typeface="MS PGothic" panose="020B0600070205080204" pitchFamily="34" charset="-128"/>
              </a:rPr>
              <a:t>Query Management Standards of Service (</a:t>
            </a:r>
            <a:r>
              <a:rPr lang="en-GB" sz="1200" err="1">
                <a:effectLst/>
                <a:latin typeface="Arial" panose="020B0604020202020204" pitchFamily="34" charset="0"/>
                <a:ea typeface="MS PGothic" panose="020B0600070205080204" pitchFamily="34" charset="-128"/>
              </a:rPr>
              <a:t>SoS</a:t>
            </a:r>
            <a:r>
              <a:rPr lang="en-GB" sz="1200">
                <a:effectLst/>
                <a:latin typeface="Arial" panose="020B0604020202020204" pitchFamily="34" charset="0"/>
                <a:ea typeface="MS PGothic" panose="020B0600070205080204" pitchFamily="34" charset="-128"/>
              </a:rPr>
              <a:t>) Reporting Change Pack.</a:t>
            </a:r>
          </a:p>
          <a:p>
            <a:pPr marL="0" indent="0" algn="just">
              <a:buNone/>
            </a:pPr>
            <a:endParaRPr lang="en-US" sz="1200" b="1" u="sng">
              <a:latin typeface="+mn-lt"/>
            </a:endParaRPr>
          </a:p>
          <a:p>
            <a:pPr marL="0" indent="0" algn="just">
              <a:buNone/>
            </a:pPr>
            <a:endParaRPr lang="en-US" sz="1200" b="1" u="sng">
              <a:latin typeface="+mn-lt"/>
            </a:endParaRPr>
          </a:p>
          <a:p>
            <a:pPr marL="0" indent="0" algn="just">
              <a:buNone/>
            </a:pPr>
            <a:endParaRPr lang="en-US" sz="1200" b="1" u="sng">
              <a:latin typeface="+mn-lt"/>
            </a:endParaRPr>
          </a:p>
        </p:txBody>
      </p:sp>
    </p:spTree>
    <p:extLst>
      <p:ext uri="{BB962C8B-B14F-4D97-AF65-F5344CB8AC3E}">
        <p14:creationId xmlns:p14="http://schemas.microsoft.com/office/powerpoint/2010/main" val="1868607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0C12D4-5A9D-4D6E-8E71-527DC175847F}"/>
              </a:ext>
            </a:extLst>
          </p:cNvPr>
          <p:cNvSpPr>
            <a:spLocks noGrp="1"/>
          </p:cNvSpPr>
          <p:nvPr>
            <p:ph idx="1"/>
          </p:nvPr>
        </p:nvSpPr>
        <p:spPr/>
        <p:txBody>
          <a:bodyPr vert="horz" lIns="91440" tIns="45720" rIns="91440" bIns="45720" rtlCol="0" anchor="t">
            <a:normAutofit/>
          </a:bodyPr>
          <a:lstStyle/>
          <a:p>
            <a:pPr marL="0" indent="0" algn="ctr">
              <a:buNone/>
            </a:pPr>
            <a:endParaRPr lang="en-GB"/>
          </a:p>
          <a:p>
            <a:pPr marL="0" indent="0" algn="ctr">
              <a:buNone/>
            </a:pPr>
            <a:r>
              <a:rPr lang="en-GB" b="1">
                <a:solidFill>
                  <a:schemeClr val="accent1"/>
                </a:solidFill>
                <a:latin typeface="Arial"/>
                <a:cs typeface="Arial"/>
              </a:rPr>
              <a:t>XRN 5541 - </a:t>
            </a:r>
            <a:r>
              <a:rPr lang="en-US" sz="2800" b="1">
                <a:solidFill>
                  <a:schemeClr val="accent1"/>
                </a:solidFill>
                <a:latin typeface="Arial"/>
                <a:cs typeface="Arial"/>
              </a:rPr>
              <a:t>Amendment to the UIG Additional National Data Reporting</a:t>
            </a:r>
            <a:endParaRPr lang="en-GB" b="1">
              <a:solidFill>
                <a:schemeClr val="accent1"/>
              </a:solidFill>
              <a:latin typeface="Arial"/>
              <a:cs typeface="Arial"/>
            </a:endParaRPr>
          </a:p>
        </p:txBody>
      </p:sp>
    </p:spTree>
    <p:extLst>
      <p:ext uri="{BB962C8B-B14F-4D97-AF65-F5344CB8AC3E}">
        <p14:creationId xmlns:p14="http://schemas.microsoft.com/office/powerpoint/2010/main" val="2084490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864096"/>
          </a:xfrm>
        </p:spPr>
        <p:txBody>
          <a:bodyPr>
            <a:normAutofit/>
          </a:bodyPr>
          <a:lstStyle/>
          <a:p>
            <a:r>
              <a:rPr lang="en-GB"/>
              <a:t>XRN5541- Overview </a:t>
            </a:r>
            <a:br>
              <a:rPr lang="en-GB"/>
            </a:br>
            <a:r>
              <a:rPr lang="en-US" sz="2000"/>
              <a:t>Amendment to the UIG Additional National Data Reporting</a:t>
            </a:r>
            <a:endParaRPr lang="en-GB" sz="2000"/>
          </a:p>
        </p:txBody>
      </p:sp>
      <p:sp>
        <p:nvSpPr>
          <p:cNvPr id="3" name="Content Placeholder 2">
            <a:extLst>
              <a:ext uri="{FF2B5EF4-FFF2-40B4-BE49-F238E27FC236}">
                <a16:creationId xmlns:a16="http://schemas.microsoft.com/office/drawing/2014/main" id="{E3BF4C7E-91D0-4FC6-93D3-B9ED50A734F1}"/>
              </a:ext>
            </a:extLst>
          </p:cNvPr>
          <p:cNvSpPr>
            <a:spLocks noGrp="1"/>
          </p:cNvSpPr>
          <p:nvPr>
            <p:ph idx="1"/>
          </p:nvPr>
        </p:nvSpPr>
        <p:spPr>
          <a:xfrm>
            <a:off x="179512" y="1061503"/>
            <a:ext cx="8784976" cy="3958519"/>
          </a:xfrm>
        </p:spPr>
        <p:txBody>
          <a:bodyPr>
            <a:normAutofit fontScale="47500" lnSpcReduction="20000"/>
          </a:bodyPr>
          <a:lstStyle/>
          <a:p>
            <a:pPr marL="0" indent="0" algn="just">
              <a:spcBef>
                <a:spcPts val="0"/>
              </a:spcBef>
              <a:buNone/>
            </a:pPr>
            <a:r>
              <a:rPr lang="en-US" sz="3200"/>
              <a:t>Currently the UIG Additional National Data report does not provide a breakdown of energy by EUC Sub Band, which were introduced as part of Modification UNC 0644 and delivered under XRN4665 ‘Creation of New End User Categories’. The absence of this breakdown means that customers are not able to validate UIG allocations as effectively as is required, due to the aggregate nature at which the data is currently presented.</a:t>
            </a:r>
            <a:endParaRPr lang="en-US" sz="3200" i="1"/>
          </a:p>
          <a:p>
            <a:pPr marL="0" indent="0" algn="just">
              <a:spcBef>
                <a:spcPts val="0"/>
              </a:spcBef>
              <a:buNone/>
            </a:pPr>
            <a:endParaRPr lang="en-US" sz="3200"/>
          </a:p>
          <a:p>
            <a:pPr marL="0" indent="0" algn="just">
              <a:spcBef>
                <a:spcPts val="0"/>
              </a:spcBef>
              <a:buNone/>
            </a:pPr>
            <a:r>
              <a:rPr lang="en-US" sz="3200"/>
              <a:t>This change seeks to amend the existing version of the UIG Additional National Data report, to provide the requested aggregate energy values for each of the four respective End User Category Sub-Bands, as detailed below:</a:t>
            </a:r>
          </a:p>
          <a:p>
            <a:pPr lvl="1">
              <a:lnSpc>
                <a:spcPct val="120000"/>
              </a:lnSpc>
              <a:buFont typeface="Arial" panose="020B0604020202020204" pitchFamily="34" charset="0"/>
              <a:buChar char="•"/>
            </a:pPr>
            <a:r>
              <a:rPr lang="en-US" sz="3200"/>
              <a:t>Non-Prepayment/Domestic</a:t>
            </a:r>
          </a:p>
          <a:p>
            <a:pPr lvl="1">
              <a:buFont typeface="Arial" panose="020B0604020202020204" pitchFamily="34" charset="0"/>
              <a:buChar char="•"/>
            </a:pPr>
            <a:r>
              <a:rPr lang="en-US" sz="3200"/>
              <a:t>Prepayment/Domestic</a:t>
            </a:r>
          </a:p>
          <a:p>
            <a:pPr lvl="1">
              <a:buFont typeface="Arial" panose="020B0604020202020204" pitchFamily="34" charset="0"/>
              <a:buChar char="•"/>
            </a:pPr>
            <a:r>
              <a:rPr lang="en-US" sz="3200"/>
              <a:t>Non-Prepayment I&amp;C</a:t>
            </a:r>
          </a:p>
          <a:p>
            <a:pPr lvl="1">
              <a:buFont typeface="Arial" panose="020B0604020202020204" pitchFamily="34" charset="0"/>
              <a:buChar char="•"/>
            </a:pPr>
            <a:r>
              <a:rPr lang="en-US" sz="3200"/>
              <a:t>Prepayment I&amp;C</a:t>
            </a:r>
          </a:p>
          <a:p>
            <a:pPr marL="57150" indent="0">
              <a:buNone/>
            </a:pPr>
            <a:endParaRPr lang="en-US" sz="3200"/>
          </a:p>
          <a:p>
            <a:pPr marL="57150" indent="0">
              <a:buNone/>
            </a:pPr>
            <a:r>
              <a:rPr lang="en-US" sz="3200"/>
              <a:t>For clarity, the End User Category Sub-Bands are applicable to EUC01 and EUC02 only.</a:t>
            </a:r>
          </a:p>
        </p:txBody>
      </p:sp>
    </p:spTree>
    <p:extLst>
      <p:ext uri="{BB962C8B-B14F-4D97-AF65-F5344CB8AC3E}">
        <p14:creationId xmlns:p14="http://schemas.microsoft.com/office/powerpoint/2010/main" val="1629091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GB"/>
              <a:t>XRN5541 - continued</a:t>
            </a:r>
            <a:endParaRPr lang="en-GB" sz="2000"/>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395536" y="699542"/>
            <a:ext cx="8352928" cy="4320480"/>
          </a:xfrm>
        </p:spPr>
        <p:txBody>
          <a:bodyPr>
            <a:normAutofit/>
          </a:bodyPr>
          <a:lstStyle/>
          <a:p>
            <a:pPr marL="0" indent="0">
              <a:buNone/>
            </a:pPr>
            <a:endParaRPr lang="en-US" sz="1400" u="sng"/>
          </a:p>
          <a:p>
            <a:pPr marL="0" indent="0">
              <a:buNone/>
            </a:pPr>
            <a:r>
              <a:rPr lang="en-US" sz="1400" b="1" u="sng"/>
              <a:t>New Tab All Energy by Class Breakdown</a:t>
            </a:r>
          </a:p>
          <a:p>
            <a:pPr marL="0" indent="0">
              <a:buNone/>
            </a:pPr>
            <a:r>
              <a:rPr lang="en-US" sz="1400"/>
              <a:t>As additional tab/sheet will be added to both versions of the existing report, weekly and monthly. This tab will include 32 columns, 8 per Class, and this will ensure the format of the tab is consistent within each iteration.</a:t>
            </a:r>
          </a:p>
          <a:p>
            <a:pPr marL="0" indent="0">
              <a:buNone/>
            </a:pPr>
            <a:endParaRPr lang="en-US" sz="1400"/>
          </a:p>
          <a:p>
            <a:pPr marL="0" indent="0">
              <a:buNone/>
            </a:pPr>
            <a:endParaRPr lang="en-US" sz="1400"/>
          </a:p>
          <a:p>
            <a:endParaRPr lang="en-GB" sz="1400"/>
          </a:p>
        </p:txBody>
      </p:sp>
      <p:pic>
        <p:nvPicPr>
          <p:cNvPr id="24" name="Picture 23">
            <a:extLst>
              <a:ext uri="{FF2B5EF4-FFF2-40B4-BE49-F238E27FC236}">
                <a16:creationId xmlns:a16="http://schemas.microsoft.com/office/drawing/2014/main" id="{1E39E93B-08CD-453C-AE2E-C849063B3474}"/>
              </a:ext>
            </a:extLst>
          </p:cNvPr>
          <p:cNvPicPr>
            <a:picLocks noChangeAspect="1"/>
          </p:cNvPicPr>
          <p:nvPr/>
        </p:nvPicPr>
        <p:blipFill>
          <a:blip r:embed="rId3"/>
          <a:stretch>
            <a:fillRect/>
          </a:stretch>
        </p:blipFill>
        <p:spPr>
          <a:xfrm>
            <a:off x="891882" y="2152650"/>
            <a:ext cx="7360235" cy="2226471"/>
          </a:xfrm>
          <a:prstGeom prst="rect">
            <a:avLst/>
          </a:prstGeom>
        </p:spPr>
      </p:pic>
    </p:spTree>
    <p:extLst>
      <p:ext uri="{BB962C8B-B14F-4D97-AF65-F5344CB8AC3E}">
        <p14:creationId xmlns:p14="http://schemas.microsoft.com/office/powerpoint/2010/main" val="688338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GB"/>
              <a:t>XRN5541 – continued </a:t>
            </a:r>
            <a:endParaRPr lang="en-GB" sz="2000"/>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395536" y="699542"/>
            <a:ext cx="8352928" cy="4320480"/>
          </a:xfrm>
        </p:spPr>
        <p:txBody>
          <a:bodyPr>
            <a:normAutofit/>
          </a:bodyPr>
          <a:lstStyle/>
          <a:p>
            <a:pPr marL="0" indent="0">
              <a:buNone/>
            </a:pPr>
            <a:endParaRPr lang="en-US" sz="1400" u="sng"/>
          </a:p>
          <a:p>
            <a:pPr marL="0" indent="0" algn="just">
              <a:buNone/>
            </a:pPr>
            <a:r>
              <a:rPr lang="en-US" sz="1400" u="sng"/>
              <a:t>Implementation and Funding</a:t>
            </a:r>
          </a:p>
          <a:p>
            <a:pPr marL="0" indent="0" algn="just">
              <a:buNone/>
            </a:pPr>
            <a:r>
              <a:rPr lang="en-US" sz="1400"/>
              <a:t>Our aim is to deliver this change as soon as ready, post approval, and it will be present in both weekly and monthly iterations of the report from that point forwards. No further communication will be issued regards implementation however a closure document will be issued to Change Management post implementation.</a:t>
            </a:r>
          </a:p>
          <a:p>
            <a:pPr marL="0" indent="0" algn="just">
              <a:buNone/>
            </a:pPr>
            <a:endParaRPr lang="en-US" sz="1400"/>
          </a:p>
          <a:p>
            <a:pPr marL="0" indent="0" algn="just">
              <a:buNone/>
            </a:pPr>
            <a:r>
              <a:rPr lang="en-US" sz="1400"/>
              <a:t>Due to the size and nature of the proposed change, no additional funding is to be sought in order to complete the required work.</a:t>
            </a:r>
            <a:endParaRPr lang="en-GB" sz="1400"/>
          </a:p>
        </p:txBody>
      </p:sp>
    </p:spTree>
    <p:extLst>
      <p:ext uri="{BB962C8B-B14F-4D97-AF65-F5344CB8AC3E}">
        <p14:creationId xmlns:p14="http://schemas.microsoft.com/office/powerpoint/2010/main" val="700055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0"/>
            <a:ext cx="7772400" cy="1102519"/>
          </a:xfrm>
        </p:spPr>
        <p:txBody>
          <a:bodyPr>
            <a:normAutofit fontScale="90000"/>
          </a:bodyPr>
          <a:lstStyle/>
          <a:p>
            <a:r>
              <a:rPr lang="en-GB" dirty="0">
                <a:latin typeface="Arial"/>
                <a:cs typeface="Arial"/>
              </a:rPr>
              <a:t>XRN5561 – Reform of Gas Demand Side Response (DSR) Arrangements (Urgent Modification 0822) </a:t>
            </a:r>
            <a:br>
              <a:rPr lang="en-GB" dirty="0">
                <a:latin typeface="Arial"/>
                <a:cs typeface="Arial"/>
              </a:rPr>
            </a:br>
            <a:br>
              <a:rPr lang="en-GB" dirty="0">
                <a:latin typeface="Arial"/>
                <a:cs typeface="Arial"/>
              </a:rPr>
            </a:br>
            <a:endParaRPr lang="en-US" dirty="0">
              <a:latin typeface="Arial"/>
              <a:cs typeface="Arial"/>
            </a:endParaRPr>
          </a:p>
        </p:txBody>
      </p:sp>
    </p:spTree>
    <p:extLst>
      <p:ext uri="{BB962C8B-B14F-4D97-AF65-F5344CB8AC3E}">
        <p14:creationId xmlns:p14="http://schemas.microsoft.com/office/powerpoint/2010/main" val="44170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36CE-4AC0-484B-B8EE-28D7078BC83D}"/>
              </a:ext>
            </a:extLst>
          </p:cNvPr>
          <p:cNvSpPr>
            <a:spLocks noGrp="1"/>
          </p:cNvSpPr>
          <p:nvPr>
            <p:ph type="ctrTitle"/>
          </p:nvPr>
        </p:nvSpPr>
        <p:spPr/>
        <p:txBody>
          <a:bodyPr/>
          <a:lstStyle/>
          <a:p>
            <a:r>
              <a:rPr lang="en-GB"/>
              <a:t>2. Changes in Capture </a:t>
            </a:r>
          </a:p>
        </p:txBody>
      </p:sp>
    </p:spTree>
    <p:extLst>
      <p:ext uri="{BB962C8B-B14F-4D97-AF65-F5344CB8AC3E}">
        <p14:creationId xmlns:p14="http://schemas.microsoft.com/office/powerpoint/2010/main" val="190475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85EB-D59E-4AB5-8220-F063F0523907}"/>
              </a:ext>
            </a:extLst>
          </p:cNvPr>
          <p:cNvSpPr>
            <a:spLocks noGrp="1"/>
          </p:cNvSpPr>
          <p:nvPr>
            <p:ph type="title"/>
          </p:nvPr>
        </p:nvSpPr>
        <p:spPr>
          <a:xfrm>
            <a:off x="0" y="123478"/>
            <a:ext cx="9144000" cy="792088"/>
          </a:xfrm>
        </p:spPr>
        <p:txBody>
          <a:bodyPr>
            <a:normAutofit/>
          </a:bodyPr>
          <a:lstStyle/>
          <a:p>
            <a:r>
              <a:rPr lang="en-GB" sz="3100" dirty="0"/>
              <a:t>Background</a:t>
            </a:r>
            <a:endParaRPr lang="en-GB" sz="2200" dirty="0"/>
          </a:p>
        </p:txBody>
      </p:sp>
      <p:sp>
        <p:nvSpPr>
          <p:cNvPr id="3" name="Content Placeholder 2">
            <a:extLst>
              <a:ext uri="{FF2B5EF4-FFF2-40B4-BE49-F238E27FC236}">
                <a16:creationId xmlns:a16="http://schemas.microsoft.com/office/drawing/2014/main" id="{51D39218-5FBD-4351-929A-907F37996A1C}"/>
              </a:ext>
            </a:extLst>
          </p:cNvPr>
          <p:cNvSpPr>
            <a:spLocks noGrp="1"/>
          </p:cNvSpPr>
          <p:nvPr>
            <p:ph idx="1"/>
          </p:nvPr>
        </p:nvSpPr>
        <p:spPr>
          <a:xfrm>
            <a:off x="323528" y="915566"/>
            <a:ext cx="8568952" cy="4320480"/>
          </a:xfrm>
        </p:spPr>
        <p:txBody>
          <a:bodyPr>
            <a:normAutofit/>
          </a:bodyPr>
          <a:lstStyle/>
          <a:p>
            <a:pPr algn="just">
              <a:lnSpc>
                <a:spcPct val="115000"/>
              </a:lnSpc>
              <a:spcAft>
                <a:spcPts val="1000"/>
              </a:spcAft>
            </a:pPr>
            <a:r>
              <a:rPr lang="en-US" sz="1600" dirty="0">
                <a:hlinkClick r:id="rId2"/>
              </a:rPr>
              <a:t>Modification 0822 – Reform of Gas Demand Side Response Arrangements </a:t>
            </a:r>
            <a:r>
              <a:rPr lang="en-US" sz="1600" dirty="0"/>
              <a:t>was raised to include provisions within the UNC for National Grid NTS to: </a:t>
            </a:r>
          </a:p>
          <a:p>
            <a:pPr lvl="1" algn="just">
              <a:lnSpc>
                <a:spcPct val="115000"/>
              </a:lnSpc>
              <a:spcAft>
                <a:spcPts val="1000"/>
              </a:spcAft>
            </a:pPr>
            <a:r>
              <a:rPr lang="en-US" sz="1600" dirty="0"/>
              <a:t>Administer an invitation to offer process for Gas Demand Side Response (DSR),</a:t>
            </a:r>
          </a:p>
          <a:p>
            <a:pPr lvl="1" algn="just">
              <a:lnSpc>
                <a:spcPct val="115000"/>
              </a:lnSpc>
              <a:spcAft>
                <a:spcPts val="1000"/>
              </a:spcAft>
            </a:pPr>
            <a:r>
              <a:rPr lang="en-US" sz="1600" dirty="0"/>
              <a:t>Introduce option payments to Users that arrange with consumers to provide DSR in advance of winter, and</a:t>
            </a:r>
          </a:p>
          <a:p>
            <a:pPr lvl="1" algn="just">
              <a:lnSpc>
                <a:spcPct val="115000"/>
              </a:lnSpc>
              <a:spcAft>
                <a:spcPts val="1000"/>
              </a:spcAft>
            </a:pPr>
            <a:r>
              <a:rPr lang="en-US" sz="1600" dirty="0"/>
              <a:t>Extend the trigger for opening the DSR market from the issue of a Gas Balancing Notification to also include issue of a Margins Notice at the day ahead stage.</a:t>
            </a:r>
          </a:p>
          <a:p>
            <a:pPr algn="just">
              <a:lnSpc>
                <a:spcPct val="115000"/>
              </a:lnSpc>
              <a:spcAft>
                <a:spcPts val="1000"/>
              </a:spcAft>
            </a:pPr>
            <a:r>
              <a:rPr lang="en-US" sz="1600" dirty="0"/>
              <a:t>Modification 0822 has now been approved by Ofgem and has been implemented with effect from 17 October 2022. </a:t>
            </a:r>
          </a:p>
        </p:txBody>
      </p:sp>
    </p:spTree>
    <p:extLst>
      <p:ext uri="{BB962C8B-B14F-4D97-AF65-F5344CB8AC3E}">
        <p14:creationId xmlns:p14="http://schemas.microsoft.com/office/powerpoint/2010/main" val="363328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GB" dirty="0"/>
              <a:t>Key Impacts – Option Payments</a:t>
            </a:r>
            <a:endParaRPr lang="en-GB" sz="2000" dirty="0"/>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251520" y="699542"/>
            <a:ext cx="8784976" cy="4320480"/>
          </a:xfrm>
        </p:spPr>
        <p:txBody>
          <a:bodyPr>
            <a:normAutofit/>
          </a:bodyPr>
          <a:lstStyle/>
          <a:p>
            <a:r>
              <a:rPr lang="en-GB" sz="1400" dirty="0">
                <a:effectLst/>
                <a:latin typeface="Arial" panose="020B0604020202020204" pitchFamily="34" charset="0"/>
                <a:ea typeface="Times New Roman" panose="02020603050405020304" pitchFamily="18" charset="0"/>
                <a:cs typeface="Times New Roman" panose="02020603050405020304" pitchFamily="18" charset="0"/>
              </a:rPr>
              <a:t>XRN5561 has been raised to support the delivery of </a:t>
            </a:r>
            <a:r>
              <a:rPr lang="en-GB" sz="1400" u="sng" dirty="0">
                <a:solidFill>
                  <a:srgbClr val="6440A3"/>
                </a:solidFill>
                <a:effectLst/>
                <a:latin typeface="Arial" panose="020B0604020202020204" pitchFamily="34" charset="0"/>
                <a:ea typeface="Times New Roman" panose="02020603050405020304" pitchFamily="18" charset="0"/>
                <a:cs typeface="Times New Roman" panose="02020603050405020304" pitchFamily="18" charset="0"/>
                <a:hlinkClick r:id="rId2"/>
              </a:rPr>
              <a:t>Urgent Modification 0822 – Reform of Gas Demand Side Response Arrangements</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and specifically introduce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“Option” payment and penalty charges</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issued by the CDSP. </a:t>
            </a:r>
          </a:p>
          <a:p>
            <a:endParaRPr lang="en-GB" sz="1400" u="sng" dirty="0">
              <a:cs typeface="Times New Roman" panose="02020603050405020304" pitchFamily="18" charset="0"/>
            </a:endParaRPr>
          </a:p>
          <a:p>
            <a:r>
              <a:rPr lang="en-GB" sz="1400" b="1" dirty="0">
                <a:cs typeface="Times New Roman" panose="02020603050405020304" pitchFamily="18" charset="0"/>
              </a:rPr>
              <a:t>Option payments:</a:t>
            </a:r>
          </a:p>
          <a:p>
            <a:pPr lvl="1"/>
            <a:r>
              <a:rPr lang="en-GB" sz="1400" dirty="0">
                <a:effectLst/>
                <a:latin typeface="Arial" panose="020B0604020202020204" pitchFamily="34" charset="0"/>
                <a:ea typeface="Times New Roman" panose="02020603050405020304" pitchFamily="18" charset="0"/>
                <a:cs typeface="Times New Roman" panose="02020603050405020304" pitchFamily="18" charset="0"/>
              </a:rPr>
              <a:t>NGG will provide the CDSP with a breakdown confirming the Shippers and Invoice values to be paid each month once the Invitation to Offer assessment has been completed. </a:t>
            </a:r>
          </a:p>
          <a:p>
            <a:pPr lvl="1"/>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CDSP will issue the Option Payment credit via the Request to Bill (RTB) process.</a:t>
            </a:r>
          </a:p>
          <a:p>
            <a:pPr lvl="1"/>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GB" sz="1400" dirty="0">
                <a:effectLst/>
                <a:latin typeface="Arial" panose="020B0604020202020204" pitchFamily="34" charset="0"/>
                <a:ea typeface="Times New Roman" panose="02020603050405020304" pitchFamily="18" charset="0"/>
                <a:cs typeface="Times New Roman" panose="02020603050405020304" pitchFamily="18" charset="0"/>
              </a:rPr>
              <a:t>This payment will be issued on the .INR (Generic Request to Bill Invoice) and the .INV file format utilising </a:t>
            </a:r>
            <a:r>
              <a:rPr lang="en-GB" sz="1400" dirty="0">
                <a:ea typeface="Times New Roman" panose="02020603050405020304" pitchFamily="18" charset="0"/>
                <a:cs typeface="Times New Roman" panose="02020603050405020304" pitchFamily="18" charset="0"/>
              </a:rPr>
              <a:t>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xisting Charge Type ‘DSP – DSR COMPENSATION PAYMENT’.</a:t>
            </a:r>
          </a:p>
          <a:p>
            <a:pPr lvl="1"/>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Invoice will be issued on M+23 with the payment due date on D+12. </a:t>
            </a:r>
            <a:r>
              <a:rPr lang="en-GB" sz="1400" i="1" dirty="0">
                <a:effectLst/>
                <a:latin typeface="Arial" panose="020B0604020202020204" pitchFamily="34" charset="0"/>
                <a:ea typeface="Times New Roman" panose="02020603050405020304" pitchFamily="18" charset="0"/>
                <a:cs typeface="Times New Roman" panose="02020603050405020304" pitchFamily="18" charset="0"/>
              </a:rPr>
              <a:t>Please note this aligns with the Energy Balancing Invoice (BAL).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US" sz="1200" u="sng" dirty="0"/>
          </a:p>
          <a:p>
            <a:pPr marL="0" indent="0">
              <a:buNone/>
            </a:pPr>
            <a:endParaRPr lang="en-US" sz="1400" dirty="0"/>
          </a:p>
          <a:p>
            <a:pPr marL="0" indent="0">
              <a:buNone/>
            </a:pPr>
            <a:endParaRPr lang="en-US" sz="1400" dirty="0"/>
          </a:p>
          <a:p>
            <a:endParaRPr lang="en-GB" sz="1400" dirty="0"/>
          </a:p>
        </p:txBody>
      </p:sp>
    </p:spTree>
    <p:extLst>
      <p:ext uri="{BB962C8B-B14F-4D97-AF65-F5344CB8AC3E}">
        <p14:creationId xmlns:p14="http://schemas.microsoft.com/office/powerpoint/2010/main" val="3402602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GB" dirty="0"/>
              <a:t>Key Impacts – Option Payments</a:t>
            </a:r>
            <a:endParaRPr lang="en-GB" sz="2000" dirty="0"/>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251520" y="699542"/>
            <a:ext cx="8784976" cy="4320480"/>
          </a:xfrm>
        </p:spPr>
        <p:txBody>
          <a:bodyPr>
            <a:normAutofit fontScale="85000" lnSpcReduction="20000"/>
          </a:bodyPr>
          <a:lstStyle/>
          <a:p>
            <a:endParaRPr lang="en-GB" sz="1400" u="sng" dirty="0">
              <a:cs typeface="Times New Roman" panose="02020603050405020304" pitchFamily="18" charset="0"/>
            </a:endParaRPr>
          </a:p>
          <a:p>
            <a:r>
              <a:rPr lang="en-GB" sz="1600" b="1" dirty="0">
                <a:cs typeface="Times New Roman" panose="02020603050405020304" pitchFamily="18" charset="0"/>
              </a:rPr>
              <a:t>Penalty charges:</a:t>
            </a:r>
          </a:p>
          <a:p>
            <a:pPr marL="685800" lvl="1">
              <a:lnSpc>
                <a:spcPct val="115000"/>
              </a:lnSpc>
              <a:spcAft>
                <a:spcPts val="1000"/>
              </a:spcAft>
            </a:pPr>
            <a:r>
              <a:rPr lang="en-GB" sz="1600" dirty="0">
                <a:cs typeface="Times New Roman" panose="02020603050405020304" pitchFamily="18" charset="0"/>
              </a:rPr>
              <a:t>NGG will provide a breakdown to the CDSP confirming the Shippers and Penalty Charges to be invoiced as a result of Urgent Modification 0822. </a:t>
            </a:r>
          </a:p>
          <a:p>
            <a:pPr marL="685800" lvl="1">
              <a:lnSpc>
                <a:spcPct val="115000"/>
              </a:lnSpc>
              <a:spcAft>
                <a:spcPts val="10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As per the Modification, Penalty Charges will be 110% of the Option Payment. However, this will be reduced proportionately based on the number of DSR Market Offers that were accurately posted during that Winter Period.</a:t>
            </a:r>
          </a:p>
          <a:p>
            <a:pPr marL="685800" lvl="1">
              <a:lnSpc>
                <a:spcPct val="115000"/>
              </a:lnSpc>
              <a:spcAft>
                <a:spcPts val="10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The CDSP will issue the Penalty Charge payment via the Request to Bill (RTB) process. </a:t>
            </a:r>
          </a:p>
          <a:p>
            <a:pPr marL="685800" lvl="1">
              <a:lnSpc>
                <a:spcPct val="115000"/>
              </a:lnSpc>
              <a:spcAft>
                <a:spcPts val="10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This Penalty Charge will be issued on the .INR (Generic Request to Bill Invoice) and the .INV file format utilising existing Charge Type ‘B96 – ADJUSTMENT TO DSR COMPENSATION PAYMENT CR DR’</a:t>
            </a:r>
          </a:p>
          <a:p>
            <a:pPr marL="685800" lvl="1">
              <a:lnSpc>
                <a:spcPct val="115000"/>
              </a:lnSpc>
              <a:spcAft>
                <a:spcPts val="10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Where a Penalty Charge applies, as per the Modification 0822 business rules, this is expected to be charged after the relevant Winter Period. It is anticipated that this will be included within the May invoice and will be based on the current month’s throughput. </a:t>
            </a:r>
          </a:p>
          <a:p>
            <a:pPr marL="685800" lvl="1">
              <a:lnSpc>
                <a:spcPct val="115000"/>
              </a:lnSpc>
              <a:spcAft>
                <a:spcPts val="10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The Invoice will be issued on M+23 with the payment due date on D+12. </a:t>
            </a:r>
            <a:r>
              <a:rPr lang="en-GB" sz="1600" i="1" dirty="0">
                <a:effectLst/>
                <a:latin typeface="Arial" panose="020B0604020202020204" pitchFamily="34" charset="0"/>
                <a:ea typeface="Times New Roman" panose="02020603050405020304" pitchFamily="18" charset="0"/>
                <a:cs typeface="Times New Roman" panose="02020603050405020304" pitchFamily="18" charset="0"/>
              </a:rPr>
              <a:t>Please note this aligns with the Energy Balancing Invoice (BAL).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US" sz="1200" u="sng" dirty="0"/>
          </a:p>
          <a:p>
            <a:pPr marL="0" indent="0">
              <a:buNone/>
            </a:pPr>
            <a:endParaRPr lang="en-US" sz="1400" dirty="0"/>
          </a:p>
          <a:p>
            <a:pPr marL="0" indent="0">
              <a:buNone/>
            </a:pPr>
            <a:endParaRPr lang="en-US" sz="1400" dirty="0"/>
          </a:p>
          <a:p>
            <a:endParaRPr lang="en-GB" sz="1400" dirty="0"/>
          </a:p>
        </p:txBody>
      </p:sp>
    </p:spTree>
    <p:extLst>
      <p:ext uri="{BB962C8B-B14F-4D97-AF65-F5344CB8AC3E}">
        <p14:creationId xmlns:p14="http://schemas.microsoft.com/office/powerpoint/2010/main" val="412572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GB" dirty="0"/>
              <a:t>Key Information</a:t>
            </a:r>
            <a:endParaRPr lang="en-GB" sz="2000" dirty="0"/>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251520" y="699542"/>
            <a:ext cx="8784976" cy="4320480"/>
          </a:xfrm>
        </p:spPr>
        <p:txBody>
          <a:bodyPr>
            <a:normAutofit fontScale="32500" lnSpcReduction="20000"/>
          </a:bodyPr>
          <a:lstStyle/>
          <a:p>
            <a:pPr>
              <a:lnSpc>
                <a:spcPct val="115000"/>
              </a:lnSpc>
              <a:spcAft>
                <a:spcPts val="600"/>
              </a:spcAft>
            </a:pPr>
            <a:endParaRPr lang="en-GB" sz="5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en-GB" sz="5600" dirty="0">
                <a:effectLst/>
                <a:latin typeface="Arial" panose="020B0604020202020204" pitchFamily="34" charset="0"/>
                <a:ea typeface="Times New Roman" panose="02020603050405020304" pitchFamily="18" charset="0"/>
                <a:cs typeface="Times New Roman" panose="02020603050405020304" pitchFamily="18" charset="0"/>
              </a:rPr>
              <a:t>Urgent Modification 0822 has been approved by Ofgem and implemented on 17 October 2022.</a:t>
            </a:r>
          </a:p>
          <a:p>
            <a:pPr marL="0" indent="0">
              <a:lnSpc>
                <a:spcPct val="115000"/>
              </a:lnSpc>
              <a:spcAft>
                <a:spcPts val="600"/>
              </a:spcAft>
              <a:buNone/>
            </a:pPr>
            <a:endParaRPr lang="en-GB" sz="5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en-GB" sz="5600" dirty="0">
                <a:effectLst/>
                <a:latin typeface="Arial" panose="020B0604020202020204" pitchFamily="34" charset="0"/>
                <a:ea typeface="Times New Roman" panose="02020603050405020304" pitchFamily="18" charset="0"/>
                <a:cs typeface="Times New Roman" panose="02020603050405020304" pitchFamily="18" charset="0"/>
                <a:hlinkClick r:id="rId2"/>
              </a:rPr>
              <a:t>3098.6 – RT – PO – XRN5561 – Urgent Modification 0822 – Detailed Design For Awareness </a:t>
            </a:r>
            <a:r>
              <a:rPr lang="en-GB" sz="5600" dirty="0">
                <a:effectLst/>
                <a:latin typeface="Arial" panose="020B0604020202020204" pitchFamily="34" charset="0"/>
                <a:ea typeface="Times New Roman" panose="02020603050405020304" pitchFamily="18" charset="0"/>
                <a:cs typeface="Times New Roman" panose="02020603050405020304" pitchFamily="18" charset="0"/>
              </a:rPr>
              <a:t>has been issued within the October Change Pack.</a:t>
            </a:r>
          </a:p>
          <a:p>
            <a:pPr>
              <a:lnSpc>
                <a:spcPct val="115000"/>
              </a:lnSpc>
              <a:spcAft>
                <a:spcPts val="600"/>
              </a:spcAft>
            </a:pPr>
            <a:endParaRPr lang="en-GB" sz="5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en-GB" sz="5600" dirty="0">
                <a:ea typeface="Times New Roman" panose="02020603050405020304" pitchFamily="18" charset="0"/>
                <a:cs typeface="Times New Roman" panose="02020603050405020304" pitchFamily="18" charset="0"/>
              </a:rPr>
              <a:t>This Change Pack is for awareness only as the Urgent Modification has been approved and implemented. </a:t>
            </a:r>
            <a:endParaRPr lang="en-GB" sz="5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en-GB" sz="5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083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0"/>
            <a:ext cx="7772400" cy="1102519"/>
          </a:xfrm>
        </p:spPr>
        <p:txBody>
          <a:bodyPr>
            <a:normAutofit fontScale="90000"/>
          </a:bodyPr>
          <a:lstStyle/>
          <a:p>
            <a:r>
              <a:rPr lang="en-GB">
                <a:latin typeface="Arial"/>
                <a:cs typeface="Arial"/>
              </a:rPr>
              <a:t>XRN5379 – </a:t>
            </a:r>
            <a:r>
              <a:rPr lang="en-GB">
                <a:latin typeface="Arial"/>
                <a:cs typeface="Arial"/>
                <a:hlinkClick r:id="rId2">
                  <a:extLst>
                    <a:ext uri="{A12FA001-AC4F-418D-AE19-62706E023703}">
                      <ahyp:hlinkClr xmlns:ahyp="http://schemas.microsoft.com/office/drawing/2018/hyperlinkcolor" val="tx"/>
                    </a:ext>
                  </a:extLst>
                </a:hlinkClick>
              </a:rPr>
              <a:t>Class 1 Read Service</a:t>
            </a:r>
            <a:r>
              <a:rPr lang="en-GB">
                <a:latin typeface="Arial"/>
                <a:cs typeface="Arial"/>
              </a:rPr>
              <a:t> Procurement Exercise (Modification 0710)</a:t>
            </a:r>
            <a:br>
              <a:rPr lang="en-GB"/>
            </a:br>
            <a:br>
              <a:rPr lang="en-GB">
                <a:latin typeface="Arial"/>
                <a:cs typeface="Arial"/>
              </a:rPr>
            </a:br>
            <a:endParaRPr lang="en-US">
              <a:latin typeface="Arial"/>
              <a:cs typeface="Arial"/>
            </a:endParaRPr>
          </a:p>
        </p:txBody>
      </p:sp>
    </p:spTree>
    <p:extLst>
      <p:ext uri="{BB962C8B-B14F-4D97-AF65-F5344CB8AC3E}">
        <p14:creationId xmlns:p14="http://schemas.microsoft.com/office/powerpoint/2010/main" val="3653749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85EB-D59E-4AB5-8220-F063F0523907}"/>
              </a:ext>
            </a:extLst>
          </p:cNvPr>
          <p:cNvSpPr>
            <a:spLocks noGrp="1"/>
          </p:cNvSpPr>
          <p:nvPr>
            <p:ph type="title"/>
          </p:nvPr>
        </p:nvSpPr>
        <p:spPr>
          <a:xfrm>
            <a:off x="0" y="123478"/>
            <a:ext cx="9144000" cy="792088"/>
          </a:xfrm>
        </p:spPr>
        <p:txBody>
          <a:bodyPr>
            <a:normAutofit fontScale="90000"/>
          </a:bodyPr>
          <a:lstStyle/>
          <a:p>
            <a:r>
              <a:rPr lang="en-GB" sz="3100"/>
              <a:t>XRN5379- Overview</a:t>
            </a:r>
            <a:br>
              <a:rPr lang="en-GB"/>
            </a:br>
            <a:r>
              <a:rPr lang="en-US" sz="2200"/>
              <a:t>MOD0710S – Class 1 Read Service Procurement Exercise</a:t>
            </a:r>
            <a:endParaRPr lang="en-GB" sz="2200"/>
          </a:p>
        </p:txBody>
      </p:sp>
      <p:sp>
        <p:nvSpPr>
          <p:cNvPr id="3" name="Content Placeholder 2">
            <a:extLst>
              <a:ext uri="{FF2B5EF4-FFF2-40B4-BE49-F238E27FC236}">
                <a16:creationId xmlns:a16="http://schemas.microsoft.com/office/drawing/2014/main" id="{51D39218-5FBD-4351-929A-907F37996A1C}"/>
              </a:ext>
            </a:extLst>
          </p:cNvPr>
          <p:cNvSpPr>
            <a:spLocks noGrp="1"/>
          </p:cNvSpPr>
          <p:nvPr>
            <p:ph idx="1"/>
          </p:nvPr>
        </p:nvSpPr>
        <p:spPr>
          <a:xfrm>
            <a:off x="323528" y="915566"/>
            <a:ext cx="8568952" cy="4320480"/>
          </a:xfrm>
        </p:spPr>
        <p:txBody>
          <a:bodyPr>
            <a:normAutofit/>
          </a:bodyPr>
          <a:lstStyle/>
          <a:p>
            <a:pPr marL="0" indent="0">
              <a:lnSpc>
                <a:spcPct val="115000"/>
              </a:lnSpc>
              <a:buNone/>
            </a:pPr>
            <a:r>
              <a:rPr lang="en-GB" sz="1400" b="1" u="sng" dirty="0"/>
              <a:t>Background</a:t>
            </a:r>
          </a:p>
          <a:p>
            <a:pPr marL="0" indent="0" algn="just">
              <a:lnSpc>
                <a:spcPct val="115000"/>
              </a:lnSpc>
              <a:spcAft>
                <a:spcPts val="1000"/>
              </a:spcAft>
              <a:buNone/>
            </a:pPr>
            <a:r>
              <a:rPr lang="en-GB" sz="1400" dirty="0">
                <a:cs typeface="Times New Roman" panose="02020603050405020304" pitchFamily="18" charset="0"/>
              </a:rPr>
              <a:t>Modification 0710S and IGT Modification IGT148, were raised to obligate the CDSP to take on Class 1 Read Service provision on behalf of Shippers. This was to transfer the obligation to provide the Class 1 Supply Meter Point Read Service from the Transporters to the CDSP.</a:t>
            </a:r>
          </a:p>
          <a:p>
            <a:pPr marL="0" indent="0" algn="just">
              <a:lnSpc>
                <a:spcPct val="115000"/>
              </a:lnSpc>
              <a:spcAft>
                <a:spcPts val="100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XRN5379 seeks to ensure: </a:t>
            </a:r>
          </a:p>
          <a:p>
            <a:pPr marL="342900" lvl="0" indent="-342900">
              <a:lnSpc>
                <a:spcPct val="115000"/>
              </a:lnSpc>
              <a:spcAft>
                <a:spcPts val="10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CDSP appoints a Service Provider on behalf of Shippers, to provide the Class 1 Daily Read Service from 01 April 2023 onwards, following the expiry of existing contracts in place for the service between the DNOs and the DMSPs on 31 March 2023. </a:t>
            </a:r>
          </a:p>
          <a:p>
            <a:pPr marL="342900" lvl="0" indent="-342900">
              <a:lnSpc>
                <a:spcPct val="115000"/>
              </a:lnSpc>
              <a:spcAft>
                <a:spcPts val="10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Invoicing changes are delivered to cease charging Shippers</a:t>
            </a:r>
            <a:r>
              <a:rPr lang="en-GB" sz="1400" dirty="0">
                <a:solidFill>
                  <a:srgbClr val="6440A3"/>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for the Class 1 Read Service on behalf of Transporters (via IX) and commence charging Shippers directly by the CDSP (specific service). </a:t>
            </a:r>
          </a:p>
          <a:p>
            <a:pPr marL="342900" lvl="0" indent="-342900">
              <a:lnSpc>
                <a:spcPct val="115000"/>
              </a:lnSpc>
              <a:spcAft>
                <a:spcPts val="10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introduction of additional CDSP operational support for the Class 1 read service. </a:t>
            </a:r>
            <a:endParaRPr lang="en-GB" sz="1400" dirty="0"/>
          </a:p>
          <a:p>
            <a:pPr marL="0" indent="0">
              <a:buNone/>
            </a:pPr>
            <a:endParaRPr lang="en-GB" sz="1400" dirty="0"/>
          </a:p>
        </p:txBody>
      </p:sp>
    </p:spTree>
    <p:extLst>
      <p:ext uri="{BB962C8B-B14F-4D97-AF65-F5344CB8AC3E}">
        <p14:creationId xmlns:p14="http://schemas.microsoft.com/office/powerpoint/2010/main" val="2972060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GB" dirty="0"/>
              <a:t>XRN5379 – Key Impacts</a:t>
            </a:r>
            <a:endParaRPr lang="en-GB" sz="2000" dirty="0"/>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251520" y="699542"/>
            <a:ext cx="8784976" cy="4320480"/>
          </a:xfrm>
        </p:spPr>
        <p:txBody>
          <a:bodyPr>
            <a:normAutofit/>
          </a:bodyPr>
          <a:lstStyle/>
          <a:p>
            <a:pPr marL="0" indent="0">
              <a:buNone/>
            </a:pPr>
            <a:r>
              <a:rPr lang="en-US" sz="1400" b="1" u="sng" dirty="0"/>
              <a:t>Contractual arrangements</a:t>
            </a:r>
          </a:p>
          <a:p>
            <a:pPr marL="0" indent="0">
              <a:lnSpc>
                <a:spcPct val="115000"/>
              </a:lnSpc>
              <a:spcAft>
                <a:spcPts val="1000"/>
              </a:spcAft>
              <a:buNone/>
            </a:pPr>
            <a:r>
              <a:rPr lang="en-GB" sz="1400" dirty="0">
                <a:ea typeface="Times New Roman" panose="02020603050405020304" pitchFamily="18" charset="0"/>
                <a:cs typeface="Times New Roman" panose="02020603050405020304" pitchFamily="18" charset="0"/>
              </a:rPr>
              <a:t>W</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e do not anticipate material changes to the core Class 1 read service as a result of this change, however, the party responsible for contracting with the Service Provider will be different.</a:t>
            </a:r>
          </a:p>
          <a:p>
            <a:pPr marL="0" indent="0">
              <a:buNone/>
            </a:pPr>
            <a:endParaRPr lang="en-US" sz="1400" b="1" u="sng" dirty="0"/>
          </a:p>
          <a:p>
            <a:pPr marL="0" indent="0">
              <a:buNone/>
            </a:pPr>
            <a:r>
              <a:rPr lang="en-US" sz="1400" b="1" u="sng" dirty="0"/>
              <a:t>Class 1 Reads Charging Structure</a:t>
            </a:r>
          </a:p>
          <a:p>
            <a:pPr marL="0" indent="0">
              <a:lnSpc>
                <a:spcPct val="115000"/>
              </a:lnSpc>
              <a:spcAft>
                <a:spcPts val="1000"/>
              </a:spcAft>
              <a:buNone/>
            </a:pPr>
            <a:r>
              <a:rPr lang="en-GB" sz="1400" dirty="0">
                <a:cs typeface="Times New Roman" panose="02020603050405020304" pitchFamily="18" charset="0"/>
              </a:rPr>
              <a:t>As detailed within Modification 0710 (and IGT148), these Daily Metered (DM) asset and DM read charges will be removed from each DNOs Transporter Metering Charging statements.</a:t>
            </a:r>
          </a:p>
          <a:p>
            <a:pPr marL="0" indent="0">
              <a:lnSpc>
                <a:spcPct val="115000"/>
              </a:lnSpc>
              <a:spcAft>
                <a:spcPts val="1000"/>
              </a:spcAft>
              <a:buNone/>
            </a:pPr>
            <a:r>
              <a:rPr lang="en-GB" sz="1400" dirty="0">
                <a:cs typeface="Times New Roman" panose="02020603050405020304" pitchFamily="18" charset="0"/>
              </a:rPr>
              <a:t>Following the implementation of this XRN, going forwards, the charges for all the Class 1 read services will be published within the CDSP DSC Annual Charging Statement. </a:t>
            </a:r>
          </a:p>
          <a:p>
            <a:pPr marL="0" indent="0">
              <a:lnSpc>
                <a:spcPct val="115000"/>
              </a:lnSpc>
              <a:spcAft>
                <a:spcPts val="100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These charges will be shared in due course once all procurement activities have been completed. </a:t>
            </a:r>
          </a:p>
          <a:p>
            <a:pPr marL="0" indent="0">
              <a:lnSpc>
                <a:spcPct val="115000"/>
              </a:lnSpc>
              <a:spcAft>
                <a:spcPts val="1000"/>
              </a:spcAft>
              <a:buNone/>
            </a:pPr>
            <a:endParaRPr lang="en-GB" sz="1400" dirty="0">
              <a:cs typeface="Times New Roman" panose="02020603050405020304" pitchFamily="18" charset="0"/>
            </a:endParaRPr>
          </a:p>
          <a:p>
            <a:pPr marL="0" indent="0">
              <a:buNone/>
            </a:pPr>
            <a:endParaRPr lang="en-US" sz="1400" u="sng" dirty="0"/>
          </a:p>
          <a:p>
            <a:pPr marL="0" indent="0">
              <a:buNone/>
            </a:pPr>
            <a:endParaRPr lang="en-US" sz="1400" dirty="0"/>
          </a:p>
          <a:p>
            <a:pPr marL="0" indent="0">
              <a:buNone/>
            </a:pPr>
            <a:endParaRPr lang="en-US" sz="1400" dirty="0"/>
          </a:p>
          <a:p>
            <a:endParaRPr lang="en-GB" sz="1400" dirty="0"/>
          </a:p>
        </p:txBody>
      </p:sp>
    </p:spTree>
    <p:extLst>
      <p:ext uri="{BB962C8B-B14F-4D97-AF65-F5344CB8AC3E}">
        <p14:creationId xmlns:p14="http://schemas.microsoft.com/office/powerpoint/2010/main" val="3929881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GB"/>
              <a:t>XRN5379 - Impacts</a:t>
            </a:r>
            <a:endParaRPr lang="en-GB" sz="2000"/>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251520" y="699542"/>
            <a:ext cx="8784976" cy="4320480"/>
          </a:xfrm>
        </p:spPr>
        <p:txBody>
          <a:bodyPr>
            <a:normAutofit/>
          </a:bodyPr>
          <a:lstStyle/>
          <a:p>
            <a:pPr marL="0" indent="0">
              <a:buNone/>
            </a:pPr>
            <a:r>
              <a:rPr lang="en-US" sz="1400" b="1" u="sng" dirty="0"/>
              <a:t>Invoicing for the Class 1 read service</a:t>
            </a:r>
          </a:p>
          <a:p>
            <a:pPr marL="0" indent="0">
              <a:buNone/>
            </a:pPr>
            <a:endParaRPr lang="en-US" sz="1400" b="1" u="sng" dirty="0"/>
          </a:p>
          <a:p>
            <a:r>
              <a:rPr lang="en-US" sz="1400" dirty="0"/>
              <a:t>Post-implementation of XRN5379, Shippers will no longer be charged for Class 1 read service through a UK Link invoice via the IX in an .INV Generic Invoice file</a:t>
            </a:r>
          </a:p>
          <a:p>
            <a:endParaRPr lang="en-US" sz="1400" dirty="0"/>
          </a:p>
          <a:p>
            <a:r>
              <a:rPr lang="en-US" sz="1400" dirty="0"/>
              <a:t>Instead, DSC Customers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who utilise the Class 1 read services will be charged via the </a:t>
            </a:r>
            <a:r>
              <a:rPr lang="en-GB" sz="1400" b="1" i="1" dirty="0">
                <a:effectLst/>
                <a:latin typeface="Arial" panose="020B0604020202020204" pitchFamily="34" charset="0"/>
                <a:ea typeface="Times New Roman" panose="02020603050405020304" pitchFamily="18" charset="0"/>
                <a:cs typeface="Times New Roman" panose="02020603050405020304" pitchFamily="18" charset="0"/>
              </a:rPr>
              <a:t>DSC Specific Services Invoice</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400" dirty="0">
                <a:effectLst/>
                <a:latin typeface="Arial" panose="020B0604020202020204" pitchFamily="34" charset="0"/>
                <a:ea typeface="Times New Roman" panose="02020603050405020304" pitchFamily="18" charset="0"/>
                <a:cs typeface="Times New Roman" panose="02020603050405020304" pitchFamily="18" charset="0"/>
              </a:rPr>
              <a:t>Invoicing through this mechanism will utilise the existing process, terms and timescales, no changes are being made to these as part of this change except for the addition of new specific services. </a:t>
            </a:r>
          </a:p>
          <a:p>
            <a:pPr marL="0" indent="0">
              <a:buNone/>
            </a:pPr>
            <a:endParaRPr lang="en-GB" sz="1400" dirty="0">
              <a:ea typeface="Times New Roman" panose="02020603050405020304" pitchFamily="18" charset="0"/>
              <a:cs typeface="Times New Roman" panose="02020603050405020304" pitchFamily="18" charset="0"/>
            </a:endParaRPr>
          </a:p>
          <a:p>
            <a:r>
              <a:rPr lang="en-GB" sz="1400" dirty="0">
                <a:effectLst/>
                <a:latin typeface="Arial" panose="020B0604020202020204" pitchFamily="34" charset="0"/>
                <a:ea typeface="Times New Roman" panose="02020603050405020304" pitchFamily="18" charset="0"/>
                <a:cs typeface="Times New Roman" panose="02020603050405020304" pitchFamily="18" charset="0"/>
              </a:rPr>
              <a:t>New Supporting Information has been proposed for Class 1 read services which will be emailed to relevant Shippers on the same day as the DSC Specific Service Invoice being issued. </a:t>
            </a:r>
          </a:p>
          <a:p>
            <a:pPr marL="0" indent="0">
              <a:lnSpc>
                <a:spcPct val="115000"/>
              </a:lnSpc>
              <a:spcAft>
                <a:spcPts val="1000"/>
              </a:spcAft>
              <a:buNone/>
            </a:pPr>
            <a:endParaRPr lang="en-GB" sz="1400" dirty="0">
              <a:cs typeface="Times New Roman" panose="02020603050405020304" pitchFamily="18" charset="0"/>
            </a:endParaRPr>
          </a:p>
          <a:p>
            <a:pPr marL="0" indent="0">
              <a:lnSpc>
                <a:spcPct val="115000"/>
              </a:lnSpc>
              <a:spcAft>
                <a:spcPts val="1000"/>
              </a:spcAft>
              <a:buNone/>
            </a:pPr>
            <a:endParaRPr lang="en-GB" sz="1400" dirty="0">
              <a:cs typeface="Times New Roman" panose="02020603050405020304" pitchFamily="18" charset="0"/>
            </a:endParaRPr>
          </a:p>
          <a:p>
            <a:pPr marL="0" indent="0">
              <a:buNone/>
            </a:pPr>
            <a:endParaRPr lang="en-US" sz="1400" u="sng" dirty="0"/>
          </a:p>
          <a:p>
            <a:pPr marL="0" indent="0">
              <a:buNone/>
            </a:pPr>
            <a:endParaRPr lang="en-US" sz="1400" dirty="0"/>
          </a:p>
          <a:p>
            <a:pPr marL="0" indent="0">
              <a:buNone/>
            </a:pPr>
            <a:endParaRPr lang="en-US" sz="1400" dirty="0"/>
          </a:p>
          <a:p>
            <a:endParaRPr lang="en-GB" sz="1400" dirty="0"/>
          </a:p>
        </p:txBody>
      </p:sp>
    </p:spTree>
    <p:extLst>
      <p:ext uri="{BB962C8B-B14F-4D97-AF65-F5344CB8AC3E}">
        <p14:creationId xmlns:p14="http://schemas.microsoft.com/office/powerpoint/2010/main" val="114215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GB"/>
              <a:t>XRN5379 - Impacts</a:t>
            </a:r>
            <a:endParaRPr lang="en-GB" sz="2000"/>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251520" y="699542"/>
            <a:ext cx="8784976" cy="4320480"/>
          </a:xfrm>
        </p:spPr>
        <p:txBody>
          <a:bodyPr>
            <a:normAutofit/>
          </a:bodyPr>
          <a:lstStyle/>
          <a:p>
            <a:pPr marL="0" indent="0">
              <a:buNone/>
            </a:pPr>
            <a:r>
              <a:rPr lang="en-US" sz="1400" b="1" u="sng" dirty="0"/>
              <a:t>Additional Class 1 read services</a:t>
            </a:r>
          </a:p>
          <a:p>
            <a:pPr marL="0" lvl="0" indent="0">
              <a:lnSpc>
                <a:spcPct val="115000"/>
              </a:lnSpc>
              <a:spcAft>
                <a:spcPts val="1000"/>
              </a:spcAft>
              <a:buNone/>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following additional services will be available on request via the CDSP:</a:t>
            </a:r>
          </a:p>
          <a:p>
            <a:pPr marL="342900" lvl="0" indent="-342900">
              <a:lnSpc>
                <a:spcPct val="115000"/>
              </a:lnSpc>
              <a:spcAft>
                <a:spcPts val="10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Within-day service – provision of hourly or half-hourly consumption data. This is sent via the Information Exchange (IX) via the .BBR file (Shipper), or via the .DMV file (DNOs).</a:t>
            </a:r>
          </a:p>
          <a:p>
            <a:pPr marL="342900" lvl="0" indent="-342900">
              <a:lnSpc>
                <a:spcPct val="115000"/>
              </a:lnSpc>
              <a:spcAft>
                <a:spcPts val="10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Retrospective Within-day service (Shipper only) – retrospective read data up to 18 months prior to the request date.</a:t>
            </a:r>
          </a:p>
          <a:p>
            <a:pPr marL="342900" lvl="0" indent="-342900">
              <a:lnSpc>
                <a:spcPct val="115000"/>
              </a:lnSpc>
              <a:spcAft>
                <a:spcPts val="1000"/>
              </a:spcAft>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Annual data service (DNOs only) – provision of an annual view of specific Class 1 data as set out within the UNC TPD Section B Clause 11 – Supply Point Offtake Rate Review Process (SPOR Report). </a:t>
            </a:r>
          </a:p>
          <a:p>
            <a:pPr marL="0" lvl="0" indent="0">
              <a:lnSpc>
                <a:spcPct val="115000"/>
              </a:lnSpc>
              <a:spcAft>
                <a:spcPts val="1000"/>
              </a:spcAft>
              <a:buNone/>
            </a:pPr>
            <a:endParaRPr lang="en-GB" sz="1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508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GB"/>
              <a:t>XRN5379 - Impacts</a:t>
            </a:r>
            <a:endParaRPr lang="en-GB" sz="2000"/>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251520" y="699542"/>
            <a:ext cx="8784976" cy="4320480"/>
          </a:xfrm>
        </p:spPr>
        <p:txBody>
          <a:bodyPr>
            <a:normAutofit/>
          </a:bodyPr>
          <a:lstStyle/>
          <a:p>
            <a:pPr marL="0" indent="0">
              <a:buNone/>
            </a:pPr>
            <a:r>
              <a:rPr lang="en-US" sz="1400" b="1" u="sng" dirty="0"/>
              <a:t>Class 1 read service incentives</a:t>
            </a:r>
          </a:p>
          <a:p>
            <a:pPr>
              <a:lnSpc>
                <a:spcPct val="115000"/>
              </a:lnSpc>
              <a:spcBef>
                <a:spcPts val="336"/>
              </a:spcBef>
              <a:spcAft>
                <a:spcPts val="10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Post-implementation of XRN5379, DSC Customers will no longer be credited (on an ongoing basis) for the Class 1 read services through a UK Link invoice via the .INV </a:t>
            </a:r>
            <a:r>
              <a:rPr lang="en-US" sz="1400" dirty="0"/>
              <a:t>Generic Invoice file. </a:t>
            </a:r>
          </a:p>
          <a:p>
            <a:r>
              <a:rPr lang="en-US" sz="1400" dirty="0"/>
              <a:t>Instead, DSC Customers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who utilise the Class 1 read services will be charged via the </a:t>
            </a:r>
            <a:r>
              <a:rPr lang="en-GB" sz="1400" b="1" i="1" dirty="0">
                <a:effectLst/>
                <a:latin typeface="Arial" panose="020B0604020202020204" pitchFamily="34" charset="0"/>
                <a:ea typeface="Times New Roman" panose="02020603050405020304" pitchFamily="18" charset="0"/>
                <a:cs typeface="Times New Roman" panose="02020603050405020304" pitchFamily="18" charset="0"/>
              </a:rPr>
              <a:t>DSC Specific Services Invoice</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buNone/>
            </a:pPr>
            <a:endParaRPr lang="en-GB" sz="1400" dirty="0">
              <a:ea typeface="Times New Roman" panose="02020603050405020304" pitchFamily="18" charset="0"/>
              <a:cs typeface="Times New Roman" panose="02020603050405020304" pitchFamily="18" charset="0"/>
            </a:endParaRPr>
          </a:p>
          <a:p>
            <a:pPr marL="144145">
              <a:lnSpc>
                <a:spcPct val="115000"/>
              </a:lnSpc>
              <a:spcAft>
                <a:spcPts val="1000"/>
              </a:spcAft>
            </a:pPr>
            <a:r>
              <a:rPr lang="en-GB" sz="1400" dirty="0">
                <a:cs typeface="Times New Roman" panose="02020603050405020304" pitchFamily="18" charset="0"/>
              </a:rPr>
              <a:t>Under the new contract DSC parties could receive incentive payments for the following services: </a:t>
            </a:r>
          </a:p>
          <a:p>
            <a:pPr lvl="1" indent="-342900">
              <a:lnSpc>
                <a:spcPct val="115000"/>
              </a:lnSpc>
              <a:buFont typeface="Courier New" panose="02070309020205020404" pitchFamily="49" charset="0"/>
              <a:buChar char="o"/>
            </a:pPr>
            <a:r>
              <a:rPr lang="en-GB" sz="1200" dirty="0">
                <a:cs typeface="Times New Roman" panose="02020603050405020304" pitchFamily="18" charset="0"/>
              </a:rPr>
              <a:t>Class 1 DM read service incentive (existing)</a:t>
            </a:r>
          </a:p>
          <a:p>
            <a:pPr lvl="1" indent="-342900">
              <a:lnSpc>
                <a:spcPct val="115000"/>
              </a:lnSpc>
              <a:buFont typeface="Courier New" panose="02070309020205020404" pitchFamily="49" charset="0"/>
              <a:buChar char="o"/>
            </a:pPr>
            <a:r>
              <a:rPr lang="en-GB" sz="1200" dirty="0">
                <a:cs typeface="Times New Roman" panose="02020603050405020304" pitchFamily="18" charset="0"/>
              </a:rPr>
              <a:t>Within-day service incentive (new)</a:t>
            </a:r>
          </a:p>
          <a:p>
            <a:pPr lvl="1" indent="-342900">
              <a:lnSpc>
                <a:spcPct val="115000"/>
              </a:lnSpc>
              <a:buFont typeface="Courier New" panose="02070309020205020404" pitchFamily="49" charset="0"/>
              <a:buChar char="o"/>
            </a:pPr>
            <a:r>
              <a:rPr lang="en-GB" sz="1200" dirty="0">
                <a:cs typeface="Times New Roman" panose="02020603050405020304" pitchFamily="18" charset="0"/>
              </a:rPr>
              <a:t>Failed site visit incentive (new)</a:t>
            </a:r>
          </a:p>
          <a:p>
            <a:pPr lvl="1" indent="-342900">
              <a:lnSpc>
                <a:spcPct val="115000"/>
              </a:lnSpc>
              <a:spcAft>
                <a:spcPts val="1000"/>
              </a:spcAft>
              <a:buFont typeface="Courier New" panose="02070309020205020404" pitchFamily="49" charset="0"/>
              <a:buChar char="o"/>
            </a:pPr>
            <a:r>
              <a:rPr lang="en-GB" sz="1200" dirty="0">
                <a:cs typeface="Times New Roman" panose="02020603050405020304" pitchFamily="18" charset="0"/>
              </a:rPr>
              <a:t>Daily Read Equipment (DRE) installation incentive (new)</a:t>
            </a:r>
          </a:p>
          <a:p>
            <a:r>
              <a:rPr lang="en-GB" sz="1400" dirty="0">
                <a:cs typeface="Times New Roman" panose="02020603050405020304" pitchFamily="18" charset="0"/>
              </a:rPr>
              <a:t>As incentive logic will not be detailed in UNC following Modification 0710 implementation, a [DSC Class 1 Supporting Document] will be created to detail key information relevant to parties utilising the service (including incentives). </a:t>
            </a:r>
          </a:p>
          <a:p>
            <a:pPr marL="0" indent="0">
              <a:lnSpc>
                <a:spcPct val="115000"/>
              </a:lnSpc>
              <a:spcAft>
                <a:spcPts val="1000"/>
              </a:spcAft>
              <a:buNone/>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253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2139702"/>
            <a:ext cx="9144000" cy="971550"/>
          </a:xfrm>
        </p:spPr>
        <p:txBody>
          <a:bodyPr/>
          <a:lstStyle/>
          <a:p>
            <a:r>
              <a:rPr lang="en-GB"/>
              <a:t>2a. Change Proposal – For Initial Overview of the Change</a:t>
            </a:r>
            <a:endParaRPr lang="en-GB" sz="2800"/>
          </a:p>
        </p:txBody>
      </p:sp>
    </p:spTree>
    <p:extLst>
      <p:ext uri="{BB962C8B-B14F-4D97-AF65-F5344CB8AC3E}">
        <p14:creationId xmlns:p14="http://schemas.microsoft.com/office/powerpoint/2010/main" val="2960401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AD91-2E2C-4E3B-8F65-1119D28FB370}"/>
              </a:ext>
            </a:extLst>
          </p:cNvPr>
          <p:cNvSpPr>
            <a:spLocks noGrp="1"/>
          </p:cNvSpPr>
          <p:nvPr>
            <p:ph type="title"/>
          </p:nvPr>
        </p:nvSpPr>
        <p:spPr>
          <a:xfrm>
            <a:off x="35496" y="123478"/>
            <a:ext cx="9073008" cy="576064"/>
          </a:xfrm>
        </p:spPr>
        <p:txBody>
          <a:bodyPr>
            <a:normAutofit/>
          </a:bodyPr>
          <a:lstStyle/>
          <a:p>
            <a:r>
              <a:rPr lang="en-GB" dirty="0"/>
              <a:t>XRN5379 – Transitional Arrangements</a:t>
            </a:r>
            <a:endParaRPr lang="en-GB" sz="2000" dirty="0"/>
          </a:p>
        </p:txBody>
      </p:sp>
      <p:sp>
        <p:nvSpPr>
          <p:cNvPr id="5" name="Content Placeholder 4">
            <a:extLst>
              <a:ext uri="{FF2B5EF4-FFF2-40B4-BE49-F238E27FC236}">
                <a16:creationId xmlns:a16="http://schemas.microsoft.com/office/drawing/2014/main" id="{1FC5C2B0-9C60-4A39-BFAD-653E4B9C0541}"/>
              </a:ext>
            </a:extLst>
          </p:cNvPr>
          <p:cNvSpPr>
            <a:spLocks noGrp="1"/>
          </p:cNvSpPr>
          <p:nvPr>
            <p:ph idx="1"/>
          </p:nvPr>
        </p:nvSpPr>
        <p:spPr>
          <a:xfrm>
            <a:off x="251520" y="699542"/>
            <a:ext cx="8784976" cy="4320480"/>
          </a:xfrm>
        </p:spPr>
        <p:txBody>
          <a:bodyPr>
            <a:normAutofit fontScale="25000" lnSpcReduction="20000"/>
          </a:bodyPr>
          <a:lstStyle/>
          <a:p>
            <a:pPr>
              <a:lnSpc>
                <a:spcPct val="115000"/>
              </a:lnSpc>
              <a:spcAft>
                <a:spcPts val="600"/>
              </a:spcAft>
            </a:pPr>
            <a:endParaRPr lang="en-GB" sz="5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en-GB" sz="5600" dirty="0">
                <a:effectLst/>
                <a:latin typeface="Arial" panose="020B0604020202020204" pitchFamily="34" charset="0"/>
                <a:ea typeface="Times New Roman" panose="02020603050405020304" pitchFamily="18" charset="0"/>
                <a:cs typeface="Times New Roman" panose="02020603050405020304" pitchFamily="18" charset="0"/>
              </a:rPr>
              <a:t>The new approach for invoicing for </a:t>
            </a:r>
            <a:r>
              <a:rPr lang="en-GB" sz="5600" dirty="0">
                <a:ea typeface="Times New Roman" panose="02020603050405020304" pitchFamily="18" charset="0"/>
                <a:cs typeface="Times New Roman" panose="02020603050405020304" pitchFamily="18" charset="0"/>
              </a:rPr>
              <a:t>charging for the</a:t>
            </a:r>
            <a:r>
              <a:rPr lang="en-GB" sz="5600" dirty="0">
                <a:effectLst/>
                <a:latin typeface="Arial" panose="020B0604020202020204" pitchFamily="34" charset="0"/>
                <a:ea typeface="Times New Roman" panose="02020603050405020304" pitchFamily="18" charset="0"/>
                <a:cs typeface="Times New Roman" panose="02020603050405020304" pitchFamily="18" charset="0"/>
              </a:rPr>
              <a:t> service and crediting incentives will not commence until a full month of the service under the new contract has occurred. </a:t>
            </a:r>
            <a:r>
              <a:rPr lang="en-GB" sz="5600" dirty="0">
                <a:ea typeface="Times New Roman" panose="02020603050405020304" pitchFamily="18" charset="0"/>
                <a:cs typeface="Times New Roman" panose="02020603050405020304" pitchFamily="18" charset="0"/>
              </a:rPr>
              <a:t>T</a:t>
            </a:r>
            <a:r>
              <a:rPr lang="en-GB" sz="5600" dirty="0">
                <a:effectLst/>
                <a:latin typeface="Arial" panose="020B0604020202020204" pitchFamily="34" charset="0"/>
                <a:ea typeface="Times New Roman" panose="02020603050405020304" pitchFamily="18" charset="0"/>
                <a:cs typeface="Times New Roman" panose="02020603050405020304" pitchFamily="18" charset="0"/>
              </a:rPr>
              <a:t>he first time the new charges will be issued via the DSC Specific Service Invoice will be May 2023.</a:t>
            </a:r>
          </a:p>
          <a:p>
            <a:pPr lvl="1">
              <a:lnSpc>
                <a:spcPct val="115000"/>
              </a:lnSpc>
              <a:spcAft>
                <a:spcPts val="600"/>
              </a:spcAft>
            </a:pPr>
            <a:r>
              <a:rPr lang="en-GB" sz="5400" dirty="0">
                <a:ea typeface="Times New Roman" panose="02020603050405020304" pitchFamily="18" charset="0"/>
                <a:cs typeface="Times New Roman" panose="02020603050405020304" pitchFamily="18" charset="0"/>
              </a:rPr>
              <a:t>As a result, the last invoices issued </a:t>
            </a:r>
            <a:r>
              <a:rPr lang="en-GB" sz="5400" dirty="0">
                <a:cs typeface="Times New Roman" panose="02020603050405020304" pitchFamily="18" charset="0"/>
              </a:rPr>
              <a:t>under the current service (March 2023), </a:t>
            </a:r>
            <a:r>
              <a:rPr lang="en-GB" sz="5400" dirty="0">
                <a:ea typeface="Times New Roman" panose="02020603050405020304" pitchFamily="18" charset="0"/>
                <a:cs typeface="Times New Roman" panose="02020603050405020304" pitchFamily="18" charset="0"/>
              </a:rPr>
              <a:t>for Reads, Assets and Within-day services </a:t>
            </a:r>
            <a:r>
              <a:rPr lang="en-GB" sz="5400" dirty="0">
                <a:cs typeface="Times New Roman" panose="02020603050405020304" pitchFamily="18" charset="0"/>
              </a:rPr>
              <a:t>via the existing UK Link Invoices</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5400" dirty="0">
                <a:ea typeface="Times New Roman" panose="02020603050405020304" pitchFamily="18" charset="0"/>
                <a:cs typeface="Times New Roman" panose="02020603050405020304" pitchFamily="18" charset="0"/>
              </a:rPr>
              <a:t>will be in April 2023, and for liabilities, May 2023</a:t>
            </a:r>
          </a:p>
          <a:p>
            <a:pPr lvl="1">
              <a:lnSpc>
                <a:spcPct val="115000"/>
              </a:lnSpc>
              <a:spcAft>
                <a:spcPts val="600"/>
              </a:spcAft>
            </a:pPr>
            <a:r>
              <a:rPr lang="en-GB" sz="5400" dirty="0">
                <a:effectLst/>
                <a:latin typeface="Arial" panose="020B0604020202020204" pitchFamily="34" charset="0"/>
                <a:ea typeface="Times New Roman" panose="02020603050405020304" pitchFamily="18" charset="0"/>
                <a:cs typeface="Times New Roman" panose="02020603050405020304" pitchFamily="18" charset="0"/>
              </a:rPr>
              <a:t>Charge Types that are no longer used moving forward post-implementation, will remain within the </a:t>
            </a:r>
            <a:r>
              <a:rPr lang="en-GB" sz="5400" i="1" dirty="0" err="1">
                <a:effectLst/>
                <a:latin typeface="Arial" panose="020B0604020202020204" pitchFamily="34" charset="0"/>
                <a:ea typeface="Times New Roman" panose="02020603050405020304" pitchFamily="18" charset="0"/>
                <a:cs typeface="Times New Roman" panose="02020603050405020304" pitchFamily="18" charset="0"/>
              </a:rPr>
              <a:t>Xoserve_Comprehensive_Invoices_Charge_Types</a:t>
            </a:r>
            <a:r>
              <a:rPr lang="en-GB" sz="5400" dirty="0">
                <a:effectLst/>
                <a:latin typeface="Arial" panose="020B0604020202020204" pitchFamily="34" charset="0"/>
                <a:ea typeface="Times New Roman" panose="02020603050405020304" pitchFamily="18" charset="0"/>
                <a:cs typeface="Times New Roman" panose="02020603050405020304" pitchFamily="18" charset="0"/>
              </a:rPr>
              <a:t> document as a minimum throughout the transitional period</a:t>
            </a:r>
          </a:p>
          <a:p>
            <a:pPr>
              <a:lnSpc>
                <a:spcPct val="115000"/>
              </a:lnSpc>
              <a:spcBef>
                <a:spcPts val="0"/>
              </a:spcBef>
              <a:spcAft>
                <a:spcPts val="600"/>
              </a:spcAft>
            </a:pPr>
            <a:endParaRPr lang="en-GB" sz="56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0"/>
              </a:spcBef>
              <a:spcAft>
                <a:spcPts val="600"/>
              </a:spcAft>
            </a:pPr>
            <a:r>
              <a:rPr lang="en-GB" sz="5600" dirty="0">
                <a:effectLst/>
                <a:latin typeface="Arial" panose="020B0604020202020204" pitchFamily="34" charset="0"/>
                <a:ea typeface="Times New Roman" panose="02020603050405020304" pitchFamily="18" charset="0"/>
                <a:cs typeface="Times New Roman" panose="02020603050405020304" pitchFamily="18" charset="0"/>
              </a:rPr>
              <a:t>To ensure a successful transition with a continuous service, once the procurement exercise and required analysis is finalised, we will propose the transitional arrangements following engagement with relevant parties.</a:t>
            </a:r>
          </a:p>
          <a:p>
            <a:pPr marL="0" indent="0">
              <a:lnSpc>
                <a:spcPct val="115000"/>
              </a:lnSpc>
              <a:spcAft>
                <a:spcPts val="1000"/>
              </a:spcAft>
              <a:buNone/>
            </a:pPr>
            <a:r>
              <a:rPr lang="en-GB" sz="5600" dirty="0">
                <a:ea typeface="Times New Roman" panose="02020603050405020304" pitchFamily="18" charset="0"/>
                <a:cs typeface="Times New Roman" panose="02020603050405020304" pitchFamily="18" charset="0"/>
              </a:rPr>
              <a:t>.</a:t>
            </a:r>
            <a:r>
              <a:rPr lang="en-GB" sz="56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ct val="115000"/>
              </a:lnSpc>
              <a:spcAft>
                <a:spcPts val="1000"/>
              </a:spcAft>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343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6410D-8BF9-4294-8558-1E1969D17940}"/>
              </a:ext>
            </a:extLst>
          </p:cNvPr>
          <p:cNvSpPr>
            <a:spLocks noGrp="1"/>
          </p:cNvSpPr>
          <p:nvPr>
            <p:ph type="title"/>
          </p:nvPr>
        </p:nvSpPr>
        <p:spPr/>
        <p:txBody>
          <a:bodyPr/>
          <a:lstStyle/>
          <a:p>
            <a:r>
              <a:rPr lang="en-GB" dirty="0"/>
              <a:t>Key Information</a:t>
            </a:r>
          </a:p>
        </p:txBody>
      </p:sp>
      <p:sp>
        <p:nvSpPr>
          <p:cNvPr id="3" name="Content Placeholder 2">
            <a:extLst>
              <a:ext uri="{FF2B5EF4-FFF2-40B4-BE49-F238E27FC236}">
                <a16:creationId xmlns:a16="http://schemas.microsoft.com/office/drawing/2014/main" id="{94B7AC23-5400-4580-B83C-715424D38C24}"/>
              </a:ext>
            </a:extLst>
          </p:cNvPr>
          <p:cNvSpPr>
            <a:spLocks noGrp="1"/>
          </p:cNvSpPr>
          <p:nvPr>
            <p:ph idx="1"/>
          </p:nvPr>
        </p:nvSpPr>
        <p:spPr/>
        <p:txBody>
          <a:bodyPr>
            <a:normAutofit/>
          </a:bodyPr>
          <a:lstStyle/>
          <a:p>
            <a:r>
              <a:rPr lang="en-GB" sz="1800" dirty="0">
                <a:hlinkClick r:id="rId2"/>
              </a:rPr>
              <a:t>3098.7 – RT – PO – XRN5379 – Class 1 Read Service Procurement Exercise – Mod0710 – Detailed Design </a:t>
            </a:r>
            <a:r>
              <a:rPr lang="en-GB" sz="1800" dirty="0"/>
              <a:t>has been issued within the October Change Pack. </a:t>
            </a:r>
          </a:p>
          <a:p>
            <a:endParaRPr lang="en-GB" sz="1800" dirty="0"/>
          </a:p>
          <a:p>
            <a:r>
              <a:rPr lang="en-GB" sz="1800" dirty="0"/>
              <a:t>This is out for industry Consultation until 31 October 2022. </a:t>
            </a:r>
          </a:p>
          <a:p>
            <a:endParaRPr lang="en-GB" sz="1800" dirty="0"/>
          </a:p>
          <a:p>
            <a:r>
              <a:rPr lang="en-GB" sz="1800" dirty="0"/>
              <a:t>Please review and provide a Consultation Response if you have any questions. </a:t>
            </a:r>
          </a:p>
        </p:txBody>
      </p:sp>
    </p:spTree>
    <p:extLst>
      <p:ext uri="{BB962C8B-B14F-4D97-AF65-F5344CB8AC3E}">
        <p14:creationId xmlns:p14="http://schemas.microsoft.com/office/powerpoint/2010/main" val="1893432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2139702"/>
            <a:ext cx="9144000" cy="971550"/>
          </a:xfrm>
        </p:spPr>
        <p:txBody>
          <a:bodyPr/>
          <a:lstStyle/>
          <a:p>
            <a:r>
              <a:rPr lang="en-GB"/>
              <a:t>4. Release/Project Updates</a:t>
            </a:r>
            <a:endParaRPr lang="en-GB" sz="2800">
              <a:solidFill>
                <a:srgbClr val="3E5AA8"/>
              </a:solidFill>
            </a:endParaRPr>
          </a:p>
        </p:txBody>
      </p:sp>
    </p:spTree>
    <p:extLst>
      <p:ext uri="{BB962C8B-B14F-4D97-AF65-F5344CB8AC3E}">
        <p14:creationId xmlns:p14="http://schemas.microsoft.com/office/powerpoint/2010/main" val="635024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4. Release/Project Updates</a:t>
            </a:r>
          </a:p>
        </p:txBody>
      </p:sp>
      <p:sp>
        <p:nvSpPr>
          <p:cNvPr id="3" name="Subtitle 2"/>
          <p:cNvSpPr>
            <a:spLocks noGrp="1"/>
          </p:cNvSpPr>
          <p:nvPr>
            <p:ph idx="1"/>
          </p:nvPr>
        </p:nvSpPr>
        <p:spPr/>
        <p:txBody>
          <a:bodyPr>
            <a:normAutofit/>
          </a:bodyPr>
          <a:lstStyle/>
          <a:p>
            <a:r>
              <a:rPr lang="en-GB" sz="2000"/>
              <a:t>4a. FWACV</a:t>
            </a:r>
          </a:p>
          <a:p>
            <a:endParaRPr lang="en-GB" sz="2000"/>
          </a:p>
          <a:p>
            <a:r>
              <a:rPr lang="en-GB" sz="2000"/>
              <a:t>4b.</a:t>
            </a:r>
            <a:r>
              <a:rPr lang="en-GB" sz="2000">
                <a:latin typeface="Arial"/>
                <a:cs typeface="Arial"/>
              </a:rPr>
              <a:t> February 23 Major Release</a:t>
            </a:r>
            <a:endParaRPr lang="en-GB" sz="2000"/>
          </a:p>
          <a:p>
            <a:pPr marL="0" indent="0">
              <a:buNone/>
            </a:pPr>
            <a:endParaRPr lang="en-GB" sz="2000"/>
          </a:p>
          <a:p>
            <a:pPr lvl="1">
              <a:buFontTx/>
              <a:buChar char="-"/>
            </a:pPr>
            <a:endParaRPr lang="en-GB" sz="1300"/>
          </a:p>
          <a:p>
            <a:pPr marL="0" indent="0">
              <a:buNone/>
            </a:pPr>
            <a:endParaRPr lang="en-GB" sz="1800"/>
          </a:p>
        </p:txBody>
      </p:sp>
    </p:spTree>
    <p:extLst>
      <p:ext uri="{BB962C8B-B14F-4D97-AF65-F5344CB8AC3E}">
        <p14:creationId xmlns:p14="http://schemas.microsoft.com/office/powerpoint/2010/main" val="363998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912C-57D2-491E-AB1F-3934A96E0AAE}"/>
              </a:ext>
            </a:extLst>
          </p:cNvPr>
          <p:cNvSpPr>
            <a:spLocks noGrp="1"/>
          </p:cNvSpPr>
          <p:nvPr>
            <p:ph type="ctrTitle"/>
          </p:nvPr>
        </p:nvSpPr>
        <p:spPr>
          <a:xfrm>
            <a:off x="685800" y="2020490"/>
            <a:ext cx="7772400" cy="1102519"/>
          </a:xfrm>
        </p:spPr>
        <p:txBody>
          <a:bodyPr/>
          <a:lstStyle/>
          <a:p>
            <a:r>
              <a:rPr lang="en-GB"/>
              <a:t>4a. </a:t>
            </a:r>
            <a:r>
              <a:rPr lang="en-GB">
                <a:latin typeface="Arial"/>
                <a:cs typeface="Arial"/>
              </a:rPr>
              <a:t>FWACV Progress Update</a:t>
            </a:r>
            <a:endParaRPr lang="en-GB"/>
          </a:p>
        </p:txBody>
      </p:sp>
    </p:spTree>
    <p:extLst>
      <p:ext uri="{BB962C8B-B14F-4D97-AF65-F5344CB8AC3E}">
        <p14:creationId xmlns:p14="http://schemas.microsoft.com/office/powerpoint/2010/main" val="835183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31297" y="123478"/>
          <a:ext cx="9001000" cy="4276365"/>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October 2022</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now tracking as </a:t>
                      </a:r>
                      <a:r>
                        <a:rPr lang="en-GB" sz="700" b="0" i="0" u="none" strike="noStrike" kern="1200" cap="none" normalizeH="0" baseline="0">
                          <a:ln>
                            <a:noFill/>
                          </a:ln>
                          <a:solidFill>
                            <a:srgbClr val="00B050"/>
                          </a:solidFill>
                          <a:effectLst/>
                          <a:latin typeface="+mn-lt"/>
                          <a:ea typeface="+mn-ea"/>
                          <a:cs typeface="+mn-cs"/>
                        </a:rPr>
                        <a:t>GREEN</a:t>
                      </a:r>
                      <a:r>
                        <a:rPr lang="en-GB" sz="700" b="0" i="0" u="none" strike="noStrike" kern="1200" cap="none" normalizeH="0" baseline="0">
                          <a:ln>
                            <a:noFill/>
                          </a:ln>
                          <a:solidFill>
                            <a:schemeClr val="tx1"/>
                          </a:solidFill>
                          <a:effectLst/>
                          <a:latin typeface="+mn-lt"/>
                          <a:ea typeface="+mn-ea"/>
                          <a:cs typeface="+mn-cs"/>
                        </a:rPr>
                        <a:t>. All implementation activities are complete.</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 </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PIS activity is progressing to plan.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Usage monitoring and assurance taking place.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Requirements traceability activities have completed.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No major issues have been reported and the service is largely working as expected since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Sept.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A number of PIS tickets have been raised; 10 key PIS activities are now closed and work is in progress for the remaining 5 issues. The resolution activities for these issues will conclude within the PIS phase.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Regular calls are taking place with the DNs as appropriate, NG and key stakeholders. These will continue for the remainder of PIS. </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Conclude PIS phase. </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Commence Closedown activity</a:t>
                      </a: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138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baseline="0">
                          <a:solidFill>
                            <a:schemeClr val="tx1"/>
                          </a:solidFill>
                          <a:effectLst/>
                          <a:highlight>
                            <a:srgbClr val="FFFFFF"/>
                          </a:highlight>
                          <a:latin typeface="+mn-lt"/>
                          <a:ea typeface="+mn-ea"/>
                          <a:cs typeface="Poppins"/>
                        </a:rPr>
                        <a:t>There are currently no key issues or risks. </a:t>
                      </a:r>
                      <a:endParaRPr lang="en-GB" sz="700" b="1" baseline="0">
                        <a:solidFill>
                          <a:schemeClr val="tx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Forecasting costs are within approved spend </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a:ln>
                            <a:noFill/>
                          </a:ln>
                          <a:solidFill>
                            <a:schemeClr val="tx1"/>
                          </a:solidFill>
                          <a:effectLst/>
                          <a:latin typeface="+mn-lt"/>
                          <a:ea typeface="Verdana"/>
                          <a:cs typeface="Arial"/>
                        </a:rPr>
                        <a:t>XRN5231 Flow Weighted Average (CV)</a:t>
                      </a:r>
                      <a:r>
                        <a:rPr lang="en-GB" sz="650" b="1" kern="1200">
                          <a:solidFill>
                            <a:schemeClr val="tx1"/>
                          </a:solidFill>
                          <a:effectLst/>
                          <a:latin typeface="+mn-lt"/>
                          <a:ea typeface="+mn-ea"/>
                          <a:cs typeface="+mn-cs"/>
                        </a:rPr>
                        <a:t> </a:t>
                      </a:r>
                    </a:p>
                    <a:p>
                      <a:pPr lvl="0"/>
                      <a:r>
                        <a:rPr lang="en-GB" sz="650" b="1" kern="1200">
                          <a:solidFill>
                            <a:schemeClr val="tx1"/>
                          </a:solidFill>
                          <a:effectLst/>
                          <a:latin typeface="+mn-lt"/>
                          <a:ea typeface="+mn-ea"/>
                          <a:cs typeface="+mn-cs"/>
                        </a:rPr>
                        <a:t>Gemini consequential change parts A &amp; B -  </a:t>
                      </a:r>
                      <a:r>
                        <a:rPr lang="en-GB" sz="650" b="0" kern="1200">
                          <a:solidFill>
                            <a:schemeClr val="tx1"/>
                          </a:solidFill>
                          <a:effectLst/>
                          <a:latin typeface="+mn-lt"/>
                          <a:ea typeface="+mn-ea"/>
                          <a:cs typeface="+mn-cs"/>
                        </a:rPr>
                        <a:t>A - PRCMS validation/processing &amp; Part B - LDZ Stock Change and Embedded LDZ Unique Sites</a:t>
                      </a:r>
                      <a:endParaRPr lang="en-GB" sz="650" b="0"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5" name="Picture 4">
            <a:extLst>
              <a:ext uri="{FF2B5EF4-FFF2-40B4-BE49-F238E27FC236}">
                <a16:creationId xmlns:a16="http://schemas.microsoft.com/office/drawing/2014/main" id="{78B3CBE6-2AC8-4ECD-BF6E-4197D066B8D5}"/>
              </a:ext>
            </a:extLst>
          </p:cNvPr>
          <p:cNvPicPr/>
          <p:nvPr/>
        </p:nvPicPr>
        <p:blipFill>
          <a:blip r:embed="rId3"/>
          <a:stretch>
            <a:fillRect/>
          </a:stretch>
        </p:blipFill>
        <p:spPr>
          <a:xfrm>
            <a:off x="5035853" y="1001520"/>
            <a:ext cx="3856627" cy="2434326"/>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605" y="1635646"/>
            <a:ext cx="8767917" cy="1606576"/>
          </a:xfrm>
        </p:spPr>
        <p:txBody>
          <a:bodyPr>
            <a:normAutofit/>
          </a:bodyPr>
          <a:lstStyle/>
          <a:p>
            <a:r>
              <a:rPr lang="en-GB">
                <a:solidFill>
                  <a:schemeClr val="accent1"/>
                </a:solidFill>
                <a:latin typeface="Arial"/>
                <a:cs typeface="Arial"/>
              </a:rPr>
              <a:t>4b. February 23 Major Release</a:t>
            </a:r>
            <a:br>
              <a:rPr lang="en-GB" i="1">
                <a:solidFill>
                  <a:srgbClr val="FF0000"/>
                </a:solidFill>
              </a:rPr>
            </a:br>
            <a:endParaRPr lang="en-GB">
              <a:solidFill>
                <a:srgbClr val="FF0000"/>
              </a:solidFill>
              <a:latin typeface="Arial"/>
              <a:cs typeface="Arial"/>
            </a:endParaRPr>
          </a:p>
        </p:txBody>
      </p:sp>
      <p:sp>
        <p:nvSpPr>
          <p:cNvPr id="3" name="Rectangle 2">
            <a:extLst>
              <a:ext uri="{FF2B5EF4-FFF2-40B4-BE49-F238E27FC236}">
                <a16:creationId xmlns:a16="http://schemas.microsoft.com/office/drawing/2014/main" id="{97B7DF4B-0598-4EA1-A641-D4AD75B743A6}"/>
              </a:ext>
            </a:extLst>
          </p:cNvPr>
          <p:cNvSpPr/>
          <p:nvPr/>
        </p:nvSpPr>
        <p:spPr>
          <a:xfrm>
            <a:off x="4450813" y="238708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4" name="Rectangle 3">
            <a:extLst>
              <a:ext uri="{FF2B5EF4-FFF2-40B4-BE49-F238E27FC236}">
                <a16:creationId xmlns:a16="http://schemas.microsoft.com/office/drawing/2014/main" id="{787B1FBB-3016-4F9B-A033-14B272ACB92A}"/>
              </a:ext>
            </a:extLst>
          </p:cNvPr>
          <p:cNvSpPr/>
          <p:nvPr/>
        </p:nvSpPr>
        <p:spPr>
          <a:xfrm>
            <a:off x="4450813" y="238708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A66459A1-FE68-4B9B-893D-0D6A7F3F5C9D}"/>
              </a:ext>
            </a:extLst>
          </p:cNvPr>
          <p:cNvSpPr/>
          <p:nvPr/>
        </p:nvSpPr>
        <p:spPr>
          <a:xfrm>
            <a:off x="4450813" y="238708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2746122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505200"/>
          <a:ext cx="8756232" cy="4487669"/>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710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on target;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Start up and Initiation phase completed on 23/09 as per plan</a:t>
                      </a:r>
                    </a:p>
                    <a:p>
                      <a:pPr marL="0" indent="0" algn="l">
                        <a:buFont typeface="Arial" panose="020B0604020202020204" pitchFamily="34" charset="0"/>
                        <a:buNone/>
                      </a:pPr>
                      <a:r>
                        <a:rPr lang="en-GB" sz="700" b="0">
                          <a:solidFill>
                            <a:schemeClr val="tx1"/>
                          </a:solidFill>
                          <a:effectLst/>
                          <a:latin typeface="+mn-lt"/>
                          <a:ea typeface="+mn-ea"/>
                          <a:cs typeface="Poppins"/>
                        </a:rPr>
                        <a:t>Currently in build phase, with system testing in progress for XRNs where build completed from 03/10</a:t>
                      </a:r>
                      <a:endParaRPr lang="en-GB" sz="700" b="0" i="0" u="none" strike="noStrike" kern="1200" cap="none" normalizeH="0" baseline="0">
                        <a:ln>
                          <a:noFill/>
                        </a:ln>
                        <a:solidFill>
                          <a:schemeClr val="tx1"/>
                        </a:solidFill>
                        <a:effectLst/>
                        <a:latin typeface="+mn-lt"/>
                        <a:ea typeface="+mn-ea"/>
                        <a:cs typeface="Poppins"/>
                      </a:endParaRP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UK Link build in progress, delivery on track to complete by 30/09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DDP build for XRN4990 commenced on 12/09, delivery on track to complete by 23/12</a:t>
                      </a:r>
                    </a:p>
                    <a:p>
                      <a:pPr marL="171450" indent="-171450" algn="l">
                        <a:buFont typeface="Arial" panose="020B0604020202020204" pitchFamily="34" charset="0"/>
                        <a:buChar char="•"/>
                      </a:pPr>
                      <a:r>
                        <a:rPr lang="en-US" sz="700">
                          <a:latin typeface="+mn-lt"/>
                        </a:rPr>
                        <a:t>System Testing preparation in progress, test case execution to commence 03/10</a:t>
                      </a:r>
                    </a:p>
                    <a:p>
                      <a:pPr marL="171450" indent="-171450" algn="l">
                        <a:buFont typeface="Arial" panose="020B0604020202020204" pitchFamily="34" charset="0"/>
                        <a:buChar char="•"/>
                      </a:pPr>
                      <a:r>
                        <a:rPr lang="en-US" sz="700">
                          <a:latin typeface="+mn-lt"/>
                        </a:rPr>
                        <a:t>User Acceptance Testing (UAT) preparation to commence on 17/10</a:t>
                      </a: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October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700" b="0" i="0" kern="1200">
                          <a:solidFill>
                            <a:schemeClr val="tx1"/>
                          </a:solidFill>
                          <a:effectLst/>
                          <a:latin typeface="+mn-lt"/>
                          <a:ea typeface="+mn-ea"/>
                          <a:cs typeface="+mn-cs"/>
                        </a:rPr>
                        <a:t>XRN5298: There is a risk that UNC Modification 0799 will not be approved, leading to delays in build activities or a need to rework the proposed solution being delivered under XRN5298 in its entirety. While </a:t>
                      </a:r>
                      <a:r>
                        <a:rPr lang="en-US" sz="700" b="0" i="0" kern="1200" err="1">
                          <a:solidFill>
                            <a:schemeClr val="tx1"/>
                          </a:solidFill>
                          <a:effectLst/>
                          <a:latin typeface="+mn-lt"/>
                          <a:ea typeface="+mn-ea"/>
                          <a:cs typeface="+mn-cs"/>
                        </a:rPr>
                        <a:t>ChMC</a:t>
                      </a:r>
                      <a:r>
                        <a:rPr lang="en-US" sz="700" b="0" i="0" kern="1200">
                          <a:solidFill>
                            <a:schemeClr val="tx1"/>
                          </a:solidFill>
                          <a:effectLst/>
                          <a:latin typeface="+mn-lt"/>
                          <a:ea typeface="+mn-ea"/>
                          <a:cs typeface="+mn-cs"/>
                        </a:rPr>
                        <a:t> approved the move to deliver this change at risk under the assumption that the MOD will be approved, any potential regret spend associated with this change should this not be the case increases as build activities continue to progress.</a:t>
                      </a:r>
                    </a:p>
                    <a:p>
                      <a:endParaRPr lang="en-US" sz="700" b="0" i="0" kern="1200">
                        <a:solidFill>
                          <a:schemeClr val="tx1"/>
                        </a:solidFill>
                        <a:effectLst/>
                        <a:latin typeface="+mn-lt"/>
                        <a:ea typeface="+mn-ea"/>
                        <a:cs typeface="+mn-cs"/>
                      </a:endParaRPr>
                    </a:p>
                    <a:p>
                      <a:r>
                        <a:rPr lang="en-US" sz="700" b="0" i="0" kern="1200">
                          <a:solidFill>
                            <a:schemeClr val="tx1"/>
                          </a:solidFill>
                          <a:effectLst/>
                          <a:latin typeface="+mn-lt"/>
                          <a:ea typeface="+mn-ea"/>
                          <a:cs typeface="+mn-cs"/>
                        </a:rPr>
                        <a:t>Update - SGN confirmed that Ofgem are due to provide an update on the status of the Modification w/c 26/09/22, </a:t>
                      </a:r>
                      <a:r>
                        <a:rPr lang="en-US" sz="700" b="0" i="0" u="none" strike="noStrike" kern="1200" noProof="0">
                          <a:effectLst/>
                        </a:rPr>
                        <a:t>which ultimately could result in this change being descoped from Feb-23 release.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XRN4900 </a:t>
                      </a:r>
                      <a:r>
                        <a:rPr lang="en-US" sz="600" b="0" i="0" u="none" strike="noStrike" kern="1200">
                          <a:solidFill>
                            <a:schemeClr val="tx1"/>
                          </a:solidFill>
                          <a:effectLst/>
                          <a:latin typeface="+mn-lt"/>
                          <a:ea typeface="+mn-ea"/>
                          <a:cs typeface="+mn-cs"/>
                        </a:rPr>
                        <a:t>-</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Biomethane/Propane Reduction</a:t>
                      </a:r>
                    </a:p>
                    <a:p>
                      <a:pPr rtl="0" fontAlgn="base"/>
                      <a:r>
                        <a:rPr lang="en-US" sz="600" b="1" i="0" u="none" strike="noStrike" kern="1200">
                          <a:solidFill>
                            <a:schemeClr val="tx1"/>
                          </a:solidFill>
                          <a:effectLst/>
                          <a:latin typeface="+mn-lt"/>
                          <a:ea typeface="+mn-ea"/>
                          <a:cs typeface="+mn-cs"/>
                        </a:rPr>
                        <a:t>XRN</a:t>
                      </a:r>
                      <a:r>
                        <a:rPr lang="en-GB" sz="600" b="1" i="0" u="none" strike="noStrike" kern="1200">
                          <a:solidFill>
                            <a:schemeClr val="tx1"/>
                          </a:solidFill>
                          <a:effectLst/>
                          <a:latin typeface="+mn-lt"/>
                          <a:ea typeface="+mn-ea"/>
                          <a:cs typeface="+mn-cs"/>
                        </a:rPr>
                        <a:t>4978</a:t>
                      </a:r>
                      <a:r>
                        <a:rPr lang="en-GB" sz="600" b="0" i="0" u="none" strike="noStrike" kern="1200">
                          <a:solidFill>
                            <a:schemeClr val="tx1"/>
                          </a:solidFill>
                          <a:effectLst/>
                          <a:latin typeface="+mn-lt"/>
                          <a:ea typeface="+mn-ea"/>
                          <a:cs typeface="+mn-cs"/>
                        </a:rPr>
                        <a:t> - Shipper - Notification of Rolling AQ Value</a:t>
                      </a:r>
                    </a:p>
                    <a:p>
                      <a:pPr rtl="0" fontAlgn="base"/>
                      <a:r>
                        <a:rPr lang="en-US" sz="600" b="1" i="0" u="none" strike="noStrike" kern="1200">
                          <a:solidFill>
                            <a:schemeClr val="tx1"/>
                          </a:solidFill>
                          <a:effectLst/>
                          <a:latin typeface="+mn-lt"/>
                          <a:ea typeface="+mn-ea"/>
                          <a:cs typeface="+mn-cs"/>
                        </a:rPr>
                        <a:t>XRN4989B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Residual AMT activities </a:t>
                      </a:r>
                    </a:p>
                    <a:p>
                      <a:pPr rtl="0" fontAlgn="base"/>
                      <a:r>
                        <a:rPr lang="en-US" sz="600" b="1" i="0" u="none" strike="noStrike" kern="1200">
                          <a:solidFill>
                            <a:schemeClr val="tx1"/>
                          </a:solidFill>
                          <a:effectLst/>
                          <a:latin typeface="+mn-lt"/>
                          <a:ea typeface="+mn-ea"/>
                          <a:cs typeface="+mn-cs"/>
                        </a:rPr>
                        <a:t>XRN4990</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MOD0664 – Transfer of Sites with Low Read Submission Performance from Class 2 and 3 into Class 4</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XRN4992B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MOD0687 - Clarification of Supplier of Last Resort (</a:t>
                      </a:r>
                      <a:r>
                        <a:rPr lang="en-GB" sz="600" b="0" i="0" u="none" strike="noStrike" kern="1200" err="1">
                          <a:solidFill>
                            <a:schemeClr val="tx1"/>
                          </a:solidFill>
                          <a:effectLst/>
                          <a:latin typeface="+mn-lt"/>
                          <a:ea typeface="+mn-ea"/>
                          <a:cs typeface="+mn-cs"/>
                        </a:rPr>
                        <a:t>SoLR</a:t>
                      </a:r>
                      <a:r>
                        <a:rPr lang="en-GB" sz="600" b="0" i="0" u="none" strike="noStrike" kern="1200">
                          <a:solidFill>
                            <a:schemeClr val="tx1"/>
                          </a:solidFill>
                          <a:effectLst/>
                          <a:latin typeface="+mn-lt"/>
                          <a:ea typeface="+mn-ea"/>
                          <a:cs typeface="+mn-cs"/>
                        </a:rPr>
                        <a:t>) Cost Recovery Process</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Inner for replacement reads and read insertions</a:t>
                      </a:r>
                      <a:r>
                        <a:rPr lang="en-US" sz="600" b="0" i="0" kern="120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600" b="1" i="0" kern="1200">
                          <a:solidFill>
                            <a:schemeClr val="tx1"/>
                          </a:solidFill>
                          <a:effectLst/>
                          <a:latin typeface="+mn-lt"/>
                          <a:ea typeface="+mn-ea"/>
                          <a:cs typeface="+mn-cs"/>
                        </a:rPr>
                        <a:t>XRN5298 </a:t>
                      </a:r>
                      <a:r>
                        <a:rPr lang="en-US" sz="600" b="0" i="0" kern="1200">
                          <a:solidFill>
                            <a:schemeClr val="tx1"/>
                          </a:solidFill>
                          <a:effectLst/>
                          <a:latin typeface="+mn-lt"/>
                          <a:ea typeface="+mn-ea"/>
                          <a:cs typeface="+mn-cs"/>
                        </a:rPr>
                        <a:t>-</a:t>
                      </a:r>
                      <a:r>
                        <a:rPr lang="en-US" sz="600" b="1" i="0" kern="1200">
                          <a:solidFill>
                            <a:schemeClr val="tx1"/>
                          </a:solidFill>
                          <a:effectLst/>
                          <a:latin typeface="+mn-lt"/>
                          <a:ea typeface="+mn-ea"/>
                          <a:cs typeface="+mn-cs"/>
                        </a:rPr>
                        <a:t> </a:t>
                      </a:r>
                      <a:r>
                        <a:rPr lang="en-GB" sz="600" b="0" i="0" kern="1200">
                          <a:solidFill>
                            <a:schemeClr val="tx1"/>
                          </a:solidFill>
                          <a:effectLst/>
                          <a:latin typeface="+mn-lt"/>
                          <a:ea typeface="+mn-ea"/>
                          <a:cs typeface="+mn-cs"/>
                        </a:rPr>
                        <a:t>H100 Fife Project – Hydrogen Network Trial</a:t>
                      </a:r>
                    </a:p>
                    <a:p>
                      <a:pPr rtl="0" fontAlgn="base"/>
                      <a:endParaRPr lang="en-US" sz="6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45991" cy="200055"/>
          </a:xfrm>
          <a:prstGeom prst="rect">
            <a:avLst/>
          </a:prstGeom>
          <a:noFill/>
        </p:spPr>
        <p:txBody>
          <a:bodyPr wrap="none" lIns="91440" tIns="45720" rIns="91440" bIns="45720" rtlCol="0" anchor="t">
            <a:spAutoFit/>
          </a:bodyPr>
          <a:lstStyle/>
          <a:p>
            <a:r>
              <a:rPr lang="en-GB" sz="700"/>
              <a:t>Slide updated on 27th September 2023</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5" name="Picture 4">
            <a:extLst>
              <a:ext uri="{FF2B5EF4-FFF2-40B4-BE49-F238E27FC236}">
                <a16:creationId xmlns:a16="http://schemas.microsoft.com/office/drawing/2014/main" id="{32F9AFB7-BC88-44C7-B3DB-C50280F925EB}"/>
              </a:ext>
            </a:extLst>
          </p:cNvPr>
          <p:cNvPicPr>
            <a:picLocks noChangeAspect="1"/>
          </p:cNvPicPr>
          <p:nvPr/>
        </p:nvPicPr>
        <p:blipFill>
          <a:blip r:embed="rId3"/>
          <a:stretch>
            <a:fillRect/>
          </a:stretch>
        </p:blipFill>
        <p:spPr>
          <a:xfrm>
            <a:off x="4368720" y="1869238"/>
            <a:ext cx="4505562" cy="786965"/>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BF43-B9E1-4535-91B4-009F225C894A}"/>
              </a:ext>
            </a:extLst>
          </p:cNvPr>
          <p:cNvSpPr>
            <a:spLocks noGrp="1"/>
          </p:cNvSpPr>
          <p:nvPr>
            <p:ph type="ctrTitle"/>
          </p:nvPr>
        </p:nvSpPr>
        <p:spPr>
          <a:xfrm>
            <a:off x="685800" y="2020490"/>
            <a:ext cx="7772400" cy="1102519"/>
          </a:xfrm>
        </p:spPr>
        <p:txBody>
          <a:bodyPr/>
          <a:lstStyle/>
          <a:p>
            <a:r>
              <a:rPr lang="en-GB">
                <a:ea typeface="Arial" panose="020B0604020202020204" pitchFamily="34" charset="0"/>
                <a:cs typeface="Times New Roman" panose="02020603050405020304" pitchFamily="18" charset="0"/>
              </a:rPr>
              <a:t>5. </a:t>
            </a:r>
            <a:r>
              <a:rPr lang="en-GB"/>
              <a:t>Change Pipeline </a:t>
            </a:r>
          </a:p>
        </p:txBody>
      </p:sp>
    </p:spTree>
    <p:extLst>
      <p:ext uri="{BB962C8B-B14F-4D97-AF65-F5344CB8AC3E}">
        <p14:creationId xmlns:p14="http://schemas.microsoft.com/office/powerpoint/2010/main" val="1130534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Pipeline</a:t>
            </a:r>
            <a:br>
              <a:rPr lang="en-GB">
                <a:solidFill>
                  <a:schemeClr val="accent1"/>
                </a:solidFill>
              </a:rPr>
            </a:br>
            <a:r>
              <a:rPr lang="en-GB" sz="1800">
                <a:solidFill>
                  <a:schemeClr val="accent1"/>
                </a:solidFill>
              </a:rPr>
              <a:t>August 22 – December 23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2742" y="821174"/>
            <a:ext cx="9122793" cy="3417074"/>
            <a:chOff x="21207" y="950958"/>
            <a:chExt cx="9122793" cy="3417074"/>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 name="Rectangle 2"/>
            <p:cNvSpPr/>
            <p:nvPr/>
          </p:nvSpPr>
          <p:spPr>
            <a:xfrm>
              <a:off x="156069" y="1309243"/>
              <a:ext cx="1660935" cy="583925"/>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CSSC Go-Live</a:t>
              </a:r>
            </a:p>
          </p:txBody>
        </p:sp>
        <p:sp>
          <p:nvSpPr>
            <p:cNvPr id="7" name="Rectangle 6"/>
            <p:cNvSpPr/>
            <p:nvPr/>
          </p:nvSpPr>
          <p:spPr>
            <a:xfrm>
              <a:off x="144969" y="1971141"/>
              <a:ext cx="5654261" cy="41234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February 23 – Major Release  </a:t>
              </a:r>
            </a:p>
            <a:p>
              <a:pPr algn="ctr"/>
              <a:r>
                <a:rPr lang="en-GB" sz="1050" b="1">
                  <a:solidFill>
                    <a:schemeClr val="tx1"/>
                  </a:solidFill>
                </a:rPr>
                <a:t>XRN4900, XRN4978, XRN4990, XRN4989, XRN4992,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r>
                <a:rPr lang="en-GB" sz="1100" b="1">
                  <a:solidFill>
                    <a:schemeClr val="tx2"/>
                  </a:solidFill>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r>
                <a:rPr lang="en-GB" sz="1100" b="1">
                  <a:solidFill>
                    <a:schemeClr val="tx2"/>
                  </a:solidFill>
                </a:rPr>
                <a:t>February 23</a:t>
              </a:r>
            </a:p>
          </p:txBody>
        </p:sp>
        <p:sp>
          <p:nvSpPr>
            <p:cNvPr id="13" name="Rectangle 12"/>
            <p:cNvSpPr/>
            <p:nvPr/>
          </p:nvSpPr>
          <p:spPr>
            <a:xfrm>
              <a:off x="2739464" y="2433838"/>
              <a:ext cx="5038319" cy="405269"/>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June 23 – Major Release</a:t>
              </a:r>
            </a:p>
            <a:p>
              <a:pPr algn="ctr"/>
              <a:r>
                <a:rPr lang="en-GB" sz="1200" b="1">
                  <a:solidFill>
                    <a:schemeClr val="tx1"/>
                  </a:solidFill>
                </a:rPr>
                <a:t>XRN5091, XRN5186, XRN5482</a:t>
              </a:r>
            </a:p>
          </p:txBody>
        </p:sp>
        <p:sp>
          <p:nvSpPr>
            <p:cNvPr id="22" name="TextBox 21"/>
            <p:cNvSpPr txBox="1"/>
            <p:nvPr/>
          </p:nvSpPr>
          <p:spPr>
            <a:xfrm>
              <a:off x="1878438" y="970202"/>
              <a:ext cx="1071127" cy="261610"/>
            </a:xfrm>
            <a:prstGeom prst="rect">
              <a:avLst/>
            </a:prstGeom>
            <a:noFill/>
          </p:spPr>
          <p:txBody>
            <a:bodyPr wrap="none" rtlCol="0">
              <a:spAutoFit/>
            </a:bodyPr>
            <a:lstStyle/>
            <a:p>
              <a:r>
                <a:rPr lang="en-GB" sz="1100" b="1">
                  <a:solidFill>
                    <a:schemeClr val="tx2"/>
                  </a:solidFill>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r>
                <a:rPr lang="en-GB" sz="1100" b="1">
                  <a:solidFill>
                    <a:schemeClr val="tx2"/>
                  </a:solidFill>
                </a:rPr>
                <a:t>June 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r>
                <a:rPr lang="en-GB" sz="1100" b="1">
                  <a:solidFill>
                    <a:schemeClr val="tx2"/>
                  </a:solidFill>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95566" y="3628534"/>
              <a:ext cx="675257" cy="28968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XRN5515</a:t>
              </a:r>
            </a:p>
          </p:txBody>
        </p:sp>
        <p:sp>
          <p:nvSpPr>
            <p:cNvPr id="29" name="Rectangle 28">
              <a:extLst>
                <a:ext uri="{FF2B5EF4-FFF2-40B4-BE49-F238E27FC236}">
                  <a16:creationId xmlns:a16="http://schemas.microsoft.com/office/drawing/2014/main" id="{15BC15D2-D52D-48A2-838C-4127EDAEADCF}"/>
                </a:ext>
              </a:extLst>
            </p:cNvPr>
            <p:cNvSpPr/>
            <p:nvPr/>
          </p:nvSpPr>
          <p:spPr>
            <a:xfrm>
              <a:off x="986536" y="2870599"/>
              <a:ext cx="1247926" cy="35116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XRN5231</a:t>
              </a:r>
            </a:p>
          </p:txBody>
        </p:sp>
        <p:sp>
          <p:nvSpPr>
            <p:cNvPr id="30" name="Rectangle 29">
              <a:extLst>
                <a:ext uri="{FF2B5EF4-FFF2-40B4-BE49-F238E27FC236}">
                  <a16:creationId xmlns:a16="http://schemas.microsoft.com/office/drawing/2014/main" id="{05A1C9E8-8C8A-46F4-B57B-BD6180523A23}"/>
                </a:ext>
              </a:extLst>
            </p:cNvPr>
            <p:cNvSpPr/>
            <p:nvPr/>
          </p:nvSpPr>
          <p:spPr>
            <a:xfrm>
              <a:off x="1031686" y="3992197"/>
              <a:ext cx="636835" cy="29192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2" y="2872642"/>
              <a:ext cx="3996445"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November 23 – Major Release</a:t>
              </a:r>
            </a:p>
          </p:txBody>
        </p:sp>
        <p:sp>
          <p:nvSpPr>
            <p:cNvPr id="34" name="Rectangle 33">
              <a:extLst>
                <a:ext uri="{FF2B5EF4-FFF2-40B4-BE49-F238E27FC236}">
                  <a16:creationId xmlns:a16="http://schemas.microsoft.com/office/drawing/2014/main" id="{67DA88DD-35C1-4E18-9DF1-8EA920E32B0E}"/>
                </a:ext>
              </a:extLst>
            </p:cNvPr>
            <p:cNvSpPr/>
            <p:nvPr/>
          </p:nvSpPr>
          <p:spPr>
            <a:xfrm>
              <a:off x="5131331" y="3994434"/>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XRN5472</a:t>
              </a:r>
            </a:p>
          </p:txBody>
        </p:sp>
        <p:sp>
          <p:nvSpPr>
            <p:cNvPr id="35" name="Rectangle 34">
              <a:extLst>
                <a:ext uri="{FF2B5EF4-FFF2-40B4-BE49-F238E27FC236}">
                  <a16:creationId xmlns:a16="http://schemas.microsoft.com/office/drawing/2014/main" id="{C5247335-3FAC-4E3B-96D4-A99B68275217}"/>
                </a:ext>
              </a:extLst>
            </p:cNvPr>
            <p:cNvSpPr/>
            <p:nvPr/>
          </p:nvSpPr>
          <p:spPr>
            <a:xfrm>
              <a:off x="5131331" y="3655823"/>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XRN5143</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315435"/>
              <a:ext cx="887365" cy="577734"/>
            </a:xfrm>
            <a:prstGeom prst="rect">
              <a:avLst/>
            </a:prstGeom>
            <a:solidFill>
              <a:schemeClr val="bg1">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 Major Release</a:t>
              </a:r>
            </a:p>
          </p:txBody>
        </p:sp>
        <p:sp>
          <p:nvSpPr>
            <p:cNvPr id="31" name="Rectangle 30">
              <a:extLst>
                <a:ext uri="{FF2B5EF4-FFF2-40B4-BE49-F238E27FC236}">
                  <a16:creationId xmlns:a16="http://schemas.microsoft.com/office/drawing/2014/main" id="{33F002EC-5AA5-46E7-B224-E9C7195C979E}"/>
                </a:ext>
              </a:extLst>
            </p:cNvPr>
            <p:cNvSpPr/>
            <p:nvPr/>
          </p:nvSpPr>
          <p:spPr>
            <a:xfrm>
              <a:off x="5131331" y="3317212"/>
              <a:ext cx="675257" cy="28968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XRN5379</a:t>
              </a:r>
            </a:p>
          </p:txBody>
        </p:sp>
        <p:sp>
          <p:nvSpPr>
            <p:cNvPr id="37" name="Rectangle 36">
              <a:extLst>
                <a:ext uri="{FF2B5EF4-FFF2-40B4-BE49-F238E27FC236}">
                  <a16:creationId xmlns:a16="http://schemas.microsoft.com/office/drawing/2014/main" id="{8D7BF648-C6EF-4057-B696-D2A8C691D910}"/>
                </a:ext>
              </a:extLst>
            </p:cNvPr>
            <p:cNvSpPr/>
            <p:nvPr/>
          </p:nvSpPr>
          <p:spPr>
            <a:xfrm>
              <a:off x="1285950" y="3628534"/>
              <a:ext cx="912017" cy="303429"/>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XRN5236</a:t>
              </a:r>
            </a:p>
          </p:txBody>
        </p:sp>
        <p:sp>
          <p:nvSpPr>
            <p:cNvPr id="32" name="Rectangle 31">
              <a:extLst>
                <a:ext uri="{FF2B5EF4-FFF2-40B4-BE49-F238E27FC236}">
                  <a16:creationId xmlns:a16="http://schemas.microsoft.com/office/drawing/2014/main" id="{AF99C081-C3C8-4349-BB55-E666651D5B6A}"/>
                </a:ext>
              </a:extLst>
            </p:cNvPr>
            <p:cNvSpPr/>
            <p:nvPr/>
          </p:nvSpPr>
          <p:spPr>
            <a:xfrm>
              <a:off x="1741958" y="3992356"/>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a:solidFill>
                  <a:schemeClr val="tx2"/>
                </a:solidFill>
              </a:endParaRPr>
            </a:p>
            <a:p>
              <a:r>
                <a:rPr lang="en-GB" sz="700" i="1">
                  <a:solidFill>
                    <a:schemeClr val="tx2"/>
                  </a:solidFill>
                </a:rPr>
                <a:t>             =  Firm Implementation Date – Funding Approved by ChMC and / or Non-Negotiable Industry Implementation Date in place              </a:t>
              </a:r>
            </a:p>
            <a:p>
              <a:r>
                <a:rPr lang="en-GB" sz="700" i="1">
                  <a:solidFill>
                    <a:schemeClr val="tx2"/>
                  </a:solidFill>
                </a:rPr>
                <a:t>             </a:t>
              </a:r>
            </a:p>
            <a:p>
              <a:r>
                <a:rPr lang="en-GB" sz="700" i="1">
                  <a:solidFill>
                    <a:schemeClr val="tx2"/>
                  </a:solidFill>
                </a:rPr>
                <a:t>             =  Indicative Implementation Date – Changes are scoped for delivery – Funding and Implementation Date not yet approved by </a:t>
              </a:r>
              <a:r>
                <a:rPr lang="en-GB" sz="700" i="1" err="1">
                  <a:solidFill>
                    <a:schemeClr val="tx2"/>
                  </a:solidFill>
                </a:rPr>
                <a:t>ChMC</a:t>
              </a:r>
              <a:endParaRPr lang="en-GB" sz="700" i="1">
                <a:solidFill>
                  <a:schemeClr val="tx2"/>
                </a:solidFill>
              </a:endParaRPr>
            </a:p>
            <a:p>
              <a:endParaRPr lang="en-GB" sz="700" i="1">
                <a:solidFill>
                  <a:schemeClr val="tx2"/>
                </a:solidFill>
              </a:endParaRPr>
            </a:p>
            <a:p>
              <a:r>
                <a:rPr lang="en-GB" sz="700" i="1">
                  <a:solidFill>
                    <a:schemeClr val="tx2"/>
                  </a:solidFill>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584088" cy="200055"/>
          </a:xfrm>
          <a:prstGeom prst="rect">
            <a:avLst/>
          </a:prstGeom>
          <a:noFill/>
        </p:spPr>
        <p:txBody>
          <a:bodyPr wrap="none" lIns="91440" tIns="45720" rIns="91440" bIns="45720" rtlCol="0" anchor="t">
            <a:spAutoFit/>
          </a:bodyPr>
          <a:lstStyle/>
          <a:p>
            <a:r>
              <a:rPr lang="en-GB" sz="700"/>
              <a:t>Slide produced 30</a:t>
            </a:r>
            <a:r>
              <a:rPr lang="en-GB" sz="700" baseline="30000"/>
              <a:t>th</a:t>
            </a:r>
            <a:r>
              <a:rPr lang="en-GB" sz="700"/>
              <a:t> </a:t>
            </a:r>
            <a:r>
              <a:rPr lang="en-GB" sz="600"/>
              <a:t>September</a:t>
            </a:r>
            <a:r>
              <a:rPr lang="en-GB" sz="700"/>
              <a:t> 2022</a:t>
            </a:r>
            <a:endParaRPr lang="en-GB"/>
          </a:p>
        </p:txBody>
      </p:sp>
      <p:sp>
        <p:nvSpPr>
          <p:cNvPr id="41" name="Rectangle 40">
            <a:extLst>
              <a:ext uri="{FF2B5EF4-FFF2-40B4-BE49-F238E27FC236}">
                <a16:creationId xmlns:a16="http://schemas.microsoft.com/office/drawing/2014/main" id="{3288E32C-F68B-4297-98B3-F7FA3E7B52C2}"/>
              </a:ext>
            </a:extLst>
          </p:cNvPr>
          <p:cNvSpPr/>
          <p:nvPr/>
        </p:nvSpPr>
        <p:spPr>
          <a:xfrm>
            <a:off x="1330853" y="2316698"/>
            <a:ext cx="1296145" cy="37051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XRN5565</a:t>
            </a:r>
          </a:p>
        </p:txBody>
      </p:sp>
      <p:sp>
        <p:nvSpPr>
          <p:cNvPr id="42" name="Rectangle 41">
            <a:extLst>
              <a:ext uri="{FF2B5EF4-FFF2-40B4-BE49-F238E27FC236}">
                <a16:creationId xmlns:a16="http://schemas.microsoft.com/office/drawing/2014/main" id="{E64DF006-D198-4084-8AAD-5D0B901296DA}"/>
              </a:ext>
            </a:extLst>
          </p:cNvPr>
          <p:cNvSpPr/>
          <p:nvPr/>
        </p:nvSpPr>
        <p:spPr>
          <a:xfrm>
            <a:off x="1207817"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XRN5529</a:t>
            </a:r>
          </a:p>
        </p:txBody>
      </p:sp>
      <p:sp>
        <p:nvSpPr>
          <p:cNvPr id="43" name="Rectangle 42">
            <a:extLst>
              <a:ext uri="{FF2B5EF4-FFF2-40B4-BE49-F238E27FC236}">
                <a16:creationId xmlns:a16="http://schemas.microsoft.com/office/drawing/2014/main" id="{434BA52F-8A4C-4671-AA42-A893F7C4A217}"/>
              </a:ext>
            </a:extLst>
          </p:cNvPr>
          <p:cNvSpPr/>
          <p:nvPr/>
        </p:nvSpPr>
        <p:spPr>
          <a:xfrm>
            <a:off x="1933673" y="3141717"/>
            <a:ext cx="675257" cy="300826"/>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XRN5561</a:t>
            </a:r>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Tree>
    <p:extLst>
      <p:ext uri="{BB962C8B-B14F-4D97-AF65-F5344CB8AC3E}">
        <p14:creationId xmlns:p14="http://schemas.microsoft.com/office/powerpoint/2010/main" val="248794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37580"/>
          </a:xfrm>
        </p:spPr>
        <p:txBody>
          <a:bodyPr>
            <a:normAutofit fontScale="90000"/>
          </a:bodyPr>
          <a:lstStyle/>
          <a:p>
            <a:br>
              <a:rPr lang="en-GB"/>
            </a:br>
            <a:r>
              <a:rPr lang="en-GB"/>
              <a:t>2a. Change Proposal – For Initial Overview of the Change</a:t>
            </a:r>
          </a:p>
        </p:txBody>
      </p:sp>
      <p:sp>
        <p:nvSpPr>
          <p:cNvPr id="3" name="Content Placeholder 2">
            <a:extLst>
              <a:ext uri="{FF2B5EF4-FFF2-40B4-BE49-F238E27FC236}">
                <a16:creationId xmlns:a16="http://schemas.microsoft.com/office/drawing/2014/main" id="{B66CA091-3C23-442D-B398-37744016E0CF}"/>
              </a:ext>
            </a:extLst>
          </p:cNvPr>
          <p:cNvSpPr>
            <a:spLocks noGrp="1"/>
          </p:cNvSpPr>
          <p:nvPr>
            <p:ph idx="1"/>
          </p:nvPr>
        </p:nvSpPr>
        <p:spPr>
          <a:xfrm>
            <a:off x="395536" y="1347614"/>
            <a:ext cx="8229600" cy="2880320"/>
          </a:xfrm>
        </p:spPr>
        <p:txBody>
          <a:bodyPr vert="horz" lIns="91440" tIns="45720" rIns="91440" bIns="45720" rtlCol="0" anchor="t">
            <a:normAutofit/>
          </a:bodyPr>
          <a:lstStyle/>
          <a:p>
            <a:r>
              <a:rPr lang="en-GB" sz="1800">
                <a:effectLst/>
                <a:latin typeface="Arial" panose="020B0604020202020204" pitchFamily="34" charset="0"/>
                <a:ea typeface="Times New Roman" panose="02020603050405020304" pitchFamily="18" charset="0"/>
                <a:cs typeface="Times New Roman" panose="02020603050405020304" pitchFamily="18" charset="0"/>
              </a:rPr>
              <a:t>XRN 5564 - Gemini Sustain Plus</a:t>
            </a:r>
          </a:p>
          <a:p>
            <a:r>
              <a:rPr lang="en-GB" sz="1800">
                <a:effectLst/>
                <a:latin typeface="Arial" panose="020B0604020202020204" pitchFamily="34" charset="0"/>
                <a:ea typeface="Arial" panose="020B0604020202020204" pitchFamily="34" charset="0"/>
                <a:cs typeface="Times New Roman" panose="02020603050405020304" pitchFamily="18" charset="0"/>
              </a:rPr>
              <a:t>XRN 5565 - Appointment of CDSP as the Scheme Administrator for the Energy Price Guarantee (EPG) for Domestic Gas Consumers (Gas) (UNC0824) </a:t>
            </a:r>
          </a:p>
          <a:p>
            <a:r>
              <a:rPr lang="en-GB" sz="1800">
                <a:effectLst/>
                <a:latin typeface="Arial" panose="020B0604020202020204" pitchFamily="34" charset="0"/>
                <a:ea typeface="Times New Roman" panose="02020603050405020304" pitchFamily="18" charset="0"/>
                <a:cs typeface="Times New Roman" panose="02020603050405020304" pitchFamily="18" charset="0"/>
              </a:rPr>
              <a:t>XRN 5567 -</a:t>
            </a:r>
            <a:r>
              <a:rPr lang="en-GB" sz="1800">
                <a:solidFill>
                  <a:srgbClr val="000000"/>
                </a:solidFill>
                <a:effectLst/>
                <a:latin typeface="Arial" panose="020B0604020202020204" pitchFamily="34" charset="0"/>
                <a:ea typeface="Times New Roman" panose="02020603050405020304" pitchFamily="18" charset="0"/>
              </a:rPr>
              <a:t> Implementation of Resend Functionality for Messages from CSS to GRDA (REC CP R0067)</a:t>
            </a:r>
          </a:p>
          <a:p>
            <a:r>
              <a:rPr lang="en-GB" sz="1800">
                <a:effectLst/>
                <a:latin typeface="Arial" panose="020B0604020202020204" pitchFamily="34" charset="0"/>
                <a:ea typeface="Times New Roman" panose="02020603050405020304" pitchFamily="18" charset="0"/>
                <a:cs typeface="Times New Roman" panose="02020603050405020304" pitchFamily="18" charset="0"/>
              </a:rPr>
              <a:t>XRN 5569 - Contact Data Provision for IGT Customers</a:t>
            </a:r>
          </a:p>
          <a:p>
            <a:r>
              <a:rPr lang="en-GB" sz="1800">
                <a:cs typeface="Times New Roman" panose="02020603050405020304" pitchFamily="18" charset="0"/>
              </a:rPr>
              <a:t>XRN5573 - </a:t>
            </a:r>
            <a:r>
              <a:rPr lang="en-US" sz="1800">
                <a:cs typeface="Times New Roman" panose="02020603050405020304" pitchFamily="18" charset="0"/>
              </a:rPr>
              <a:t>Updates to the Priority Consumer process</a:t>
            </a:r>
            <a:endParaRPr lang="en-GB" sz="2000"/>
          </a:p>
        </p:txBody>
      </p:sp>
    </p:spTree>
    <p:extLst>
      <p:ext uri="{BB962C8B-B14F-4D97-AF65-F5344CB8AC3E}">
        <p14:creationId xmlns:p14="http://schemas.microsoft.com/office/powerpoint/2010/main" val="3518986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79512" y="111177"/>
            <a:ext cx="8229600" cy="444349"/>
          </a:xfrm>
        </p:spPr>
        <p:txBody>
          <a:bodyPr>
            <a:noAutofit/>
          </a:bodyPr>
          <a:lstStyle/>
          <a:p>
            <a:r>
              <a:rPr lang="en-GB" sz="1500">
                <a:latin typeface="Arial"/>
                <a:cs typeface="Arial"/>
              </a:rPr>
              <a:t>Change Pipeline </a:t>
            </a:r>
            <a:br>
              <a:rPr lang="en-GB" sz="1500">
                <a:latin typeface="Arial"/>
                <a:cs typeface="Arial"/>
              </a:rPr>
            </a:br>
            <a:r>
              <a:rPr lang="en-GB" sz="1500">
                <a:latin typeface="Arial"/>
                <a:cs typeface="Arial"/>
              </a:rPr>
              <a:t>Delivery Plan - July 2022 - February 2023</a:t>
            </a:r>
            <a:endParaRPr lang="en-GB" sz="15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29231" y="627534"/>
          <a:ext cx="9082366" cy="4364258"/>
        </p:xfrm>
        <a:graphic>
          <a:graphicData uri="http://schemas.openxmlformats.org/drawingml/2006/table">
            <a:tbl>
              <a:tblPr firstRow="1" bandRow="1">
                <a:tableStyleId>{5C22544A-7EE6-4342-B048-85BDC9FD1C3A}</a:tableStyleId>
              </a:tblPr>
              <a:tblGrid>
                <a:gridCol w="476496">
                  <a:extLst>
                    <a:ext uri="{9D8B030D-6E8A-4147-A177-3AD203B41FA5}">
                      <a16:colId xmlns:a16="http://schemas.microsoft.com/office/drawing/2014/main" val="186566423"/>
                    </a:ext>
                  </a:extLst>
                </a:gridCol>
                <a:gridCol w="2583336">
                  <a:extLst>
                    <a:ext uri="{9D8B030D-6E8A-4147-A177-3AD203B41FA5}">
                      <a16:colId xmlns:a16="http://schemas.microsoft.com/office/drawing/2014/main" val="1927111934"/>
                    </a:ext>
                  </a:extLst>
                </a:gridCol>
                <a:gridCol w="710766">
                  <a:extLst>
                    <a:ext uri="{9D8B030D-6E8A-4147-A177-3AD203B41FA5}">
                      <a16:colId xmlns:a16="http://schemas.microsoft.com/office/drawing/2014/main" val="1986943791"/>
                    </a:ext>
                  </a:extLst>
                </a:gridCol>
                <a:gridCol w="775083">
                  <a:extLst>
                    <a:ext uri="{9D8B030D-6E8A-4147-A177-3AD203B41FA5}">
                      <a16:colId xmlns:a16="http://schemas.microsoft.com/office/drawing/2014/main" val="2201688494"/>
                    </a:ext>
                  </a:extLst>
                </a:gridCol>
                <a:gridCol w="669614">
                  <a:extLst>
                    <a:ext uri="{9D8B030D-6E8A-4147-A177-3AD203B41FA5}">
                      <a16:colId xmlns:a16="http://schemas.microsoft.com/office/drawing/2014/main" val="2703510560"/>
                    </a:ext>
                  </a:extLst>
                </a:gridCol>
                <a:gridCol w="834064">
                  <a:extLst>
                    <a:ext uri="{9D8B030D-6E8A-4147-A177-3AD203B41FA5}">
                      <a16:colId xmlns:a16="http://schemas.microsoft.com/office/drawing/2014/main" val="1331005079"/>
                    </a:ext>
                  </a:extLst>
                </a:gridCol>
                <a:gridCol w="1155431">
                  <a:extLst>
                    <a:ext uri="{9D8B030D-6E8A-4147-A177-3AD203B41FA5}">
                      <a16:colId xmlns:a16="http://schemas.microsoft.com/office/drawing/2014/main" val="2490762818"/>
                    </a:ext>
                  </a:extLst>
                </a:gridCol>
                <a:gridCol w="938788">
                  <a:extLst>
                    <a:ext uri="{9D8B030D-6E8A-4147-A177-3AD203B41FA5}">
                      <a16:colId xmlns:a16="http://schemas.microsoft.com/office/drawing/2014/main" val="3781804961"/>
                    </a:ext>
                  </a:extLst>
                </a:gridCol>
                <a:gridCol w="938788">
                  <a:extLst>
                    <a:ext uri="{9D8B030D-6E8A-4147-A177-3AD203B41FA5}">
                      <a16:colId xmlns:a16="http://schemas.microsoft.com/office/drawing/2014/main" val="1069945648"/>
                    </a:ext>
                  </a:extLst>
                </a:gridCol>
              </a:tblGrid>
              <a:tr h="0">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 </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Delivered / </a:t>
                      </a:r>
                    </a:p>
                    <a:p>
                      <a:r>
                        <a:rPr lang="en-GB" sz="90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800" b="1" u="none">
                          <a:hlinkClick r:id="rId3"/>
                        </a:rPr>
                        <a:t>5515</a:t>
                      </a:r>
                      <a:endParaRPr lang="en-GB" sz="800" b="1" u="none"/>
                    </a:p>
                  </a:txBody>
                  <a:tcPr marL="72000" marR="72000" marT="36000" marB="36000" anchor="ctr">
                    <a:solidFill>
                      <a:srgbClr val="CED1E1"/>
                    </a:solidFill>
                  </a:tcPr>
                </a:tc>
                <a:tc>
                  <a:txBody>
                    <a:bodyPr/>
                    <a:lstStyle/>
                    <a:p>
                      <a:pPr>
                        <a:spcAft>
                          <a:spcPts val="0"/>
                        </a:spcAft>
                      </a:pPr>
                      <a:r>
                        <a:rPr lang="en-GB" sz="700" b="1"/>
                        <a:t>HyDeploy Close Down </a:t>
                      </a:r>
                    </a:p>
                  </a:txBody>
                  <a:tcPr marL="72000" marR="72000" marT="36000" marB="36000" anchor="ctr">
                    <a:solidFill>
                      <a:srgbClr val="CED1E1"/>
                    </a:solidFill>
                  </a:tcPr>
                </a:tc>
                <a:tc>
                  <a:txBody>
                    <a:bodyPr/>
                    <a:lstStyle/>
                    <a:p>
                      <a:pPr>
                        <a:spcAft>
                          <a:spcPts val="0"/>
                        </a:spcAft>
                      </a:pPr>
                      <a:r>
                        <a:rPr lang="en-GB" sz="700" b="1"/>
                        <a:t>NGN</a:t>
                      </a:r>
                    </a:p>
                  </a:txBody>
                  <a:tcPr marL="72000" marR="72000" marT="36000" marB="36000" anchor="ctr">
                    <a:solidFill>
                      <a:srgbClr val="CED1E1"/>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rgbClr val="CED1E1"/>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rgbClr val="CED1E1"/>
                    </a:solidFill>
                  </a:tcPr>
                </a:tc>
                <a:tc>
                  <a:txBody>
                    <a:bodyPr/>
                    <a:lstStyle/>
                    <a:p>
                      <a:pPr algn="ctr">
                        <a:spcAft>
                          <a:spcPts val="0"/>
                        </a:spcAft>
                      </a:pPr>
                      <a:r>
                        <a:rPr lang="en-GB" sz="700" b="1"/>
                        <a:t>N/A</a:t>
                      </a:r>
                    </a:p>
                  </a:txBody>
                  <a:tcPr marL="72000" marR="72000" marT="36000" marB="36000" anchor="ctr">
                    <a:solidFill>
                      <a:srgbClr val="CED1E1"/>
                    </a:solidFill>
                  </a:tcPr>
                </a:tc>
                <a:tc>
                  <a:txBody>
                    <a:bodyPr/>
                    <a:lstStyle/>
                    <a:p>
                      <a:r>
                        <a:rPr lang="en-GB" sz="700" b="1"/>
                        <a:t>18</a:t>
                      </a:r>
                      <a:r>
                        <a:rPr lang="en-GB" sz="700" b="1" baseline="30000"/>
                        <a:t>th</a:t>
                      </a:r>
                      <a:r>
                        <a:rPr lang="en-GB" sz="700" b="1"/>
                        <a:t> July 2022</a:t>
                      </a:r>
                    </a:p>
                  </a:txBody>
                  <a:tcPr anchor="ctr">
                    <a:solidFill>
                      <a:srgbClr val="CED1E1"/>
                    </a:solidFill>
                  </a:tcPr>
                </a:tc>
                <a:tc>
                  <a:txBody>
                    <a:bodyPr/>
                    <a:lstStyle/>
                    <a:p>
                      <a:r>
                        <a:rPr lang="en-GB" sz="700" b="1"/>
                        <a:t>Standalone</a:t>
                      </a:r>
                    </a:p>
                  </a:txBody>
                  <a:tcPr anchor="ctr">
                    <a:solidFill>
                      <a:srgbClr val="CED1E1"/>
                    </a:solidFill>
                  </a:tcPr>
                </a:tc>
                <a:tc>
                  <a:txBody>
                    <a:bodyPr/>
                    <a:lstStyle/>
                    <a:p>
                      <a:r>
                        <a:rPr lang="en-GB" sz="700" b="1"/>
                        <a:t>Delivered</a:t>
                      </a:r>
                    </a:p>
                  </a:txBody>
                  <a:tcPr anchor="ctr">
                    <a:solidFill>
                      <a:srgbClr val="CED1E1"/>
                    </a:solidFill>
                  </a:tcPr>
                </a:tc>
                <a:extLst>
                  <a:ext uri="{0D108BD9-81ED-4DB2-BD59-A6C34878D82A}">
                    <a16:rowId xmlns:a16="http://schemas.microsoft.com/office/drawing/2014/main" val="1763012861"/>
                  </a:ext>
                </a:extLst>
              </a:tr>
              <a:tr h="282117">
                <a:tc>
                  <a:txBody>
                    <a:bodyPr/>
                    <a:lstStyle/>
                    <a:p>
                      <a:pPr algn="ctr">
                        <a:spcAft>
                          <a:spcPts val="0"/>
                        </a:spcAft>
                      </a:pPr>
                      <a:r>
                        <a:rPr lang="en-GB" sz="800" b="1" u="none">
                          <a:hlinkClick r:id="rId4"/>
                        </a:rPr>
                        <a:t>5231</a:t>
                      </a:r>
                      <a:endParaRPr lang="en-GB" sz="800" b="1" u="none"/>
                    </a:p>
                  </a:txBody>
                  <a:tcPr marL="72000" marR="72000" marT="36000" marB="36000" anchor="ctr">
                    <a:solidFill>
                      <a:srgbClr val="CED1E1"/>
                    </a:solidFill>
                  </a:tcPr>
                </a:tc>
                <a:tc>
                  <a:txBody>
                    <a:bodyPr/>
                    <a:lstStyle/>
                    <a:p>
                      <a:pPr>
                        <a:spcAft>
                          <a:spcPts val="0"/>
                        </a:spcAft>
                      </a:pPr>
                      <a:r>
                        <a:rPr lang="en-GB" sz="700" b="1"/>
                        <a:t>FWACV Service – MOD 0793S</a:t>
                      </a:r>
                    </a:p>
                  </a:txBody>
                  <a:tcPr marL="72000" marR="72000" marT="36000" marB="36000" anchor="ctr">
                    <a:solidFill>
                      <a:srgbClr val="CED1E1"/>
                    </a:solidFill>
                  </a:tcPr>
                </a:tc>
                <a:tc>
                  <a:txBody>
                    <a:bodyPr/>
                    <a:lstStyle/>
                    <a:p>
                      <a:pPr>
                        <a:spcAft>
                          <a:spcPts val="0"/>
                        </a:spcAft>
                      </a:pPr>
                      <a:r>
                        <a:rPr lang="en-GB" sz="700" b="1"/>
                        <a:t>SGN</a:t>
                      </a:r>
                    </a:p>
                  </a:txBody>
                  <a:tcPr marL="72000" marR="72000" marT="36000" marB="36000" anchor="ctr">
                    <a:solidFill>
                      <a:srgbClr val="CED1E1"/>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rgbClr val="CED1E1"/>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rgbClr val="CED1E1"/>
                    </a:solidFill>
                  </a:tcPr>
                </a:tc>
                <a:tc>
                  <a:txBody>
                    <a:bodyPr/>
                    <a:lstStyle/>
                    <a:p>
                      <a:pPr algn="ctr">
                        <a:spcAft>
                          <a:spcPts val="0"/>
                        </a:spcAft>
                      </a:pPr>
                      <a:r>
                        <a:rPr lang="en-GB" sz="700" b="1"/>
                        <a:t>£1.198m</a:t>
                      </a:r>
                    </a:p>
                  </a:txBody>
                  <a:tcPr marL="72000" marR="72000" marT="36000" marB="36000" anchor="ctr">
                    <a:solidFill>
                      <a:srgbClr val="CED1E1"/>
                    </a:solidFill>
                  </a:tcPr>
                </a:tc>
                <a:tc>
                  <a:txBody>
                    <a:bodyPr/>
                    <a:lstStyle/>
                    <a:p>
                      <a:r>
                        <a:rPr lang="en-GB" sz="700" b="1"/>
                        <a:t>1</a:t>
                      </a:r>
                      <a:r>
                        <a:rPr lang="en-GB" sz="700" b="1" baseline="30000"/>
                        <a:t>st</a:t>
                      </a:r>
                      <a:r>
                        <a:rPr lang="en-GB" sz="700" b="1"/>
                        <a:t> September 22</a:t>
                      </a:r>
                    </a:p>
                  </a:txBody>
                  <a:tcPr anchor="ctr">
                    <a:solidFill>
                      <a:srgbClr val="CED1E1"/>
                    </a:solidFill>
                  </a:tcPr>
                </a:tc>
                <a:tc>
                  <a:txBody>
                    <a:bodyPr/>
                    <a:lstStyle/>
                    <a:p>
                      <a:r>
                        <a:rPr lang="en-GB" sz="700" b="1"/>
                        <a:t>Standalone</a:t>
                      </a:r>
                    </a:p>
                  </a:txBody>
                  <a:tcPr anchor="ctr">
                    <a:solidFill>
                      <a:srgbClr val="CED1E1"/>
                    </a:solidFill>
                  </a:tcPr>
                </a:tc>
                <a:tc>
                  <a:txBody>
                    <a:bodyPr/>
                    <a:lstStyle/>
                    <a:p>
                      <a:r>
                        <a:rPr lang="en-GB" sz="700" b="1"/>
                        <a:t>Delivered</a:t>
                      </a:r>
                    </a:p>
                  </a:txBody>
                  <a:tcPr anchor="ctr">
                    <a:solidFill>
                      <a:srgbClr val="CED1E1"/>
                    </a:solidFill>
                  </a:tcPr>
                </a:tc>
                <a:extLst>
                  <a:ext uri="{0D108BD9-81ED-4DB2-BD59-A6C34878D82A}">
                    <a16:rowId xmlns:a16="http://schemas.microsoft.com/office/drawing/2014/main" val="1052757701"/>
                  </a:ext>
                </a:extLst>
              </a:tr>
              <a:tr h="212781">
                <a:tc>
                  <a:txBody>
                    <a:bodyPr/>
                    <a:lstStyle/>
                    <a:p>
                      <a:pPr algn="ctr">
                        <a:spcAft>
                          <a:spcPts val="0"/>
                        </a:spcAft>
                      </a:pPr>
                      <a:r>
                        <a:rPr lang="en-GB" sz="800" b="1">
                          <a:hlinkClick r:id="rId5"/>
                        </a:rPr>
                        <a:t>5529</a:t>
                      </a:r>
                      <a:endParaRPr lang="en-GB" sz="800" b="1" u="none"/>
                    </a:p>
                  </a:txBody>
                  <a:tcPr marL="72000" marR="72000" marT="36000" marB="36000" anchor="ctr">
                    <a:solidFill>
                      <a:srgbClr val="CED1E1"/>
                    </a:solidFill>
                  </a:tcPr>
                </a:tc>
                <a:tc>
                  <a:txBody>
                    <a:bodyPr/>
                    <a:lstStyle/>
                    <a:p>
                      <a:pPr>
                        <a:spcAft>
                          <a:spcPts val="0"/>
                        </a:spcAft>
                      </a:pPr>
                      <a:r>
                        <a:rPr lang="en-GB" sz="700" b="1"/>
                        <a:t>UNC Derogation process – MOD 0800</a:t>
                      </a:r>
                    </a:p>
                  </a:txBody>
                  <a:tcPr marL="72000" marR="72000" marT="36000" marB="36000" anchor="ctr">
                    <a:solidFill>
                      <a:srgbClr val="CED1E1"/>
                    </a:solidFill>
                  </a:tcPr>
                </a:tc>
                <a:tc>
                  <a:txBody>
                    <a:bodyPr/>
                    <a:lstStyle/>
                    <a:p>
                      <a:pPr>
                        <a:spcAft>
                          <a:spcPts val="0"/>
                        </a:spcAft>
                      </a:pPr>
                      <a:r>
                        <a:rPr lang="en-GB" sz="700" b="1"/>
                        <a:t>NGN</a:t>
                      </a:r>
                    </a:p>
                  </a:txBody>
                  <a:tcPr marL="72000" marR="72000" marT="36000" marB="36000" anchor="ctr">
                    <a:solidFill>
                      <a:srgbClr val="CED1E1"/>
                    </a:solidFill>
                  </a:tcPr>
                </a:tc>
                <a:tc>
                  <a:txBody>
                    <a:bodyPr/>
                    <a:lstStyle/>
                    <a:p>
                      <a:pPr>
                        <a:spcAft>
                          <a:spcPts val="0"/>
                        </a:spcAft>
                      </a:pPr>
                      <a:r>
                        <a:rPr lang="en-GB" sz="700" b="1"/>
                        <a:t>N/A</a:t>
                      </a:r>
                    </a:p>
                  </a:txBody>
                  <a:tcPr marL="72000" marR="72000" marT="36000" marB="36000" anchor="ctr">
                    <a:solidFill>
                      <a:srgbClr val="CED1E1"/>
                    </a:solidFill>
                  </a:tcPr>
                </a:tc>
                <a:tc>
                  <a:txBody>
                    <a:bodyPr/>
                    <a:lstStyle/>
                    <a:p>
                      <a:pPr>
                        <a:spcAft>
                          <a:spcPts val="0"/>
                        </a:spcAft>
                      </a:pPr>
                      <a:r>
                        <a:rPr lang="en-GB" sz="700" b="1"/>
                        <a:t>N/A</a:t>
                      </a:r>
                    </a:p>
                  </a:txBody>
                  <a:tcPr marL="72000" marR="72000" marT="36000" marB="36000" anchor="ctr">
                    <a:solidFill>
                      <a:srgbClr val="CED1E1"/>
                    </a:solidFill>
                  </a:tcPr>
                </a:tc>
                <a:tc>
                  <a:txBody>
                    <a:bodyPr/>
                    <a:lstStyle/>
                    <a:p>
                      <a:pPr algn="ctr">
                        <a:spcAft>
                          <a:spcPts val="0"/>
                        </a:spcAft>
                      </a:pPr>
                      <a:r>
                        <a:rPr lang="en-GB" sz="700" b="1"/>
                        <a:t>N/A</a:t>
                      </a:r>
                    </a:p>
                  </a:txBody>
                  <a:tcPr marL="72000" marR="72000" marT="36000" marB="36000" anchor="ctr">
                    <a:solidFill>
                      <a:srgbClr val="CED1E1"/>
                    </a:solidFill>
                  </a:tcPr>
                </a:tc>
                <a:tc>
                  <a:txBody>
                    <a:bodyPr/>
                    <a:lstStyle/>
                    <a:p>
                      <a:r>
                        <a:rPr lang="en-GB" sz="700" b="1"/>
                        <a:t>1</a:t>
                      </a:r>
                      <a:r>
                        <a:rPr lang="en-GB" sz="700" b="1" baseline="30000"/>
                        <a:t>st</a:t>
                      </a:r>
                      <a:r>
                        <a:rPr lang="en-GB" sz="700" b="1"/>
                        <a:t> October 22</a:t>
                      </a:r>
                    </a:p>
                  </a:txBody>
                  <a:tcPr anchor="ctr">
                    <a:solidFill>
                      <a:srgbClr val="CED1E1"/>
                    </a:solidFill>
                  </a:tcPr>
                </a:tc>
                <a:tc>
                  <a:txBody>
                    <a:bodyPr/>
                    <a:lstStyle/>
                    <a:p>
                      <a:r>
                        <a:rPr lang="en-GB" sz="700" b="1"/>
                        <a:t>N/A</a:t>
                      </a:r>
                    </a:p>
                  </a:txBody>
                  <a:tcPr anchor="ctr">
                    <a:solidFill>
                      <a:srgbClr val="CED1E1"/>
                    </a:solidFill>
                  </a:tcPr>
                </a:tc>
                <a:tc>
                  <a:txBody>
                    <a:bodyPr/>
                    <a:lstStyle/>
                    <a:p>
                      <a:r>
                        <a:rPr lang="en-GB" sz="700" b="1"/>
                        <a:t>Delivered</a:t>
                      </a:r>
                    </a:p>
                  </a:txBody>
                  <a:tcPr anchor="ctr">
                    <a:solidFill>
                      <a:srgbClr val="CED1E1"/>
                    </a:solidFill>
                  </a:tcPr>
                </a:tc>
                <a:extLst>
                  <a:ext uri="{0D108BD9-81ED-4DB2-BD59-A6C34878D82A}">
                    <a16:rowId xmlns:a16="http://schemas.microsoft.com/office/drawing/2014/main" val="1492239295"/>
                  </a:ext>
                </a:extLst>
              </a:tr>
              <a:tr h="309504">
                <a:tc>
                  <a:txBody>
                    <a:bodyPr/>
                    <a:lstStyle/>
                    <a:p>
                      <a:pPr algn="ctr">
                        <a:spcAft>
                          <a:spcPts val="0"/>
                        </a:spcAft>
                      </a:pPr>
                      <a:r>
                        <a:rPr lang="en-GB" sz="800" b="1">
                          <a:hlinkClick r:id="rId6"/>
                        </a:rPr>
                        <a:t>5565</a:t>
                      </a:r>
                      <a:endParaRPr lang="en-GB" sz="800" b="1" u="none"/>
                    </a:p>
                  </a:txBody>
                  <a:tcPr marL="72000" marR="72000" marT="36000" marB="36000" anchor="ctr">
                    <a:solidFill>
                      <a:srgbClr val="CED1E1"/>
                    </a:solidFill>
                  </a:tcPr>
                </a:tc>
                <a:tc>
                  <a:txBody>
                    <a:bodyPr/>
                    <a:lstStyle/>
                    <a:p>
                      <a:pPr>
                        <a:spcAft>
                          <a:spcPts val="0"/>
                        </a:spcAft>
                      </a:pPr>
                      <a:r>
                        <a:rPr lang="en-US" sz="700" b="1"/>
                        <a:t>CDSP as the Scheme Administrator for the Energy Price Guarantee for Domestic Gas Consumers – MOD 0824</a:t>
                      </a:r>
                      <a:endParaRPr lang="en-GB" sz="700" b="1"/>
                    </a:p>
                  </a:txBody>
                  <a:tcPr marL="72000" marR="72000" marT="36000" marB="36000" anchor="ctr">
                    <a:solidFill>
                      <a:srgbClr val="CED1E1"/>
                    </a:solidFill>
                  </a:tcPr>
                </a:tc>
                <a:tc>
                  <a:txBody>
                    <a:bodyPr/>
                    <a:lstStyle/>
                    <a:p>
                      <a:pPr>
                        <a:spcAft>
                          <a:spcPts val="0"/>
                        </a:spcAft>
                      </a:pPr>
                      <a:r>
                        <a:rPr lang="en-GB" sz="700" b="1"/>
                        <a:t>NGN</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lgn="ctr">
                        <a:spcAft>
                          <a:spcPts val="0"/>
                        </a:spcAft>
                      </a:pPr>
                      <a:r>
                        <a:rPr lang="en-GB" sz="700" b="1"/>
                        <a:t>£1m – 1.5m</a:t>
                      </a:r>
                    </a:p>
                  </a:txBody>
                  <a:tcPr marL="72000" marR="72000" marT="36000" marB="36000" anchor="ctr">
                    <a:solidFill>
                      <a:srgbClr val="CED1E1"/>
                    </a:solidFill>
                  </a:tcPr>
                </a:tc>
                <a:tc>
                  <a:txBody>
                    <a:bodyPr/>
                    <a:lstStyle/>
                    <a:p>
                      <a:r>
                        <a:rPr lang="en-GB" sz="700" b="1"/>
                        <a:t>1</a:t>
                      </a:r>
                      <a:r>
                        <a:rPr lang="en-GB" sz="700" b="1" baseline="30000"/>
                        <a:t>st</a:t>
                      </a:r>
                      <a:r>
                        <a:rPr lang="en-GB" sz="700" b="1"/>
                        <a:t> October 22</a:t>
                      </a:r>
                    </a:p>
                  </a:txBody>
                  <a:tcPr anchor="ctr">
                    <a:solidFill>
                      <a:srgbClr val="CED1E1"/>
                    </a:solidFill>
                  </a:tcPr>
                </a:tc>
                <a:tc>
                  <a:txBody>
                    <a:bodyPr/>
                    <a:lstStyle/>
                    <a:p>
                      <a:r>
                        <a:rPr lang="en-GB" sz="700" b="1"/>
                        <a:t>Standalone</a:t>
                      </a:r>
                    </a:p>
                  </a:txBody>
                  <a:tcPr anchor="ctr">
                    <a:solidFill>
                      <a:srgbClr val="CED1E1"/>
                    </a:solidFill>
                  </a:tcPr>
                </a:tc>
                <a:tc>
                  <a:txBody>
                    <a:bodyPr/>
                    <a:lstStyle/>
                    <a:p>
                      <a:r>
                        <a:rPr lang="en-GB" sz="700" b="1"/>
                        <a:t>Delivered</a:t>
                      </a:r>
                    </a:p>
                  </a:txBody>
                  <a:tcPr anchor="ctr">
                    <a:solidFill>
                      <a:srgbClr val="CED1E1"/>
                    </a:solidFill>
                  </a:tcPr>
                </a:tc>
                <a:extLst>
                  <a:ext uri="{0D108BD9-81ED-4DB2-BD59-A6C34878D82A}">
                    <a16:rowId xmlns:a16="http://schemas.microsoft.com/office/drawing/2014/main" val="1377365690"/>
                  </a:ext>
                </a:extLst>
              </a:tr>
              <a:tr h="190984">
                <a:tc>
                  <a:txBody>
                    <a:bodyPr/>
                    <a:lstStyle/>
                    <a:p>
                      <a:pPr algn="ctr">
                        <a:spcAft>
                          <a:spcPts val="0"/>
                        </a:spcAft>
                      </a:pPr>
                      <a:r>
                        <a:rPr lang="en-GB" sz="800" b="1" u="none">
                          <a:hlinkClick r:id="rId7"/>
                        </a:rPr>
                        <a:t>5469</a:t>
                      </a:r>
                      <a:endParaRPr lang="en-GB" sz="800" b="1" u="none"/>
                    </a:p>
                  </a:txBody>
                  <a:tcPr marL="72000" marR="72000" marT="36000" marB="36000" anchor="ctr">
                    <a:solidFill>
                      <a:srgbClr val="CED1E1"/>
                    </a:solidFill>
                  </a:tcPr>
                </a:tc>
                <a:tc>
                  <a:txBody>
                    <a:bodyPr/>
                    <a:lstStyle/>
                    <a:p>
                      <a:pPr>
                        <a:spcAft>
                          <a:spcPts val="0"/>
                        </a:spcAft>
                      </a:pPr>
                      <a:r>
                        <a:rPr lang="en-GB" sz="700" b="1"/>
                        <a:t>Increase Frequency of FSG Payments</a:t>
                      </a:r>
                    </a:p>
                  </a:txBody>
                  <a:tcPr marL="72000" marR="72000" marT="36000" marB="36000" anchor="ctr">
                    <a:solidFill>
                      <a:srgbClr val="CED1E1"/>
                    </a:solidFill>
                  </a:tcPr>
                </a:tc>
                <a:tc>
                  <a:txBody>
                    <a:bodyPr/>
                    <a:lstStyle/>
                    <a:p>
                      <a:pPr>
                        <a:spcAft>
                          <a:spcPts val="0"/>
                        </a:spcAft>
                      </a:pPr>
                      <a:r>
                        <a:rPr lang="en-GB" sz="700" b="1"/>
                        <a:t>Cadent </a:t>
                      </a:r>
                    </a:p>
                  </a:txBody>
                  <a:tcPr marL="72000" marR="72000" marT="36000" marB="36000" anchor="ctr">
                    <a:solidFill>
                      <a:srgbClr val="CED1E1"/>
                    </a:solidFill>
                  </a:tcPr>
                </a:tc>
                <a:tc>
                  <a:txBody>
                    <a:bodyPr/>
                    <a:lstStyle/>
                    <a:p>
                      <a:pPr>
                        <a:spcAft>
                          <a:spcPts val="0"/>
                        </a:spcAft>
                      </a:pPr>
                      <a:r>
                        <a:rPr lang="en-GB" sz="700" b="1"/>
                        <a:t>DN</a:t>
                      </a:r>
                    </a:p>
                  </a:txBody>
                  <a:tcPr marL="72000" marR="72000" marT="36000" marB="36000" anchor="ctr">
                    <a:solidFill>
                      <a:srgbClr val="CED1E1"/>
                    </a:solidFill>
                  </a:tcPr>
                </a:tc>
                <a:tc>
                  <a:txBody>
                    <a:bodyPr/>
                    <a:lstStyle/>
                    <a:p>
                      <a:pPr>
                        <a:spcAft>
                          <a:spcPts val="0"/>
                        </a:spcAft>
                      </a:pPr>
                      <a:r>
                        <a:rPr lang="en-GB" sz="700" b="1"/>
                        <a:t>DN</a:t>
                      </a:r>
                    </a:p>
                  </a:txBody>
                  <a:tcPr marL="72000" marR="72000" marT="36000" marB="36000" anchor="ctr">
                    <a:solidFill>
                      <a:srgbClr val="CED1E1"/>
                    </a:solidFill>
                  </a:tcPr>
                </a:tc>
                <a:tc>
                  <a:txBody>
                    <a:bodyPr/>
                    <a:lstStyle/>
                    <a:p>
                      <a:pPr algn="ctr">
                        <a:spcAft>
                          <a:spcPts val="0"/>
                        </a:spcAft>
                      </a:pPr>
                      <a:r>
                        <a:rPr lang="en-GB" sz="700" b="1"/>
                        <a:t>£63.3k</a:t>
                      </a:r>
                    </a:p>
                  </a:txBody>
                  <a:tcPr marL="72000" marR="72000" marT="36000" marB="36000" anchor="ctr">
                    <a:solidFill>
                      <a:srgbClr val="CED1E1"/>
                    </a:solidFill>
                  </a:tcPr>
                </a:tc>
                <a:tc>
                  <a:txBody>
                    <a:bodyPr/>
                    <a:lstStyle/>
                    <a:p>
                      <a:r>
                        <a:rPr lang="en-GB" sz="700" b="1"/>
                        <a:t>3</a:t>
                      </a:r>
                      <a:r>
                        <a:rPr lang="en-GB" sz="700" b="1" baseline="30000"/>
                        <a:t>rd</a:t>
                      </a:r>
                      <a:r>
                        <a:rPr lang="en-GB" sz="700" b="1"/>
                        <a:t> October 22</a:t>
                      </a:r>
                    </a:p>
                  </a:txBody>
                  <a:tcPr anchor="ctr">
                    <a:solidFill>
                      <a:srgbClr val="CED1E1"/>
                    </a:solidFill>
                  </a:tcPr>
                </a:tc>
                <a:tc>
                  <a:txBody>
                    <a:bodyPr/>
                    <a:lstStyle/>
                    <a:p>
                      <a:r>
                        <a:rPr lang="en-GB" sz="700" b="1"/>
                        <a:t>Standalone</a:t>
                      </a:r>
                    </a:p>
                  </a:txBody>
                  <a:tcPr anchor="ctr">
                    <a:solidFill>
                      <a:srgbClr val="CED1E1"/>
                    </a:solidFill>
                  </a:tcPr>
                </a:tc>
                <a:tc>
                  <a:txBody>
                    <a:bodyPr/>
                    <a:lstStyle/>
                    <a:p>
                      <a:r>
                        <a:rPr lang="en-GB" sz="700" b="1"/>
                        <a:t>Delivered</a:t>
                      </a:r>
                    </a:p>
                  </a:txBody>
                  <a:tcPr anchor="ctr">
                    <a:solidFill>
                      <a:srgbClr val="CED1E1"/>
                    </a:solidFill>
                  </a:tcPr>
                </a:tc>
                <a:extLst>
                  <a:ext uri="{0D108BD9-81ED-4DB2-BD59-A6C34878D82A}">
                    <a16:rowId xmlns:a16="http://schemas.microsoft.com/office/drawing/2014/main" val="1621005514"/>
                  </a:ext>
                </a:extLst>
              </a:tr>
              <a:tr h="284464">
                <a:tc>
                  <a:txBody>
                    <a:bodyPr/>
                    <a:lstStyle/>
                    <a:p>
                      <a:pPr algn="ctr"/>
                      <a:r>
                        <a:rPr lang="en-GB" sz="800" b="1">
                          <a:hlinkClick r:id="rId8"/>
                        </a:rPr>
                        <a:t>5561</a:t>
                      </a:r>
                      <a:endParaRPr lang="en-GB" sz="800" b="1"/>
                    </a:p>
                  </a:txBody>
                  <a:tcPr anchor="ctr">
                    <a:solidFill>
                      <a:srgbClr val="CED1E1"/>
                    </a:solidFill>
                  </a:tcPr>
                </a:tc>
                <a:tc>
                  <a:txBody>
                    <a:bodyPr/>
                    <a:lstStyle/>
                    <a:p>
                      <a:r>
                        <a:rPr lang="en-GB" sz="700" b="1"/>
                        <a:t>Reform of Gas Demand Side Response (DSR) Arrangements – MOD 0822U</a:t>
                      </a:r>
                    </a:p>
                  </a:txBody>
                  <a:tcPr anchor="ctr">
                    <a:solidFill>
                      <a:srgbClr val="CED1E1"/>
                    </a:solidFill>
                  </a:tcPr>
                </a:tc>
                <a:tc>
                  <a:txBody>
                    <a:bodyPr/>
                    <a:lstStyle/>
                    <a:p>
                      <a:r>
                        <a:rPr lang="en-GB" sz="700" b="1"/>
                        <a:t>National Grid</a:t>
                      </a:r>
                    </a:p>
                  </a:txBody>
                  <a:tcPr anchor="ctr">
                    <a:solidFill>
                      <a:srgbClr val="CED1E1"/>
                    </a:solidFill>
                  </a:tcPr>
                </a:tc>
                <a:tc>
                  <a:txBody>
                    <a:bodyPr/>
                    <a:lstStyle/>
                    <a:p>
                      <a:r>
                        <a:rPr lang="en-GB" sz="700" b="1"/>
                        <a:t>NGT</a:t>
                      </a:r>
                    </a:p>
                    <a:p>
                      <a:r>
                        <a:rPr lang="en-GB" sz="700" b="1"/>
                        <a:t>Shipper</a:t>
                      </a:r>
                    </a:p>
                  </a:txBody>
                  <a:tcPr anchor="ctr">
                    <a:solidFill>
                      <a:srgbClr val="CED1E1"/>
                    </a:solidFill>
                  </a:tcPr>
                </a:tc>
                <a:tc>
                  <a:txBody>
                    <a:bodyPr/>
                    <a:lstStyle/>
                    <a:p>
                      <a:r>
                        <a:rPr lang="en-GB" sz="700" b="1"/>
                        <a:t>NGT</a:t>
                      </a:r>
                    </a:p>
                  </a:txBody>
                  <a:tcPr anchor="ctr">
                    <a:solidFill>
                      <a:srgbClr val="CED1E1"/>
                    </a:solidFill>
                  </a:tcPr>
                </a:tc>
                <a:tc>
                  <a:txBody>
                    <a:bodyPr/>
                    <a:lstStyle/>
                    <a:p>
                      <a:pPr algn="ctr"/>
                      <a:r>
                        <a:rPr lang="en-GB" sz="700" b="1"/>
                        <a:t>N/A</a:t>
                      </a:r>
                    </a:p>
                  </a:txBody>
                  <a:tcPr anchor="ctr">
                    <a:solidFill>
                      <a:srgbClr val="CED1E1"/>
                    </a:solidFill>
                  </a:tcPr>
                </a:tc>
                <a:tc>
                  <a:txBody>
                    <a:bodyPr/>
                    <a:lstStyle/>
                    <a:p>
                      <a:r>
                        <a:rPr lang="en-GB" sz="700" b="1"/>
                        <a:t>17</a:t>
                      </a:r>
                      <a:r>
                        <a:rPr lang="en-GB" sz="700" b="1" baseline="30000"/>
                        <a:t>th</a:t>
                      </a:r>
                      <a:r>
                        <a:rPr lang="en-GB" sz="700" b="1"/>
                        <a:t> October 22</a:t>
                      </a:r>
                    </a:p>
                  </a:txBody>
                  <a:tcPr anchor="ctr">
                    <a:solidFill>
                      <a:srgbClr val="CED1E1"/>
                    </a:solidFill>
                  </a:tcPr>
                </a:tc>
                <a:tc>
                  <a:txBody>
                    <a:bodyPr/>
                    <a:lstStyle/>
                    <a:p>
                      <a:r>
                        <a:rPr lang="en-GB" sz="700" b="1"/>
                        <a:t>Standalone</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rgbClr val="CED1E1"/>
                    </a:solidFill>
                  </a:tcPr>
                </a:tc>
                <a:extLst>
                  <a:ext uri="{0D108BD9-81ED-4DB2-BD59-A6C34878D82A}">
                    <a16:rowId xmlns:a16="http://schemas.microsoft.com/office/drawing/2014/main" val="730680026"/>
                  </a:ext>
                </a:extLst>
              </a:tr>
              <a:tr h="123680">
                <a:tc>
                  <a:txBody>
                    <a:bodyPr/>
                    <a:lstStyle/>
                    <a:p>
                      <a:pPr algn="ctr"/>
                      <a:r>
                        <a:rPr lang="en-GB" sz="800" b="1">
                          <a:hlinkClick r:id="rId9"/>
                        </a:rPr>
                        <a:t>4713</a:t>
                      </a:r>
                      <a:endParaRPr lang="en-GB" sz="800" b="1"/>
                    </a:p>
                  </a:txBody>
                  <a:tcPr anchor="ctr">
                    <a:solidFill>
                      <a:srgbClr val="CED1E1"/>
                    </a:solidFill>
                  </a:tcPr>
                </a:tc>
                <a:tc>
                  <a:txBody>
                    <a:bodyPr/>
                    <a:lstStyle/>
                    <a:p>
                      <a:r>
                        <a:rPr lang="en-US" sz="700" b="1"/>
                        <a:t>Actual read following estimated transfer read calculating AQ of 1</a:t>
                      </a:r>
                      <a:endParaRPr lang="en-GB" sz="700" b="1"/>
                    </a:p>
                  </a:txBody>
                  <a:tcPr anchor="ctr">
                    <a:solidFill>
                      <a:srgbClr val="CED1E1"/>
                    </a:solidFill>
                  </a:tcPr>
                </a:tc>
                <a:tc>
                  <a:txBody>
                    <a:bodyPr/>
                    <a:lstStyle/>
                    <a:p>
                      <a:r>
                        <a:rPr lang="en-GB" sz="700" b="1"/>
                        <a:t>Npower</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Shipper</a:t>
                      </a:r>
                    </a:p>
                  </a:txBody>
                  <a:tcPr anchor="ctr">
                    <a:solidFill>
                      <a:srgbClr val="CED1E1"/>
                    </a:solidFill>
                  </a:tcPr>
                </a:tc>
                <a:tc>
                  <a:txBody>
                    <a:bodyPr/>
                    <a:lstStyle/>
                    <a:p>
                      <a:pPr algn="ctr"/>
                      <a:r>
                        <a:rPr lang="en-GB" sz="700" b="1"/>
                        <a:t>£7k</a:t>
                      </a:r>
                    </a:p>
                  </a:txBody>
                  <a:tcPr anchor="ctr">
                    <a:solidFill>
                      <a:srgbClr val="CED1E1"/>
                    </a:solidFill>
                  </a:tcPr>
                </a:tc>
                <a:tc>
                  <a:txBody>
                    <a:bodyPr/>
                    <a:lstStyle/>
                    <a:p>
                      <a:r>
                        <a:rPr lang="en-GB" sz="700" b="1"/>
                        <a:t>October 22</a:t>
                      </a:r>
                    </a:p>
                  </a:txBody>
                  <a:tcPr anchor="ctr">
                    <a:solidFill>
                      <a:srgbClr val="CED1E1"/>
                    </a:solidFill>
                  </a:tcPr>
                </a:tc>
                <a:tc>
                  <a:txBody>
                    <a:bodyPr/>
                    <a:lstStyle/>
                    <a:p>
                      <a:r>
                        <a:rPr lang="en-GB" sz="700" b="1"/>
                        <a:t>Standalone</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rgbClr val="CED1E1"/>
                    </a:solidFill>
                  </a:tcPr>
                </a:tc>
                <a:extLst>
                  <a:ext uri="{0D108BD9-81ED-4DB2-BD59-A6C34878D82A}">
                    <a16:rowId xmlns:a16="http://schemas.microsoft.com/office/drawing/2014/main" val="1069980626"/>
                  </a:ext>
                </a:extLst>
              </a:tr>
              <a:tr h="250928">
                <a:tc>
                  <a:txBody>
                    <a:bodyPr/>
                    <a:lstStyle/>
                    <a:p>
                      <a:pPr algn="ctr">
                        <a:spcAft>
                          <a:spcPts val="0"/>
                        </a:spcAft>
                      </a:pPr>
                      <a:r>
                        <a:rPr lang="en-GB" sz="800" b="1" u="none">
                          <a:hlinkClick r:id="rId10"/>
                        </a:rPr>
                        <a:t>5236</a:t>
                      </a:r>
                      <a:endParaRPr lang="en-GB" sz="800" b="1" u="none"/>
                    </a:p>
                  </a:txBody>
                  <a:tcPr marL="72000" marR="72000" marT="36000" marB="36000" anchor="ctr">
                    <a:solidFill>
                      <a:srgbClr val="CED1E1"/>
                    </a:solidFill>
                  </a:tcPr>
                </a:tc>
                <a:tc>
                  <a:txBody>
                    <a:bodyPr/>
                    <a:lstStyle/>
                    <a:p>
                      <a:pPr>
                        <a:spcAft>
                          <a:spcPts val="0"/>
                        </a:spcAft>
                      </a:pPr>
                      <a:r>
                        <a:rPr lang="en-GB" sz="700" b="1"/>
                        <a:t>Reporting Valid Confirmed Theft of Gas in central systems – MOD 0734</a:t>
                      </a:r>
                    </a:p>
                  </a:txBody>
                  <a:tcPr marL="72000" marR="72000" marT="36000" marB="36000" anchor="ctr">
                    <a:solidFill>
                      <a:srgbClr val="CED1E1"/>
                    </a:solidFill>
                  </a:tcPr>
                </a:tc>
                <a:tc>
                  <a:txBody>
                    <a:bodyPr/>
                    <a:lstStyle/>
                    <a:p>
                      <a:pPr>
                        <a:spcAft>
                          <a:spcPts val="0"/>
                        </a:spcAft>
                      </a:pPr>
                      <a:r>
                        <a:rPr lang="en-GB" sz="700" b="1"/>
                        <a:t>Gazprom</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lgn="ctr">
                        <a:spcAft>
                          <a:spcPts val="0"/>
                        </a:spcAft>
                      </a:pPr>
                      <a:r>
                        <a:rPr lang="en-GB" sz="700" b="1"/>
                        <a:t>£74k</a:t>
                      </a:r>
                    </a:p>
                  </a:txBody>
                  <a:tcPr marL="72000" marR="72000" marT="36000" marB="36000" anchor="ctr">
                    <a:solidFill>
                      <a:srgbClr val="CED1E1"/>
                    </a:solidFill>
                  </a:tcPr>
                </a:tc>
                <a:tc>
                  <a:txBody>
                    <a:bodyPr/>
                    <a:lstStyle/>
                    <a:p>
                      <a:r>
                        <a:rPr lang="en-GB" sz="700" b="1"/>
                        <a:t>Oct / Nov 22</a:t>
                      </a:r>
                    </a:p>
                  </a:txBody>
                  <a:tcPr anchor="ctr">
                    <a:solidFill>
                      <a:srgbClr val="CED1E1"/>
                    </a:solidFill>
                  </a:tcPr>
                </a:tc>
                <a:tc>
                  <a:txBody>
                    <a:bodyPr/>
                    <a:lstStyle/>
                    <a:p>
                      <a:r>
                        <a:rPr lang="en-GB" sz="700" b="1"/>
                        <a:t>CMS Rebuild Release 1</a:t>
                      </a:r>
                    </a:p>
                  </a:txBody>
                  <a:tcPr anchor="ctr">
                    <a:solidFill>
                      <a:srgbClr val="CED1E1"/>
                    </a:solidFill>
                  </a:tcPr>
                </a:tc>
                <a:tc>
                  <a:txBody>
                    <a:bodyPr/>
                    <a:lstStyle/>
                    <a:p>
                      <a:r>
                        <a:rPr lang="en-GB" sz="700" b="1"/>
                        <a:t>Indicative </a:t>
                      </a:r>
                    </a:p>
                  </a:txBody>
                  <a:tcPr anchor="ctr">
                    <a:solidFill>
                      <a:srgbClr val="CED1E1"/>
                    </a:solidFill>
                  </a:tcPr>
                </a:tc>
                <a:extLst>
                  <a:ext uri="{0D108BD9-81ED-4DB2-BD59-A6C34878D82A}">
                    <a16:rowId xmlns:a16="http://schemas.microsoft.com/office/drawing/2014/main" val="3145731795"/>
                  </a:ext>
                </a:extLst>
              </a:tr>
              <a:tr h="0">
                <a:tc>
                  <a:txBody>
                    <a:bodyPr/>
                    <a:lstStyle/>
                    <a:p>
                      <a:pPr algn="ctr">
                        <a:spcAft>
                          <a:spcPts val="0"/>
                        </a:spcAft>
                      </a:pPr>
                      <a:r>
                        <a:rPr lang="en-GB" sz="800" b="1" u="none">
                          <a:hlinkClick r:id="rId11"/>
                        </a:rPr>
                        <a:t>4900</a:t>
                      </a:r>
                      <a:endParaRPr lang="en-GB" sz="800" b="1" u="none"/>
                    </a:p>
                  </a:txBody>
                  <a:tcPr marL="72000" marR="72000" marT="36000" marB="36000" anchor="ctr">
                    <a:solidFill>
                      <a:srgbClr val="CED1E1"/>
                    </a:solidFill>
                  </a:tcPr>
                </a:tc>
                <a:tc>
                  <a:txBody>
                    <a:bodyPr/>
                    <a:lstStyle/>
                    <a:p>
                      <a:pPr>
                        <a:spcAft>
                          <a:spcPts val="0"/>
                        </a:spcAft>
                      </a:pPr>
                      <a:r>
                        <a:rPr lang="en-GB" sz="700" b="1" kern="1200">
                          <a:solidFill>
                            <a:schemeClr val="dk1"/>
                          </a:solidFill>
                          <a:effectLst/>
                          <a:latin typeface="+mn-lt"/>
                          <a:ea typeface="+mn-ea"/>
                          <a:cs typeface="+mn-cs"/>
                        </a:rPr>
                        <a:t>Biomethane/Propane Reduction</a:t>
                      </a:r>
                      <a:endParaRPr lang="en-GB" sz="700" b="1"/>
                    </a:p>
                  </a:txBody>
                  <a:tcPr marL="72000" marR="72000" marT="36000" marB="36000" anchor="ctr">
                    <a:solidFill>
                      <a:srgbClr val="CED1E1"/>
                    </a:solidFill>
                  </a:tcPr>
                </a:tc>
                <a:tc>
                  <a:txBody>
                    <a:bodyPr/>
                    <a:lstStyle/>
                    <a:p>
                      <a:pPr>
                        <a:spcAft>
                          <a:spcPts val="0"/>
                        </a:spcAft>
                      </a:pPr>
                      <a:r>
                        <a:rPr lang="en-GB" sz="700" b="1"/>
                        <a:t>SGN</a:t>
                      </a:r>
                    </a:p>
                  </a:txBody>
                  <a:tcPr marL="72000" marR="72000" marT="36000" marB="36000" anchor="ctr">
                    <a:solidFill>
                      <a:srgbClr val="CED1E1"/>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rgbClr val="CED1E1"/>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rgbClr val="CED1E1"/>
                    </a:solidFill>
                  </a:tcPr>
                </a:tc>
                <a:tc>
                  <a:txBody>
                    <a:bodyPr/>
                    <a:lstStyle/>
                    <a:p>
                      <a:pPr algn="ctr">
                        <a:spcAft>
                          <a:spcPts val="0"/>
                        </a:spcAft>
                      </a:pPr>
                      <a:r>
                        <a:rPr lang="en-GB" sz="700" b="1"/>
                        <a:t>N/A</a:t>
                      </a:r>
                    </a:p>
                  </a:txBody>
                  <a:tcPr marL="72000" marR="72000" marT="36000" marB="36000" anchor="ctr">
                    <a:solidFill>
                      <a:srgbClr val="CED1E1"/>
                    </a:solidFill>
                  </a:tcPr>
                </a:tc>
                <a:tc>
                  <a:txBody>
                    <a:bodyPr/>
                    <a:lstStyle/>
                    <a:p>
                      <a:r>
                        <a:rPr lang="en-GB" sz="700" b="1"/>
                        <a:t>25</a:t>
                      </a:r>
                      <a:r>
                        <a:rPr lang="en-GB" sz="700" b="1" baseline="30000"/>
                        <a:t>th</a:t>
                      </a:r>
                      <a:r>
                        <a:rPr lang="en-GB" sz="700" b="1"/>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r>
                        <a:rPr lang="en-GB" sz="700" b="1"/>
                        <a:t>Firm </a:t>
                      </a:r>
                    </a:p>
                  </a:txBody>
                  <a:tcPr anchor="ctr">
                    <a:solidFill>
                      <a:srgbClr val="CED1E1"/>
                    </a:solidFill>
                  </a:tcPr>
                </a:tc>
                <a:extLst>
                  <a:ext uri="{0D108BD9-81ED-4DB2-BD59-A6C34878D82A}">
                    <a16:rowId xmlns:a16="http://schemas.microsoft.com/office/drawing/2014/main" val="1364636698"/>
                  </a:ext>
                </a:extLst>
              </a:tr>
              <a:tr h="0">
                <a:tc>
                  <a:txBody>
                    <a:bodyPr/>
                    <a:lstStyle/>
                    <a:p>
                      <a:pPr algn="ctr">
                        <a:spcAft>
                          <a:spcPts val="0"/>
                        </a:spcAft>
                      </a:pPr>
                      <a:r>
                        <a:rPr lang="en-GB" sz="800" b="1" u="none">
                          <a:hlinkClick r:id="rId12"/>
                        </a:rPr>
                        <a:t>4978</a:t>
                      </a:r>
                      <a:endParaRPr lang="en-GB" sz="800" b="1" u="none"/>
                    </a:p>
                  </a:txBody>
                  <a:tcPr marL="72000" marR="72000" marT="36000" marB="36000" anchor="ctr">
                    <a:solidFill>
                      <a:srgbClr val="CED1E1"/>
                    </a:solidFill>
                  </a:tcPr>
                </a:tc>
                <a:tc>
                  <a:txBody>
                    <a:bodyPr/>
                    <a:lstStyle/>
                    <a:p>
                      <a:pPr>
                        <a:spcAft>
                          <a:spcPts val="0"/>
                        </a:spcAft>
                      </a:pPr>
                      <a:r>
                        <a:rPr lang="en-GB" sz="700" b="1" kern="1200">
                          <a:solidFill>
                            <a:schemeClr val="dk1"/>
                          </a:solidFill>
                          <a:effectLst/>
                          <a:latin typeface="+mn-lt"/>
                          <a:ea typeface="+mn-ea"/>
                          <a:cs typeface="+mn-cs"/>
                        </a:rPr>
                        <a:t>Notification of Rolling AQ Value (following Transfer of Ownership between M-5 and M) </a:t>
                      </a:r>
                      <a:endParaRPr lang="en-GB" sz="700" b="1"/>
                    </a:p>
                  </a:txBody>
                  <a:tcPr marL="72000" marR="72000" marT="36000" marB="36000" anchor="ctr">
                    <a:solidFill>
                      <a:srgbClr val="CED1E1"/>
                    </a:solidFill>
                  </a:tcPr>
                </a:tc>
                <a:tc>
                  <a:txBody>
                    <a:bodyPr/>
                    <a:lstStyle/>
                    <a:p>
                      <a:pPr>
                        <a:spcAft>
                          <a:spcPts val="0"/>
                        </a:spcAft>
                      </a:pPr>
                      <a:r>
                        <a:rPr lang="en-GB" sz="700" b="1"/>
                        <a:t>British</a:t>
                      </a:r>
                    </a:p>
                    <a:p>
                      <a:pPr>
                        <a:spcAft>
                          <a:spcPts val="0"/>
                        </a:spcAft>
                      </a:pPr>
                      <a:r>
                        <a:rPr lang="en-GB" sz="700" b="1"/>
                        <a:t>Gas</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lgn="ctr">
                        <a:spcAft>
                          <a:spcPts val="0"/>
                        </a:spcAft>
                      </a:pPr>
                      <a:r>
                        <a:rPr lang="en-GB" sz="700" b="1"/>
                        <a:t>£90.6k</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rgbClr val="CED1E1"/>
                    </a:solidFill>
                  </a:tcPr>
                </a:tc>
                <a:extLst>
                  <a:ext uri="{0D108BD9-81ED-4DB2-BD59-A6C34878D82A}">
                    <a16:rowId xmlns:a16="http://schemas.microsoft.com/office/drawing/2014/main" val="863332575"/>
                  </a:ext>
                </a:extLst>
              </a:tr>
              <a:tr h="239504">
                <a:tc>
                  <a:txBody>
                    <a:bodyPr/>
                    <a:lstStyle/>
                    <a:p>
                      <a:pPr algn="ctr">
                        <a:spcAft>
                          <a:spcPts val="0"/>
                        </a:spcAft>
                      </a:pPr>
                      <a:r>
                        <a:rPr lang="en-GB" sz="800" b="1" u="none">
                          <a:hlinkClick r:id="rId13"/>
                        </a:rPr>
                        <a:t>4990</a:t>
                      </a:r>
                      <a:endParaRPr lang="en-GB" sz="800" b="1" u="none"/>
                    </a:p>
                  </a:txBody>
                  <a:tcPr marL="72000" marR="72000" marT="36000" marB="36000" anchor="ctr">
                    <a:solidFill>
                      <a:srgbClr val="CED1E1"/>
                    </a:solidFill>
                  </a:tcPr>
                </a:tc>
                <a:tc>
                  <a:txBody>
                    <a:bodyPr/>
                    <a:lstStyle/>
                    <a:p>
                      <a:pPr>
                        <a:spcAft>
                          <a:spcPts val="0"/>
                        </a:spcAft>
                      </a:pPr>
                      <a:r>
                        <a:rPr lang="en-GB" sz="700" b="1" kern="1200">
                          <a:solidFill>
                            <a:schemeClr val="dk1"/>
                          </a:solidFill>
                          <a:effectLst/>
                          <a:latin typeface="+mn-lt"/>
                          <a:ea typeface="+mn-ea"/>
                          <a:cs typeface="+mn-cs"/>
                        </a:rPr>
                        <a:t>Transfer of Sites with Low Read Submission Performance from Class 2 and 3 into Class 4 – MOD 0664 </a:t>
                      </a:r>
                      <a:endParaRPr lang="en-GB" sz="700" b="1"/>
                    </a:p>
                  </a:txBody>
                  <a:tcPr marL="72000" marR="72000" marT="36000" marB="36000" anchor="ctr">
                    <a:solidFill>
                      <a:srgbClr val="CED1E1"/>
                    </a:solidFill>
                  </a:tcPr>
                </a:tc>
                <a:tc>
                  <a:txBody>
                    <a:bodyPr/>
                    <a:lstStyle/>
                    <a:p>
                      <a:pPr>
                        <a:spcAft>
                          <a:spcPts val="0"/>
                        </a:spcAft>
                      </a:pPr>
                      <a:r>
                        <a:rPr lang="en-GB" sz="700" b="1"/>
                        <a:t>SSE</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lgn="ctr">
                        <a:spcAft>
                          <a:spcPts val="0"/>
                        </a:spcAft>
                      </a:pPr>
                      <a:r>
                        <a:rPr lang="en-GB" sz="700" b="1"/>
                        <a:t>£232k</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rgbClr val="CED1E1"/>
                    </a:solidFill>
                  </a:tcPr>
                </a:tc>
                <a:extLst>
                  <a:ext uri="{0D108BD9-81ED-4DB2-BD59-A6C34878D82A}">
                    <a16:rowId xmlns:a16="http://schemas.microsoft.com/office/drawing/2014/main" val="1738539054"/>
                  </a:ext>
                </a:extLst>
              </a:tr>
              <a:tr h="210312">
                <a:tc>
                  <a:txBody>
                    <a:bodyPr/>
                    <a:lstStyle/>
                    <a:p>
                      <a:pPr algn="ctr">
                        <a:spcAft>
                          <a:spcPts val="0"/>
                        </a:spcAft>
                      </a:pPr>
                      <a:r>
                        <a:rPr lang="en-GB" sz="800" b="1" u="none">
                          <a:hlinkClick r:id="rId14"/>
                        </a:rPr>
                        <a:t>4989</a:t>
                      </a:r>
                      <a:endParaRPr lang="en-GB" sz="800" b="1" u="none"/>
                    </a:p>
                  </a:txBody>
                  <a:tcPr marL="72000" marR="72000" marT="36000" marB="36000" anchor="ctr">
                    <a:solidFill>
                      <a:srgbClr val="CED1E1"/>
                    </a:solidFill>
                  </a:tcPr>
                </a:tc>
                <a:tc>
                  <a:txBody>
                    <a:bodyPr/>
                    <a:lstStyle/>
                    <a:p>
                      <a:pPr>
                        <a:spcAft>
                          <a:spcPts val="0"/>
                        </a:spcAft>
                      </a:pPr>
                      <a:r>
                        <a:rPr lang="en-GB" sz="700" b="1" kern="1200">
                          <a:solidFill>
                            <a:schemeClr val="dk1"/>
                          </a:solidFill>
                          <a:effectLst/>
                          <a:latin typeface="+mn-lt"/>
                          <a:ea typeface="+mn-ea"/>
                          <a:cs typeface="+mn-cs"/>
                        </a:rPr>
                        <a:t>Residual AMT activities</a:t>
                      </a:r>
                      <a:endParaRPr lang="en-GB" sz="700" b="1"/>
                    </a:p>
                  </a:txBody>
                  <a:tcPr marL="72000" marR="72000" marT="36000" marB="36000" anchor="ctr">
                    <a:solidFill>
                      <a:srgbClr val="CED1E1"/>
                    </a:solidFill>
                  </a:tcPr>
                </a:tc>
                <a:tc>
                  <a:txBody>
                    <a:bodyPr/>
                    <a:lstStyle/>
                    <a:p>
                      <a:pPr>
                        <a:spcAft>
                          <a:spcPts val="0"/>
                        </a:spcAft>
                      </a:pPr>
                      <a:r>
                        <a:rPr lang="en-GB" sz="700" b="1"/>
                        <a:t>CDSP</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spcAft>
                          <a:spcPts val="0"/>
                        </a:spcAft>
                      </a:pPr>
                      <a:r>
                        <a:rPr lang="en-GB" sz="700" b="1"/>
                        <a:t>Shipper</a:t>
                      </a:r>
                    </a:p>
                  </a:txBody>
                  <a:tcPr marL="72000" marR="72000" marT="36000" marB="36000" anchor="ctr">
                    <a:solidFill>
                      <a:srgbClr val="CED1E1"/>
                    </a:solidFill>
                  </a:tcPr>
                </a:tc>
                <a:tc>
                  <a:txBody>
                    <a:bodyPr/>
                    <a:lstStyle/>
                    <a:p>
                      <a:pPr algn="ctr">
                        <a:spcAft>
                          <a:spcPts val="0"/>
                        </a:spcAft>
                      </a:pPr>
                      <a:r>
                        <a:rPr lang="en-GB" sz="700" b="1"/>
                        <a:t>N/A</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rgbClr val="CED1E1"/>
                    </a:solidFill>
                  </a:tcPr>
                </a:tc>
                <a:extLst>
                  <a:ext uri="{0D108BD9-81ED-4DB2-BD59-A6C34878D82A}">
                    <a16:rowId xmlns:a16="http://schemas.microsoft.com/office/drawing/2014/main" val="37208038"/>
                  </a:ext>
                </a:extLst>
              </a:tr>
              <a:tr h="288032">
                <a:tc>
                  <a:txBody>
                    <a:bodyPr/>
                    <a:lstStyle/>
                    <a:p>
                      <a:pPr algn="ctr">
                        <a:spcAft>
                          <a:spcPts val="0"/>
                        </a:spcAft>
                      </a:pPr>
                      <a:r>
                        <a:rPr lang="en-GB" sz="800" b="1" u="none">
                          <a:hlinkClick r:id="rId15"/>
                        </a:rPr>
                        <a:t>4992</a:t>
                      </a:r>
                      <a:endParaRPr lang="en-GB" sz="800" b="1" u="none"/>
                    </a:p>
                  </a:txBody>
                  <a:tcPr marL="72000" marR="72000" marT="36000" marB="36000" anchor="ctr">
                    <a:solidFill>
                      <a:srgbClr val="CED1E1"/>
                    </a:solidFill>
                  </a:tcPr>
                </a:tc>
                <a:tc>
                  <a:txBody>
                    <a:bodyPr/>
                    <a:lstStyle/>
                    <a:p>
                      <a:pPr>
                        <a:spcAft>
                          <a:spcPts val="0"/>
                        </a:spcAft>
                      </a:pPr>
                      <a:r>
                        <a:rPr lang="en-GB" sz="700" b="1" kern="1200">
                          <a:solidFill>
                            <a:schemeClr val="dk1"/>
                          </a:solidFill>
                          <a:effectLst/>
                          <a:latin typeface="+mn-lt"/>
                          <a:ea typeface="+mn-ea"/>
                          <a:cs typeface="+mn-cs"/>
                        </a:rPr>
                        <a:t>XRN4992 - Modification 0687 Clarification of Supplier of Last Resort (SoLR) Cost Recovery Process </a:t>
                      </a:r>
                      <a:endParaRPr lang="en-GB" sz="700" b="1"/>
                    </a:p>
                  </a:txBody>
                  <a:tcPr marL="72000" marR="72000" marT="36000" marB="36000" anchor="ctr">
                    <a:solidFill>
                      <a:srgbClr val="CED1E1"/>
                    </a:solidFill>
                  </a:tcPr>
                </a:tc>
                <a:tc>
                  <a:txBody>
                    <a:bodyPr/>
                    <a:lstStyle/>
                    <a:p>
                      <a:pPr>
                        <a:spcAft>
                          <a:spcPts val="0"/>
                        </a:spcAft>
                      </a:pPr>
                      <a:r>
                        <a:rPr lang="en-GB" sz="700" b="1"/>
                        <a:t>Total</a:t>
                      </a:r>
                    </a:p>
                  </a:txBody>
                  <a:tcPr marL="72000" marR="72000" marT="36000" marB="36000" anchor="ctr">
                    <a:solidFill>
                      <a:srgbClr val="CED1E1"/>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rgbClr val="CED1E1"/>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rgbClr val="CED1E1"/>
                    </a:solidFill>
                  </a:tcPr>
                </a:tc>
                <a:tc>
                  <a:txBody>
                    <a:bodyPr/>
                    <a:lstStyle/>
                    <a:p>
                      <a:pPr algn="ctr">
                        <a:spcAft>
                          <a:spcPts val="0"/>
                        </a:spcAft>
                      </a:pPr>
                      <a:r>
                        <a:rPr lang="en-GB" sz="700" b="1"/>
                        <a:t>£108.7k</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rgbClr val="CED1E1"/>
                    </a:solidFill>
                  </a:tcPr>
                </a:tc>
                <a:extLst>
                  <a:ext uri="{0D108BD9-81ED-4DB2-BD59-A6C34878D82A}">
                    <a16:rowId xmlns:a16="http://schemas.microsoft.com/office/drawing/2014/main" val="4179349519"/>
                  </a:ext>
                </a:extLst>
              </a:tr>
              <a:tr h="288032">
                <a:tc>
                  <a:txBody>
                    <a:bodyPr/>
                    <a:lstStyle/>
                    <a:p>
                      <a:pPr algn="ctr">
                        <a:spcAft>
                          <a:spcPts val="0"/>
                        </a:spcAft>
                      </a:pPr>
                      <a:r>
                        <a:rPr lang="en-GB" sz="800" b="1" u="none">
                          <a:hlinkClick r:id="rId16"/>
                        </a:rPr>
                        <a:t>5298</a:t>
                      </a:r>
                      <a:endParaRPr lang="en-GB" sz="800" b="1" u="none"/>
                    </a:p>
                  </a:txBody>
                  <a:tcPr marL="72000" marR="72000" marT="36000" marB="36000" anchor="ctr">
                    <a:solidFill>
                      <a:srgbClr val="CED1E1"/>
                    </a:solidFill>
                  </a:tcPr>
                </a:tc>
                <a:tc>
                  <a:txBody>
                    <a:bodyPr/>
                    <a:lstStyle/>
                    <a:p>
                      <a:pPr fontAlgn="auto">
                        <a:spcAft>
                          <a:spcPts val="0"/>
                        </a:spcAft>
                      </a:pPr>
                      <a:r>
                        <a:rPr lang="en-GB" sz="700" b="1" kern="1200">
                          <a:solidFill>
                            <a:schemeClr val="dk1"/>
                          </a:solidFill>
                          <a:effectLst/>
                          <a:latin typeface="+mn-lt"/>
                          <a:ea typeface="+mn-ea"/>
                          <a:cs typeface="+mn-cs"/>
                        </a:rPr>
                        <a:t>H100 Fife Project – Hydrogen Network Trial </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rgbClr val="CED1E1"/>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SGN</a:t>
                      </a:r>
                    </a:p>
                  </a:txBody>
                  <a:tcPr marL="72000" marR="72000" marT="36000" marB="36000" anchor="ctr">
                    <a:solidFill>
                      <a:srgbClr val="CED1E1"/>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rgbClr val="CED1E1"/>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DN</a:t>
                      </a:r>
                    </a:p>
                    <a:p>
                      <a:pPr fontAlgn="auto">
                        <a:spcAft>
                          <a:spcPts val="0"/>
                        </a:spcAft>
                      </a:pPr>
                      <a:r>
                        <a:rPr lang="en-GB" sz="700" b="1">
                          <a:effectLst/>
                          <a:latin typeface="+mn-lt"/>
                          <a:ea typeface="Calibri" panose="020F0502020204030204" pitchFamily="34" charset="0"/>
                          <a:cs typeface="Times New Roman" panose="02020603050405020304" pitchFamily="18" charset="0"/>
                        </a:rPr>
                        <a:t>Decarb</a:t>
                      </a:r>
                    </a:p>
                  </a:txBody>
                  <a:tcPr marL="72000" marR="72000" marT="36000" marB="36000" anchor="ctr">
                    <a:solidFill>
                      <a:srgbClr val="CED1E1"/>
                    </a:solidFill>
                  </a:tcPr>
                </a:tc>
                <a:tc>
                  <a:txBody>
                    <a:bodyPr/>
                    <a:lstStyle/>
                    <a:p>
                      <a:pPr algn="ctr"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rgbClr val="CED1E1"/>
                    </a:solidFill>
                  </a:tcPr>
                </a:tc>
                <a:extLst>
                  <a:ext uri="{0D108BD9-81ED-4DB2-BD59-A6C34878D82A}">
                    <a16:rowId xmlns:a16="http://schemas.microsoft.com/office/drawing/2014/main" val="634149763"/>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a:latin typeface="Arial"/>
                <a:cs typeface="Arial"/>
              </a:rPr>
              <a:t>Change Pipeline </a:t>
            </a:r>
            <a:br>
              <a:rPr lang="en-GB" sz="2000">
                <a:latin typeface="Arial"/>
                <a:cs typeface="Arial"/>
              </a:rPr>
            </a:br>
            <a:r>
              <a:rPr lang="en-GB" sz="2000">
                <a:latin typeface="Arial"/>
                <a:cs typeface="Arial"/>
              </a:rPr>
              <a:t>April 2023 – June 2023</a:t>
            </a:r>
            <a:endParaRPr lang="en-GB" sz="20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2951429"/>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370725">
                <a:tc>
                  <a:txBody>
                    <a:bodyPr/>
                    <a:lstStyle/>
                    <a:p>
                      <a:r>
                        <a:rPr lang="en-GB" sz="800" b="1">
                          <a:hlinkClick r:id="rId3"/>
                        </a:rPr>
                        <a:t>5379</a:t>
                      </a:r>
                      <a:endParaRPr lang="en-GB" sz="800" b="1"/>
                    </a:p>
                  </a:txBody>
                  <a:tcPr anchor="ctr"/>
                </a:tc>
                <a:tc>
                  <a:txBody>
                    <a:bodyPr/>
                    <a:lstStyle/>
                    <a:p>
                      <a:r>
                        <a:rPr lang="en-GB" sz="700" b="1"/>
                        <a:t>Class 1 Read Service Procurement Exercise - MOD0710 (DM Sampling)</a:t>
                      </a:r>
                    </a:p>
                  </a:txBody>
                  <a:tcPr anchor="ctr"/>
                </a:tc>
                <a:tc>
                  <a:txBody>
                    <a:bodyPr/>
                    <a:lstStyle/>
                    <a:p>
                      <a:r>
                        <a:rPr lang="en-GB" sz="700" b="1"/>
                        <a:t>Xoserve</a:t>
                      </a:r>
                    </a:p>
                  </a:txBody>
                  <a:tcPr anchor="ctr"/>
                </a:tc>
                <a:tc>
                  <a:txBody>
                    <a:bodyPr/>
                    <a:lstStyle/>
                    <a:p>
                      <a:r>
                        <a:rPr lang="en-GB" sz="700" b="1"/>
                        <a:t>Shipper DN</a:t>
                      </a:r>
                    </a:p>
                  </a:txBody>
                  <a:tcPr anchor="ctr">
                    <a:solidFill>
                      <a:srgbClr val="CED1E1"/>
                    </a:solidFill>
                  </a:tcPr>
                </a:tc>
                <a:tc>
                  <a:txBody>
                    <a:bodyPr/>
                    <a:lstStyle/>
                    <a:p>
                      <a:r>
                        <a:rPr lang="en-GB" sz="700" b="1"/>
                        <a:t>Shipper</a:t>
                      </a:r>
                    </a:p>
                  </a:txBody>
                  <a:tcPr anchor="ctr"/>
                </a:tc>
                <a:tc>
                  <a:txBody>
                    <a:bodyPr/>
                    <a:lstStyle/>
                    <a:p>
                      <a:r>
                        <a:rPr lang="en-GB" sz="700" b="1"/>
                        <a:t>£150k</a:t>
                      </a:r>
                    </a:p>
                  </a:txBody>
                  <a:tcPr anchor="ctr"/>
                </a:tc>
                <a:tc>
                  <a:txBody>
                    <a:bodyPr/>
                    <a:lstStyle/>
                    <a:p>
                      <a:r>
                        <a:rPr lang="en-GB" sz="700" b="1"/>
                        <a:t>1</a:t>
                      </a:r>
                      <a:r>
                        <a:rPr lang="en-GB" sz="700" b="1" baseline="30000"/>
                        <a:t>st</a:t>
                      </a:r>
                      <a:r>
                        <a:rPr lang="en-GB" sz="700" b="1"/>
                        <a:t> April 23</a:t>
                      </a:r>
                    </a:p>
                  </a:txBody>
                  <a:tcPr anchor="ctr"/>
                </a:tc>
                <a:tc>
                  <a:txBody>
                    <a:bodyPr/>
                    <a:lstStyle/>
                    <a:p>
                      <a:r>
                        <a:rPr lang="en-GB" sz="700" b="1"/>
                        <a:t>Standalone</a:t>
                      </a:r>
                    </a:p>
                  </a:txBody>
                  <a:tcPr anchor="ctr"/>
                </a:tc>
                <a:tc>
                  <a:txBody>
                    <a:bodyPr/>
                    <a:lstStyle/>
                    <a:p>
                      <a:r>
                        <a:rPr lang="en-GB" sz="700" b="1"/>
                        <a:t>Firm</a:t>
                      </a:r>
                    </a:p>
                  </a:txBody>
                  <a:tcPr anchor="ctr"/>
                </a:tc>
                <a:extLst>
                  <a:ext uri="{0D108BD9-81ED-4DB2-BD59-A6C34878D82A}">
                    <a16:rowId xmlns:a16="http://schemas.microsoft.com/office/drawing/2014/main" val="1763012861"/>
                  </a:ext>
                </a:extLst>
              </a:tr>
              <a:tr h="262880">
                <a:tc>
                  <a:txBody>
                    <a:bodyPr/>
                    <a:lstStyle/>
                    <a:p>
                      <a:r>
                        <a:rPr lang="en-GB" sz="800" b="1">
                          <a:hlinkClick r:id="rId4"/>
                        </a:rPr>
                        <a:t>5143</a:t>
                      </a:r>
                      <a:endParaRPr lang="en-GB" sz="800" b="1"/>
                    </a:p>
                  </a:txBody>
                  <a:tcPr anchor="ctr"/>
                </a:tc>
                <a:tc>
                  <a:txBody>
                    <a:bodyPr/>
                    <a:lstStyle/>
                    <a:p>
                      <a:r>
                        <a:rPr lang="en-GB" sz="700" b="1"/>
                        <a:t>Transfer of NDM sampling obligations from Cadent, WWU, and NGN to the CDSP</a:t>
                      </a:r>
                    </a:p>
                  </a:txBody>
                  <a:tcPr anchor="ctr"/>
                </a:tc>
                <a:tc>
                  <a:txBody>
                    <a:bodyPr/>
                    <a:lstStyle/>
                    <a:p>
                      <a:r>
                        <a:rPr lang="en-GB" sz="700" b="1"/>
                        <a:t>Cadent</a:t>
                      </a:r>
                    </a:p>
                  </a:txBody>
                  <a:tcPr anchor="ctr"/>
                </a:tc>
                <a:tc>
                  <a:txBody>
                    <a:bodyPr/>
                    <a:lstStyle/>
                    <a:p>
                      <a:r>
                        <a:rPr lang="en-GB" sz="700" b="1"/>
                        <a:t>DN</a:t>
                      </a:r>
                    </a:p>
                  </a:txBody>
                  <a:tcPr anchor="ctr"/>
                </a:tc>
                <a:tc>
                  <a:txBody>
                    <a:bodyPr/>
                    <a:lstStyle/>
                    <a:p>
                      <a:pPr lvl="0">
                        <a:buNone/>
                      </a:pPr>
                      <a:r>
                        <a:rPr lang="en-GB" sz="700" b="1"/>
                        <a:t>WWU, Cadent, NGN only</a:t>
                      </a:r>
                    </a:p>
                  </a:txBody>
                  <a:tcPr anchor="ctr"/>
                </a:tc>
                <a:tc>
                  <a:txBody>
                    <a:bodyPr/>
                    <a:lstStyle/>
                    <a:p>
                      <a:r>
                        <a:rPr lang="en-GB" sz="700" b="1"/>
                        <a:t>N/A</a:t>
                      </a:r>
                    </a:p>
                  </a:txBody>
                  <a:tcPr anchor="ctr"/>
                </a:tc>
                <a:tc>
                  <a:txBody>
                    <a:bodyPr/>
                    <a:lstStyle/>
                    <a:p>
                      <a:r>
                        <a:rPr lang="en-GB" sz="700" b="1"/>
                        <a:t>1</a:t>
                      </a:r>
                      <a:r>
                        <a:rPr lang="en-GB" sz="700" b="1" baseline="30000"/>
                        <a:t>st</a:t>
                      </a:r>
                      <a:r>
                        <a:rPr lang="en-GB" sz="700" b="1"/>
                        <a:t> April 23</a:t>
                      </a:r>
                    </a:p>
                  </a:txBody>
                  <a:tcPr anchor="ctr"/>
                </a:tc>
                <a:tc>
                  <a:txBody>
                    <a:bodyPr/>
                    <a:lstStyle/>
                    <a:p>
                      <a:r>
                        <a:rPr lang="en-GB" sz="700" b="1"/>
                        <a:t>Standalone</a:t>
                      </a:r>
                    </a:p>
                  </a:txBody>
                  <a:tcPr anchor="ctr"/>
                </a:tc>
                <a:tc>
                  <a:txBody>
                    <a:bodyPr/>
                    <a:lstStyle/>
                    <a:p>
                      <a:r>
                        <a:rPr lang="en-GB" sz="700" b="1"/>
                        <a:t>Firm </a:t>
                      </a:r>
                    </a:p>
                  </a:txBody>
                  <a:tcPr anchor="ctr"/>
                </a:tc>
                <a:extLst>
                  <a:ext uri="{0D108BD9-81ED-4DB2-BD59-A6C34878D82A}">
                    <a16:rowId xmlns:a16="http://schemas.microsoft.com/office/drawing/2014/main" val="2635867440"/>
                  </a:ext>
                </a:extLst>
              </a:tr>
              <a:tr h="406896">
                <a:tc>
                  <a:txBody>
                    <a:bodyPr/>
                    <a:lstStyle/>
                    <a:p>
                      <a:r>
                        <a:rPr lang="en-GB" sz="800" b="1">
                          <a:hlinkClick r:id="rId5"/>
                        </a:rPr>
                        <a:t>5472</a:t>
                      </a:r>
                      <a:endParaRPr lang="en-GB" sz="800" b="1"/>
                    </a:p>
                  </a:txBody>
                  <a:tcPr anchor="ctr"/>
                </a:tc>
                <a:tc>
                  <a:txBody>
                    <a:bodyPr/>
                    <a:lstStyle/>
                    <a:p>
                      <a:r>
                        <a:rPr lang="en-GB" sz="700" b="1"/>
                        <a:t>Creation of a UK Link API to consume daily weather data for Demand Estimation</a:t>
                      </a:r>
                    </a:p>
                  </a:txBody>
                  <a:tcPr anchor="ctr"/>
                </a:tc>
                <a:tc>
                  <a:txBody>
                    <a:bodyPr/>
                    <a:lstStyle/>
                    <a:p>
                      <a:r>
                        <a:rPr lang="en-GB" sz="700" b="1"/>
                        <a:t>CDSP</a:t>
                      </a:r>
                    </a:p>
                  </a:txBody>
                  <a:tcPr anchor="ctr"/>
                </a:tc>
                <a:tc>
                  <a:txBody>
                    <a:bodyPr/>
                    <a:lstStyle/>
                    <a:p>
                      <a:r>
                        <a:rPr lang="en-GB" sz="700" b="1"/>
                        <a:t>Shipper </a:t>
                      </a:r>
                    </a:p>
                    <a:p>
                      <a:r>
                        <a:rPr lang="en-GB" sz="700" b="1"/>
                        <a:t>DN</a:t>
                      </a:r>
                    </a:p>
                  </a:txBody>
                  <a:tcPr anchor="ctr">
                    <a:solidFill>
                      <a:srgbClr val="CED1E1"/>
                    </a:solidFill>
                  </a:tcPr>
                </a:tc>
                <a:tc>
                  <a:txBody>
                    <a:bodyPr/>
                    <a:lstStyle/>
                    <a:p>
                      <a:r>
                        <a:rPr lang="en-GB" sz="700" b="1"/>
                        <a:t>Shipper</a:t>
                      </a:r>
                    </a:p>
                    <a:p>
                      <a:r>
                        <a:rPr lang="en-GB" sz="700" b="1"/>
                        <a:t>DN</a:t>
                      </a:r>
                    </a:p>
                  </a:txBody>
                  <a:tcPr anchor="ctr"/>
                </a:tc>
                <a:tc>
                  <a:txBody>
                    <a:bodyPr/>
                    <a:lstStyle/>
                    <a:p>
                      <a:r>
                        <a:rPr lang="en-GB" sz="700" b="1"/>
                        <a:t>£75k</a:t>
                      </a:r>
                    </a:p>
                  </a:txBody>
                  <a:tcPr anchor="ctr"/>
                </a:tc>
                <a:tc>
                  <a:txBody>
                    <a:bodyPr/>
                    <a:lstStyle/>
                    <a:p>
                      <a:r>
                        <a:rPr lang="en-GB" sz="700" b="1"/>
                        <a:t>1</a:t>
                      </a:r>
                      <a:r>
                        <a:rPr lang="en-GB" sz="700" b="1" baseline="30000"/>
                        <a:t>st</a:t>
                      </a:r>
                      <a:r>
                        <a:rPr lang="en-GB" sz="700" b="1"/>
                        <a:t> April 23</a:t>
                      </a:r>
                    </a:p>
                  </a:txBody>
                  <a:tcPr anchor="ctr"/>
                </a:tc>
                <a:tc>
                  <a:txBody>
                    <a:bodyPr/>
                    <a:lstStyle/>
                    <a:p>
                      <a:r>
                        <a:rPr lang="en-GB" sz="700" b="1"/>
                        <a:t>Standalone</a:t>
                      </a:r>
                    </a:p>
                  </a:txBody>
                  <a:tcPr anchor="ctr"/>
                </a:tc>
                <a:tc>
                  <a:txBody>
                    <a:bodyPr/>
                    <a:lstStyle/>
                    <a:p>
                      <a:r>
                        <a:rPr lang="en-GB" sz="700" b="1"/>
                        <a:t>Firm</a:t>
                      </a:r>
                    </a:p>
                  </a:txBody>
                  <a:tcPr anchor="ctr"/>
                </a:tc>
                <a:extLst>
                  <a:ext uri="{0D108BD9-81ED-4DB2-BD59-A6C34878D82A}">
                    <a16:rowId xmlns:a16="http://schemas.microsoft.com/office/drawing/2014/main" val="1621005514"/>
                  </a:ext>
                </a:extLst>
              </a:tr>
              <a:tr h="360040">
                <a:tc>
                  <a:txBody>
                    <a:bodyPr/>
                    <a:lstStyle/>
                    <a:p>
                      <a:r>
                        <a:rPr lang="en-GB" sz="800" b="1">
                          <a:hlinkClick r:id="rId6"/>
                        </a:rPr>
                        <a:t>5091</a:t>
                      </a:r>
                      <a:endParaRPr lang="en-GB" sz="800" b="1"/>
                    </a:p>
                  </a:txBody>
                  <a:tcPr anchor="ctr"/>
                </a:tc>
                <a:tc>
                  <a:txBody>
                    <a:bodyPr/>
                    <a:lstStyle/>
                    <a:p>
                      <a:r>
                        <a:rPr lang="en-GB" sz="700" b="1"/>
                        <a:t>Deferral of creation of Class change reads at transfer of ownership </a:t>
                      </a:r>
                    </a:p>
                  </a:txBody>
                  <a:tcPr anchor="ctr"/>
                </a:tc>
                <a:tc>
                  <a:txBody>
                    <a:bodyPr/>
                    <a:lstStyle/>
                    <a:p>
                      <a:r>
                        <a:rPr lang="en-GB" sz="700" b="1"/>
                        <a:t>EDF</a:t>
                      </a:r>
                    </a:p>
                  </a:txBody>
                  <a:tcPr anchor="ctr"/>
                </a:tc>
                <a:tc>
                  <a:txBody>
                    <a:bodyPr/>
                    <a:lstStyle/>
                    <a:p>
                      <a:r>
                        <a:rPr lang="en-GB" sz="700" b="1"/>
                        <a:t>Shipper</a:t>
                      </a:r>
                    </a:p>
                  </a:txBody>
                  <a:tcPr anchor="ctr">
                    <a:solidFill>
                      <a:srgbClr val="E8EAF1"/>
                    </a:solidFill>
                  </a:tcPr>
                </a:tc>
                <a:tc>
                  <a:txBody>
                    <a:bodyPr/>
                    <a:lstStyle/>
                    <a:p>
                      <a:r>
                        <a:rPr lang="en-GB" sz="700" b="1"/>
                        <a:t>Shipper</a:t>
                      </a:r>
                    </a:p>
                  </a:txBody>
                  <a:tcPr anchor="ctr"/>
                </a:tc>
                <a:tc>
                  <a:txBody>
                    <a:bodyPr/>
                    <a:lstStyle/>
                    <a:p>
                      <a:r>
                        <a:rPr lang="en-GB" sz="700" b="1"/>
                        <a:t>£200k</a:t>
                      </a:r>
                    </a:p>
                  </a:txBody>
                  <a:tcPr anchor="ctr"/>
                </a:tc>
                <a:tc>
                  <a:txBody>
                    <a:bodyPr/>
                    <a:lstStyle/>
                    <a:p>
                      <a:r>
                        <a:rPr lang="en-GB" sz="700" b="1"/>
                        <a:t>June  23</a:t>
                      </a:r>
                    </a:p>
                  </a:txBody>
                  <a:tcPr anchor="ctr"/>
                </a:tc>
                <a:tc>
                  <a:txBody>
                    <a:bodyPr/>
                    <a:lstStyle/>
                    <a:p>
                      <a:r>
                        <a:rPr lang="en-GB" sz="700" b="1"/>
                        <a:t>Major</a:t>
                      </a:r>
                    </a:p>
                  </a:txBody>
                  <a:tcPr anchor="ctr"/>
                </a:tc>
                <a:tc>
                  <a:txBody>
                    <a:bodyPr/>
                    <a:lstStyle/>
                    <a:p>
                      <a:r>
                        <a:rPr lang="en-GB" sz="700" b="1"/>
                        <a:t>Indicative </a:t>
                      </a:r>
                    </a:p>
                  </a:txBody>
                  <a:tcPr anchor="ctr"/>
                </a:tc>
                <a:extLst>
                  <a:ext uri="{0D108BD9-81ED-4DB2-BD59-A6C34878D82A}">
                    <a16:rowId xmlns:a16="http://schemas.microsoft.com/office/drawing/2014/main" val="1364636698"/>
                  </a:ext>
                </a:extLst>
              </a:tr>
              <a:tr h="432048">
                <a:tc>
                  <a:txBody>
                    <a:bodyPr/>
                    <a:lstStyle/>
                    <a:p>
                      <a:r>
                        <a:rPr lang="en-GB" sz="800" b="1">
                          <a:hlinkClick r:id="rId7"/>
                        </a:rPr>
                        <a:t>5186</a:t>
                      </a:r>
                      <a:endParaRPr lang="en-GB" sz="800" b="1"/>
                    </a:p>
                  </a:txBody>
                  <a:tcPr anchor="ctr"/>
                </a:tc>
                <a:tc>
                  <a:txBody>
                    <a:bodyPr/>
                    <a:lstStyle/>
                    <a:p>
                      <a:r>
                        <a:rPr lang="en-GB" sz="700" b="1"/>
                        <a:t>MOD0701 - Aligning Capacity booking under the UNC and arrangements set out in relevant NEXAs</a:t>
                      </a:r>
                    </a:p>
                  </a:txBody>
                  <a:tcPr anchor="ctr"/>
                </a:tc>
                <a:tc>
                  <a:txBody>
                    <a:bodyPr/>
                    <a:lstStyle/>
                    <a:p>
                      <a:r>
                        <a:rPr lang="en-GB" sz="700" b="1"/>
                        <a:t>NGN</a:t>
                      </a:r>
                    </a:p>
                  </a:txBody>
                  <a:tcPr anchor="ctr"/>
                </a:tc>
                <a:tc>
                  <a:txBody>
                    <a:bodyPr/>
                    <a:lstStyle/>
                    <a:p>
                      <a:r>
                        <a:rPr lang="en-GB" sz="700" b="1"/>
                        <a:t>Shipper </a:t>
                      </a:r>
                    </a:p>
                    <a:p>
                      <a:r>
                        <a:rPr lang="en-GB" sz="700" b="1"/>
                        <a:t>DN</a:t>
                      </a:r>
                    </a:p>
                  </a:txBody>
                  <a:tcPr anchor="ctr">
                    <a:solidFill>
                      <a:srgbClr val="CED1E1"/>
                    </a:solidFill>
                  </a:tcPr>
                </a:tc>
                <a:tc>
                  <a:txBody>
                    <a:bodyPr/>
                    <a:lstStyle/>
                    <a:p>
                      <a:r>
                        <a:rPr lang="en-GB" sz="700" b="1"/>
                        <a:t>Shipper</a:t>
                      </a:r>
                    </a:p>
                    <a:p>
                      <a:r>
                        <a:rPr lang="en-GB" sz="700" b="1"/>
                        <a:t>DN</a:t>
                      </a:r>
                    </a:p>
                  </a:txBody>
                  <a:tcPr anchor="ctr"/>
                </a:tc>
                <a:tc>
                  <a:txBody>
                    <a:bodyPr/>
                    <a:lstStyle/>
                    <a:p>
                      <a:r>
                        <a:rPr lang="en-GB" sz="700" b="1"/>
                        <a:t>£200k</a:t>
                      </a:r>
                    </a:p>
                  </a:txBody>
                  <a:tcPr anchor="ctr"/>
                </a:tc>
                <a:tc>
                  <a:txBody>
                    <a:bodyPr/>
                    <a:lstStyle/>
                    <a:p>
                      <a:r>
                        <a:rPr lang="en-GB" sz="700" b="1"/>
                        <a:t>June 23</a:t>
                      </a:r>
                    </a:p>
                  </a:txBody>
                  <a:tcPr anchor="ctr"/>
                </a:tc>
                <a:tc>
                  <a:txBody>
                    <a:bodyPr/>
                    <a:lstStyle/>
                    <a:p>
                      <a:r>
                        <a:rPr lang="en-GB" sz="700" b="1"/>
                        <a:t>Major</a:t>
                      </a:r>
                    </a:p>
                  </a:txBody>
                  <a:tcPr anchor="ctr"/>
                </a:tc>
                <a:tc>
                  <a:txBody>
                    <a:bodyPr/>
                    <a:lstStyle/>
                    <a:p>
                      <a:r>
                        <a:rPr lang="en-GB" sz="700" b="1"/>
                        <a:t>Indicative </a:t>
                      </a:r>
                    </a:p>
                  </a:txBody>
                  <a:tcPr anchor="ctr"/>
                </a:tc>
                <a:extLst>
                  <a:ext uri="{0D108BD9-81ED-4DB2-BD59-A6C34878D82A}">
                    <a16:rowId xmlns:a16="http://schemas.microsoft.com/office/drawing/2014/main" val="863332575"/>
                  </a:ext>
                </a:extLst>
              </a:tr>
              <a:tr h="406896">
                <a:tc>
                  <a:txBody>
                    <a:bodyPr/>
                    <a:lstStyle/>
                    <a:p>
                      <a:r>
                        <a:rPr lang="en-GB" sz="800" b="1">
                          <a:hlinkClick r:id="rId8"/>
                        </a:rPr>
                        <a:t>5482</a:t>
                      </a:r>
                      <a:endParaRPr lang="en-GB" sz="800" b="1"/>
                    </a:p>
                  </a:txBody>
                  <a:tcPr anchor="ctr"/>
                </a:tc>
                <a:tc>
                  <a:txBody>
                    <a:bodyPr/>
                    <a:lstStyle/>
                    <a:p>
                      <a:r>
                        <a:rPr lang="en-GB" sz="700" b="1"/>
                        <a:t>Replacement of reads associated to a meter asset technical details change or update (RGMA)</a:t>
                      </a:r>
                    </a:p>
                  </a:txBody>
                  <a:tcPr anchor="ctr"/>
                </a:tc>
                <a:tc>
                  <a:txBody>
                    <a:bodyPr/>
                    <a:lstStyle/>
                    <a:p>
                      <a:r>
                        <a:rPr lang="en-GB" sz="700" b="1"/>
                        <a:t>Scottish Power</a:t>
                      </a:r>
                    </a:p>
                  </a:txBody>
                  <a:tcPr anchor="ctr"/>
                </a:tc>
                <a:tc>
                  <a:txBody>
                    <a:bodyPr/>
                    <a:lstStyle/>
                    <a:p>
                      <a:r>
                        <a:rPr lang="en-GB" sz="700" b="1"/>
                        <a:t>Shipper</a:t>
                      </a:r>
                    </a:p>
                  </a:txBody>
                  <a:tcPr anchor="ctr"/>
                </a:tc>
                <a:tc>
                  <a:txBody>
                    <a:bodyPr/>
                    <a:lstStyle/>
                    <a:p>
                      <a:r>
                        <a:rPr lang="en-GB" sz="700" b="1"/>
                        <a:t>Shipper </a:t>
                      </a:r>
                    </a:p>
                  </a:txBody>
                  <a:tcPr anchor="ctr"/>
                </a:tc>
                <a:tc>
                  <a:txBody>
                    <a:bodyPr/>
                    <a:lstStyle/>
                    <a:p>
                      <a:r>
                        <a:rPr lang="en-GB" sz="700" b="1"/>
                        <a:t>Tbc</a:t>
                      </a:r>
                    </a:p>
                  </a:txBody>
                  <a:tcPr anchor="ctr"/>
                </a:tc>
                <a:tc>
                  <a:txBody>
                    <a:bodyPr/>
                    <a:lstStyle/>
                    <a:p>
                      <a:r>
                        <a:rPr lang="en-GB" sz="700" b="1"/>
                        <a:t>June 23</a:t>
                      </a:r>
                    </a:p>
                  </a:txBody>
                  <a:tcPr anchor="ctr"/>
                </a:tc>
                <a:tc>
                  <a:txBody>
                    <a:bodyPr/>
                    <a:lstStyle/>
                    <a:p>
                      <a:r>
                        <a:rPr lang="en-GB" sz="700" b="1"/>
                        <a:t>Major</a:t>
                      </a:r>
                    </a:p>
                  </a:txBody>
                  <a:tcPr anchor="ctr"/>
                </a:tc>
                <a:tc>
                  <a:txBody>
                    <a:bodyPr/>
                    <a:lstStyle/>
                    <a:p>
                      <a:r>
                        <a:rPr lang="en-GB" sz="700" b="1"/>
                        <a:t>Indicative </a:t>
                      </a:r>
                    </a:p>
                  </a:txBody>
                  <a:tcPr anchor="ctr"/>
                </a:tc>
                <a:extLst>
                  <a:ext uri="{0D108BD9-81ED-4DB2-BD59-A6C34878D82A}">
                    <a16:rowId xmlns:a16="http://schemas.microsoft.com/office/drawing/2014/main" val="17385390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4259912"/>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a:hlinkClick r:id="rId2"/>
                        </a:rPr>
                        <a:t>4914</a:t>
                      </a:r>
                      <a:endParaRPr lang="en-GB" sz="800" b="1"/>
                    </a:p>
                  </a:txBody>
                  <a:tcPr anchor="ctr">
                    <a:solidFill>
                      <a:srgbClr val="CED1E1"/>
                    </a:solidFill>
                  </a:tcPr>
                </a:tc>
                <a:tc>
                  <a:txBody>
                    <a:bodyPr/>
                    <a:lstStyle/>
                    <a:p>
                      <a:r>
                        <a:rPr lang="en-GB" sz="700" b="1"/>
                        <a:t>Mod0651 – Retrospective Data Update Provisions</a:t>
                      </a:r>
                    </a:p>
                  </a:txBody>
                  <a:tcPr anchor="ctr">
                    <a:solidFill>
                      <a:srgbClr val="CED1E1"/>
                    </a:solidFill>
                  </a:tcPr>
                </a:tc>
                <a:tc>
                  <a:txBody>
                    <a:bodyPr/>
                    <a:lstStyle/>
                    <a:p>
                      <a:r>
                        <a:rPr lang="en-GB" sz="700" b="1"/>
                        <a:t>Cadent</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r>
                        <a:rPr lang="en-GB" sz="700" b="1"/>
                        <a:t>£1.8m – £2.4m</a:t>
                      </a:r>
                    </a:p>
                  </a:txBody>
                  <a:tcPr anchor="ctr">
                    <a:solidFill>
                      <a:srgbClr val="CED1E1"/>
                    </a:solidFill>
                  </a:tcPr>
                </a:tc>
                <a:tc>
                  <a:txBody>
                    <a:bodyPr/>
                    <a:lstStyle/>
                    <a:p>
                      <a:r>
                        <a:rPr lang="en-GB" sz="700" b="1"/>
                        <a:t>Tbc</a:t>
                      </a:r>
                    </a:p>
                  </a:txBody>
                  <a:tcPr anchor="ctr">
                    <a:solidFill>
                      <a:srgbClr val="CED1E1"/>
                    </a:solidFill>
                  </a:tcPr>
                </a:tc>
                <a:tc>
                  <a:txBody>
                    <a:bodyPr/>
                    <a:lstStyle/>
                    <a:p>
                      <a:r>
                        <a:rPr lang="en-GB" sz="700" b="1"/>
                        <a:t>Major</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2219710757"/>
                  </a:ext>
                </a:extLst>
              </a:tr>
              <a:tr h="285997">
                <a:tc>
                  <a:txBody>
                    <a:bodyPr/>
                    <a:lstStyle/>
                    <a:p>
                      <a:pPr algn="ctr"/>
                      <a:r>
                        <a:rPr lang="en-GB" sz="800" b="1">
                          <a:hlinkClick r:id="rId3"/>
                        </a:rPr>
                        <a:t>5144</a:t>
                      </a:r>
                      <a:endParaRPr lang="en-GB" sz="800" b="1"/>
                    </a:p>
                  </a:txBody>
                  <a:tcPr anchor="ctr">
                    <a:solidFill>
                      <a:schemeClr val="bg2">
                        <a:lumMod val="7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a:hlinkClick r:id="rId4"/>
                        </a:rPr>
                        <a:t>5187</a:t>
                      </a:r>
                      <a:endParaRPr lang="en-GB" sz="800" b="1"/>
                    </a:p>
                  </a:txBody>
                  <a:tcPr anchor="ctr">
                    <a:solidFill>
                      <a:schemeClr val="bg2">
                        <a:lumMod val="75000"/>
                      </a:schemeClr>
                    </a:solidFill>
                  </a:tcPr>
                </a:tc>
                <a:tc>
                  <a:txBody>
                    <a:bodyPr/>
                    <a:lstStyle/>
                    <a:p>
                      <a:r>
                        <a:rPr lang="en-GB" sz="700" b="1"/>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a:t>Gazprom</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 </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71027236"/>
                  </a:ext>
                </a:extLst>
              </a:tr>
              <a:tr h="309736">
                <a:tc>
                  <a:txBody>
                    <a:bodyPr/>
                    <a:lstStyle/>
                    <a:p>
                      <a:pPr algn="ctr"/>
                      <a:r>
                        <a:rPr lang="en-GB" sz="800" b="1">
                          <a:hlinkClick r:id="rId5"/>
                        </a:rPr>
                        <a:t>5286</a:t>
                      </a:r>
                      <a:endParaRPr lang="en-GB" sz="800" b="1"/>
                    </a:p>
                  </a:txBody>
                  <a:tcPr anchor="ctr">
                    <a:solidFill>
                      <a:schemeClr val="bg2">
                        <a:lumMod val="75000"/>
                      </a:schemeClr>
                    </a:solidFill>
                  </a:tcPr>
                </a:tc>
                <a:tc>
                  <a:txBody>
                    <a:bodyPr/>
                    <a:lstStyle/>
                    <a:p>
                      <a:r>
                        <a:rPr lang="en-GB" sz="700" b="1"/>
                        <a:t>Clarification Change to the AQ amendment process to be applied retrospectively (MO0746)</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064844016"/>
                  </a:ext>
                </a:extLst>
              </a:tr>
              <a:tr h="334888">
                <a:tc>
                  <a:txBody>
                    <a:bodyPr/>
                    <a:lstStyle/>
                    <a:p>
                      <a:pPr algn="ctr">
                        <a:spcAft>
                          <a:spcPts val="0"/>
                        </a:spcAft>
                      </a:pPr>
                      <a:r>
                        <a:rPr lang="en-GB" sz="800" b="1" u="none">
                          <a:hlinkClick r:id="rId6"/>
                        </a:rPr>
                        <a:t>5316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extLst>
                  <a:ext uri="{0D108BD9-81ED-4DB2-BD59-A6C34878D82A}">
                    <a16:rowId xmlns:a16="http://schemas.microsoft.com/office/drawing/2014/main" val="422386693"/>
                  </a:ext>
                </a:extLst>
              </a:tr>
              <a:tr h="334888">
                <a:tc>
                  <a:txBody>
                    <a:bodyPr/>
                    <a:lstStyle/>
                    <a:p>
                      <a:pPr algn="ctr"/>
                      <a:r>
                        <a:rPr lang="en-GB" sz="800" b="1">
                          <a:hlinkClick r:id="rId7"/>
                        </a:rPr>
                        <a:t>5345</a:t>
                      </a:r>
                      <a:endParaRPr lang="en-GB" sz="800" b="1"/>
                    </a:p>
                  </a:txBody>
                  <a:tcPr anchor="ctr">
                    <a:solidFill>
                      <a:schemeClr val="bg2">
                        <a:lumMod val="75000"/>
                      </a:schemeClr>
                    </a:solidFill>
                  </a:tcPr>
                </a:tc>
                <a:tc>
                  <a:txBody>
                    <a:bodyPr/>
                    <a:lstStyle/>
                    <a:p>
                      <a:r>
                        <a:rPr lang="en-US" sz="700" b="1"/>
                        <a:t>Deferral of creation of Class change reads for DM to NDM and NDM to DM sites at Transfer </a:t>
                      </a:r>
                      <a:endParaRPr lang="en-GB" sz="700" b="1"/>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a:hlinkClick r:id="rId8"/>
                        </a:rPr>
                        <a:t>5453</a:t>
                      </a:r>
                      <a:endParaRPr lang="en-GB" sz="800" b="1"/>
                    </a:p>
                  </a:txBody>
                  <a:tcPr anchor="ctr">
                    <a:solidFill>
                      <a:schemeClr val="bg2">
                        <a:lumMod val="75000"/>
                      </a:schemeClr>
                    </a:solidFill>
                  </a:tcPr>
                </a:tc>
                <a:tc>
                  <a:txBody>
                    <a:bodyPr/>
                    <a:lstStyle/>
                    <a:p>
                      <a:r>
                        <a:rPr lang="en-GB" sz="700" b="1"/>
                        <a:t>GSOS 2, 3 &amp; 13 Payment Automation</a:t>
                      </a:r>
                    </a:p>
                  </a:txBody>
                  <a:tcPr anchor="ctr">
                    <a:solidFill>
                      <a:schemeClr val="bg2">
                        <a:lumMod val="75000"/>
                      </a:schemeClr>
                    </a:solidFill>
                  </a:tcPr>
                </a:tc>
                <a:tc>
                  <a:txBody>
                    <a:bodyPr/>
                    <a:lstStyle/>
                    <a:p>
                      <a:r>
                        <a:rPr lang="en-GB" sz="700" b="1"/>
                        <a:t>SGN</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153352">
                <a:tc>
                  <a:txBody>
                    <a:bodyPr/>
                    <a:lstStyle/>
                    <a:p>
                      <a:pPr algn="ctr"/>
                      <a:r>
                        <a:rPr lang="en-GB" sz="800" b="1">
                          <a:hlinkClick r:id="rId9"/>
                        </a:rPr>
                        <a:t>5454</a:t>
                      </a:r>
                      <a:endParaRPr lang="en-GB" sz="800" b="1"/>
                    </a:p>
                  </a:txBody>
                  <a:tcPr anchor="ctr">
                    <a:solidFill>
                      <a:srgbClr val="CED1E1"/>
                    </a:solidFill>
                  </a:tcPr>
                </a:tc>
                <a:tc>
                  <a:txBody>
                    <a:bodyPr/>
                    <a:lstStyle/>
                    <a:p>
                      <a:r>
                        <a:rPr lang="en-GB" sz="700" b="1" err="1"/>
                        <a:t>SoLR</a:t>
                      </a:r>
                      <a:r>
                        <a:rPr lang="en-GB" sz="700" b="1"/>
                        <a:t> Reporting Suite</a:t>
                      </a:r>
                    </a:p>
                  </a:txBody>
                  <a:tcPr anchor="ctr">
                    <a:solidFill>
                      <a:srgbClr val="CED1E1"/>
                    </a:solidFill>
                  </a:tcPr>
                </a:tc>
                <a:tc>
                  <a:txBody>
                    <a:bodyPr/>
                    <a:lstStyle/>
                    <a:p>
                      <a:r>
                        <a:rPr lang="en-GB" sz="700" b="1"/>
                        <a:t>EDF</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2133221215"/>
                  </a:ext>
                </a:extLst>
              </a:tr>
              <a:tr h="274880">
                <a:tc>
                  <a:txBody>
                    <a:bodyPr/>
                    <a:lstStyle/>
                    <a:p>
                      <a:pPr algn="ctr"/>
                      <a:r>
                        <a:rPr lang="en-GB" sz="800" b="1">
                          <a:hlinkClick r:id="rId10"/>
                        </a:rPr>
                        <a:t>5471</a:t>
                      </a:r>
                      <a:endParaRPr lang="en-GB" sz="800" b="1"/>
                    </a:p>
                  </a:txBody>
                  <a:tcPr anchor="ctr">
                    <a:solidFill>
                      <a:schemeClr val="bg2">
                        <a:lumMod val="75000"/>
                      </a:schemeClr>
                    </a:solidFill>
                  </a:tcPr>
                </a:tc>
                <a:tc>
                  <a:txBody>
                    <a:bodyPr/>
                    <a:lstStyle/>
                    <a:p>
                      <a:r>
                        <a:rPr lang="en-GB" sz="700" b="1"/>
                        <a:t>DSC Core Customer Access to Data</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IGT</a:t>
                      </a:r>
                    </a:p>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a:hlinkClick r:id="rId11"/>
                        </a:rPr>
                        <a:t>5473</a:t>
                      </a:r>
                      <a:endParaRPr lang="en-GB" sz="800" b="1"/>
                    </a:p>
                  </a:txBody>
                  <a:tcPr anchor="ctr">
                    <a:solidFill>
                      <a:schemeClr val="bg2">
                        <a:lumMod val="75000"/>
                      </a:schemeClr>
                    </a:solidFill>
                  </a:tcPr>
                </a:tc>
                <a:tc>
                  <a:txBody>
                    <a:bodyPr/>
                    <a:lstStyle/>
                    <a:p>
                      <a:r>
                        <a:rPr lang="en-GB" sz="700" b="1"/>
                        <a:t>Meter Asset Details Proactive Management Service </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r h="360040">
                <a:tc>
                  <a:txBody>
                    <a:bodyPr/>
                    <a:lstStyle/>
                    <a:p>
                      <a:pPr algn="ctr"/>
                      <a:r>
                        <a:rPr lang="en-GB" sz="800" b="1">
                          <a:hlinkClick r:id="rId12"/>
                        </a:rPr>
                        <a:t>5517</a:t>
                      </a:r>
                      <a:endParaRPr lang="en-GB" sz="800" b="1"/>
                    </a:p>
                  </a:txBody>
                  <a:tcPr anchor="ctr">
                    <a:solidFill>
                      <a:srgbClr val="CED1E1"/>
                    </a:solidFill>
                  </a:tcPr>
                </a:tc>
                <a:tc>
                  <a:txBody>
                    <a:bodyPr/>
                    <a:lstStyle/>
                    <a:p>
                      <a:r>
                        <a:rPr lang="en-GB" sz="700" b="1"/>
                        <a:t>Hydrogen Checker Website</a:t>
                      </a:r>
                    </a:p>
                  </a:txBody>
                  <a:tcPr anchor="ctr">
                    <a:solidFill>
                      <a:srgbClr val="CED1E1"/>
                    </a:solidFill>
                  </a:tcPr>
                </a:tc>
                <a:tc>
                  <a:txBody>
                    <a:bodyPr/>
                    <a:lstStyle/>
                    <a:p>
                      <a:r>
                        <a:rPr lang="en-GB" sz="700" b="1"/>
                        <a:t>Cadent</a:t>
                      </a:r>
                    </a:p>
                  </a:txBody>
                  <a:tcPr anchor="ctr">
                    <a:solidFill>
                      <a:srgbClr val="CED1E1"/>
                    </a:solidFill>
                  </a:tcPr>
                </a:tc>
                <a:tc>
                  <a:txBody>
                    <a:bodyPr/>
                    <a:lstStyle/>
                    <a:p>
                      <a:r>
                        <a:rPr lang="en-GB" sz="700" b="1"/>
                        <a:t>Shipper </a:t>
                      </a:r>
                    </a:p>
                    <a:p>
                      <a:r>
                        <a:rPr lang="en-GB" sz="700" b="1"/>
                        <a:t>DN</a:t>
                      </a:r>
                    </a:p>
                  </a:txBody>
                  <a:tcPr anchor="ctr">
                    <a:solidFill>
                      <a:srgbClr val="CED1E1"/>
                    </a:solidFill>
                  </a:tcPr>
                </a:tc>
                <a:tc>
                  <a:txBody>
                    <a:bodyPr/>
                    <a:lstStyle/>
                    <a:p>
                      <a:r>
                        <a:rPr lang="en-GB" sz="700" b="1"/>
                        <a:t>DN</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492947802"/>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Details</a:t>
            </a:r>
            <a:endParaRPr lang="en-GB" sz="2000"/>
          </a:p>
        </p:txBody>
      </p:sp>
    </p:spTree>
    <p:extLst>
      <p:ext uri="{BB962C8B-B14F-4D97-AF65-F5344CB8AC3E}">
        <p14:creationId xmlns:p14="http://schemas.microsoft.com/office/powerpoint/2010/main" val="3464951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63612" y="483322"/>
          <a:ext cx="9016776" cy="3829121"/>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r>
                        <a:rPr lang="en-GB" sz="800" b="1">
                          <a:hlinkClick r:id="rId2"/>
                        </a:rPr>
                        <a:t>5531</a:t>
                      </a:r>
                      <a:endParaRPr lang="en-GB" sz="800" b="1"/>
                    </a:p>
                  </a:txBody>
                  <a:tcPr anchor="ctr">
                    <a:solidFill>
                      <a:srgbClr val="CED1E1"/>
                    </a:solidFill>
                  </a:tcPr>
                </a:tc>
                <a:tc>
                  <a:txBody>
                    <a:bodyPr/>
                    <a:lstStyle/>
                    <a:p>
                      <a:r>
                        <a:rPr lang="en-GB" sz="700" b="1"/>
                        <a:t>Hydrogen Village Trial</a:t>
                      </a:r>
                    </a:p>
                  </a:txBody>
                  <a:tcPr anchor="ctr">
                    <a:solidFill>
                      <a:srgbClr val="CED1E1"/>
                    </a:solidFill>
                  </a:tcPr>
                </a:tc>
                <a:tc>
                  <a:txBody>
                    <a:bodyPr/>
                    <a:lstStyle/>
                    <a:p>
                      <a:r>
                        <a:rPr lang="en-GB" sz="700" b="1"/>
                        <a:t>SGN</a:t>
                      </a:r>
                    </a:p>
                  </a:txBody>
                  <a:tcPr anchor="ctr">
                    <a:solidFill>
                      <a:srgbClr val="CED1E1"/>
                    </a:solidFill>
                  </a:tcPr>
                </a:tc>
                <a:tc>
                  <a:txBody>
                    <a:bodyPr/>
                    <a:lstStyle/>
                    <a:p>
                      <a:r>
                        <a:rPr lang="en-GB" sz="700" b="1"/>
                        <a:t>DN</a:t>
                      </a:r>
                    </a:p>
                    <a:p>
                      <a:r>
                        <a:rPr lang="en-GB" sz="700" b="1"/>
                        <a:t>IGT</a:t>
                      </a:r>
                    </a:p>
                    <a:p>
                      <a:r>
                        <a:rPr lang="en-GB" sz="700" b="1"/>
                        <a:t>Shipper</a:t>
                      </a:r>
                    </a:p>
                    <a:p>
                      <a:r>
                        <a:rPr lang="en-GB" sz="700" b="1"/>
                        <a:t>NGT</a:t>
                      </a:r>
                    </a:p>
                  </a:txBody>
                  <a:tcPr anchor="ctr">
                    <a:solidFill>
                      <a:srgbClr val="CED1E1"/>
                    </a:solidFill>
                  </a:tcPr>
                </a:tc>
                <a:tc>
                  <a:txBody>
                    <a:bodyPr/>
                    <a:lstStyle/>
                    <a:p>
                      <a:r>
                        <a:rPr lang="en-GB" sz="700" b="1"/>
                        <a:t>DN</a:t>
                      </a:r>
                    </a:p>
                    <a:p>
                      <a:r>
                        <a:rPr lang="en-GB" sz="700" b="1"/>
                        <a:t>Decarb</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1575455125"/>
                  </a:ext>
                </a:extLst>
              </a:tr>
              <a:tr h="0">
                <a:tc>
                  <a:txBody>
                    <a:bodyPr/>
                    <a:lstStyle/>
                    <a:p>
                      <a:r>
                        <a:rPr lang="en-GB" sz="800" b="1">
                          <a:hlinkClick r:id="rId3"/>
                        </a:rPr>
                        <a:t>5532</a:t>
                      </a:r>
                      <a:endParaRPr lang="en-GB" sz="800" b="1"/>
                    </a:p>
                  </a:txBody>
                  <a:tcPr anchor="ctr">
                    <a:solidFill>
                      <a:srgbClr val="CED1E1"/>
                    </a:solidFill>
                  </a:tcPr>
                </a:tc>
                <a:tc>
                  <a:txBody>
                    <a:bodyPr/>
                    <a:lstStyle/>
                    <a:p>
                      <a:r>
                        <a:rPr lang="en-GB" sz="700" b="1"/>
                        <a:t>Hydrogen Town Trial</a:t>
                      </a:r>
                    </a:p>
                  </a:txBody>
                  <a:tcPr anchor="ctr">
                    <a:solidFill>
                      <a:srgbClr val="CED1E1"/>
                    </a:solidFill>
                  </a:tcPr>
                </a:tc>
                <a:tc>
                  <a:txBody>
                    <a:bodyPr/>
                    <a:lstStyle/>
                    <a:p>
                      <a:r>
                        <a:rPr lang="en-GB" sz="700" b="1"/>
                        <a:t>WWU</a:t>
                      </a:r>
                    </a:p>
                  </a:txBody>
                  <a:tcPr anchor="ctr">
                    <a:solidFill>
                      <a:srgbClr val="CED1E1"/>
                    </a:solidFill>
                  </a:tcPr>
                </a:tc>
                <a:tc>
                  <a:txBody>
                    <a:bodyPr/>
                    <a:lstStyle/>
                    <a:p>
                      <a:r>
                        <a:rPr lang="en-GB" sz="700" b="1"/>
                        <a:t>DN</a:t>
                      </a:r>
                    </a:p>
                    <a:p>
                      <a:r>
                        <a:rPr lang="en-GB" sz="700" b="1"/>
                        <a:t>IGT</a:t>
                      </a:r>
                    </a:p>
                    <a:p>
                      <a:r>
                        <a:rPr lang="en-GB" sz="700" b="1"/>
                        <a:t>Shipper</a:t>
                      </a:r>
                    </a:p>
                    <a:p>
                      <a:r>
                        <a:rPr lang="en-GB" sz="700" b="1"/>
                        <a:t>NGT</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a:t>DN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a:t>Decarb</a:t>
                      </a:r>
                    </a:p>
                    <a:p>
                      <a:endParaRPr lang="en-GB" sz="700" b="1"/>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2641237260"/>
                  </a:ext>
                </a:extLst>
              </a:tr>
              <a:tr h="172769">
                <a:tc>
                  <a:txBody>
                    <a:bodyPr/>
                    <a:lstStyle/>
                    <a:p>
                      <a:r>
                        <a:rPr lang="en-GB" sz="800" b="1">
                          <a:hlinkClick r:id="rId4"/>
                        </a:rPr>
                        <a:t>5535</a:t>
                      </a:r>
                      <a:endParaRPr lang="en-GB" sz="800" b="1"/>
                    </a:p>
                  </a:txBody>
                  <a:tcPr anchor="ctr">
                    <a:solidFill>
                      <a:srgbClr val="CED1E1"/>
                    </a:solidFill>
                  </a:tcPr>
                </a:tc>
                <a:tc>
                  <a:txBody>
                    <a:bodyPr/>
                    <a:lstStyle/>
                    <a:p>
                      <a:r>
                        <a:rPr lang="en-GB" sz="700" b="1"/>
                        <a:t>Processing of CSS Switch Requests Received in ‘Time Period 5’</a:t>
                      </a:r>
                    </a:p>
                  </a:txBody>
                  <a:tcPr anchor="ctr">
                    <a:solidFill>
                      <a:srgbClr val="CED1E1"/>
                    </a:solidFill>
                  </a:tcPr>
                </a:tc>
                <a:tc>
                  <a:txBody>
                    <a:bodyPr/>
                    <a:lstStyle/>
                    <a:p>
                      <a:r>
                        <a:rPr lang="en-GB" sz="700" b="1"/>
                        <a:t>Xoserve</a:t>
                      </a:r>
                    </a:p>
                  </a:txBody>
                  <a:tcPr anchor="ctr">
                    <a:solidFill>
                      <a:srgbClr val="CED1E1"/>
                    </a:solidFill>
                  </a:tcPr>
                </a:tc>
                <a:tc>
                  <a:txBody>
                    <a:bodyPr/>
                    <a:lstStyle/>
                    <a:p>
                      <a:r>
                        <a:rPr lang="en-GB" sz="700" b="1"/>
                        <a:t>DN</a:t>
                      </a:r>
                    </a:p>
                    <a:p>
                      <a:r>
                        <a:rPr lang="en-GB" sz="700" b="1"/>
                        <a:t>IGT</a:t>
                      </a:r>
                    </a:p>
                    <a:p>
                      <a:r>
                        <a:rPr lang="en-GB" sz="700" b="1"/>
                        <a:t>Shipper</a:t>
                      </a:r>
                    </a:p>
                    <a:p>
                      <a:r>
                        <a:rPr lang="en-GB" sz="700" b="1"/>
                        <a:t>NGT</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707712787"/>
                  </a:ext>
                </a:extLst>
              </a:tr>
              <a:tr h="323921">
                <a:tc>
                  <a:txBody>
                    <a:bodyPr/>
                    <a:lstStyle/>
                    <a:p>
                      <a:r>
                        <a:rPr lang="en-GB" sz="800" b="1">
                          <a:hlinkClick r:id="rId5"/>
                        </a:rPr>
                        <a:t>5541</a:t>
                      </a:r>
                      <a:endParaRPr lang="en-GB" sz="800" b="1"/>
                    </a:p>
                  </a:txBody>
                  <a:tcPr anchor="ctr">
                    <a:solidFill>
                      <a:srgbClr val="CED1E1"/>
                    </a:solidFill>
                  </a:tcPr>
                </a:tc>
                <a:tc>
                  <a:txBody>
                    <a:bodyPr/>
                    <a:lstStyle/>
                    <a:p>
                      <a:r>
                        <a:rPr lang="en-GB" sz="700" b="1"/>
                        <a:t>Amendments to the UIG Additional National Data Reporting</a:t>
                      </a:r>
                    </a:p>
                  </a:txBody>
                  <a:tcPr anchor="ctr">
                    <a:solidFill>
                      <a:srgbClr val="CED1E1"/>
                    </a:solidFill>
                  </a:tcPr>
                </a:tc>
                <a:tc>
                  <a:txBody>
                    <a:bodyPr/>
                    <a:lstStyle/>
                    <a:p>
                      <a:r>
                        <a:rPr lang="en-GB" sz="700" b="1"/>
                        <a:t>Scottish Power</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793077176"/>
                  </a:ext>
                </a:extLst>
              </a:tr>
              <a:tr h="358109">
                <a:tc>
                  <a:txBody>
                    <a:bodyPr/>
                    <a:lstStyle/>
                    <a:p>
                      <a:r>
                        <a:rPr lang="en-GB" sz="800" b="1">
                          <a:hlinkClick r:id="rId6"/>
                        </a:rPr>
                        <a:t>5545</a:t>
                      </a:r>
                      <a:endParaRPr lang="en-GB" sz="800" b="1"/>
                    </a:p>
                  </a:txBody>
                  <a:tcPr anchor="ctr">
                    <a:solidFill>
                      <a:srgbClr val="CED1E1"/>
                    </a:solidFill>
                  </a:tcPr>
                </a:tc>
                <a:tc>
                  <a:txBody>
                    <a:bodyPr/>
                    <a:lstStyle/>
                    <a:p>
                      <a:r>
                        <a:rPr lang="en-GB" sz="700" b="1"/>
                        <a:t>Hydrogen Trial Visualisation Dashboard</a:t>
                      </a:r>
                    </a:p>
                  </a:txBody>
                  <a:tcPr anchor="ctr">
                    <a:solidFill>
                      <a:srgbClr val="CED1E1"/>
                    </a:solidFill>
                  </a:tcPr>
                </a:tc>
                <a:tc>
                  <a:txBody>
                    <a:bodyPr/>
                    <a:lstStyle/>
                    <a:p>
                      <a:r>
                        <a:rPr lang="en-GB" sz="700" b="1"/>
                        <a:t>Northern Gas</a:t>
                      </a:r>
                    </a:p>
                  </a:txBody>
                  <a:tcPr anchor="ctr">
                    <a:solidFill>
                      <a:srgbClr val="CED1E1"/>
                    </a:solidFill>
                  </a:tcPr>
                </a:tc>
                <a:tc>
                  <a:txBody>
                    <a:bodyPr/>
                    <a:lstStyle/>
                    <a:p>
                      <a:r>
                        <a:rPr lang="en-GB" sz="700" b="1"/>
                        <a:t>DN</a:t>
                      </a:r>
                    </a:p>
                    <a:p>
                      <a:r>
                        <a:rPr lang="en-GB" sz="700" b="1"/>
                        <a:t>IGT</a:t>
                      </a:r>
                    </a:p>
                    <a:p>
                      <a:r>
                        <a:rPr lang="en-GB" sz="700" b="1"/>
                        <a:t>NGT</a:t>
                      </a:r>
                    </a:p>
                    <a:p>
                      <a:r>
                        <a:rPr lang="en-GB" sz="700" b="1"/>
                        <a:t>Shipper</a:t>
                      </a:r>
                    </a:p>
                  </a:txBody>
                  <a:tcPr anchor="ctr">
                    <a:solidFill>
                      <a:srgbClr val="CED1E1"/>
                    </a:solidFill>
                  </a:tcPr>
                </a:tc>
                <a:tc>
                  <a:txBody>
                    <a:bodyPr/>
                    <a:lstStyle/>
                    <a:p>
                      <a:r>
                        <a:rPr lang="en-GB" sz="700" b="1"/>
                        <a:t>DN</a:t>
                      </a:r>
                    </a:p>
                    <a:p>
                      <a:r>
                        <a:rPr lang="en-GB" sz="700" b="1"/>
                        <a:t>Decarb</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347229972"/>
                  </a:ext>
                </a:extLst>
              </a:tr>
              <a:tr h="211037">
                <a:tc>
                  <a:txBody>
                    <a:bodyPr/>
                    <a:lstStyle/>
                    <a:p>
                      <a:r>
                        <a:rPr lang="en-GB" sz="800" b="1">
                          <a:hlinkClick r:id="rId7"/>
                        </a:rPr>
                        <a:t>5546</a:t>
                      </a:r>
                      <a:endParaRPr lang="en-GB" sz="800" b="1"/>
                    </a:p>
                  </a:txBody>
                  <a:tcPr anchor="ctr">
                    <a:solidFill>
                      <a:srgbClr val="CED1E1"/>
                    </a:solidFill>
                  </a:tcPr>
                </a:tc>
                <a:tc>
                  <a:txBody>
                    <a:bodyPr/>
                    <a:lstStyle/>
                    <a:p>
                      <a:r>
                        <a:rPr lang="en-US" sz="700" b="1"/>
                        <a:t>Resolution of Address Interactions between DCC and CDSP</a:t>
                      </a:r>
                      <a:endParaRPr lang="en-GB" sz="700" b="1"/>
                    </a:p>
                  </a:txBody>
                  <a:tcPr anchor="ctr">
                    <a:solidFill>
                      <a:srgbClr val="CED1E1"/>
                    </a:solidFill>
                  </a:tcPr>
                </a:tc>
                <a:tc>
                  <a:txBody>
                    <a:bodyPr/>
                    <a:lstStyle/>
                    <a:p>
                      <a:r>
                        <a:rPr lang="en-GB" sz="700" b="1"/>
                        <a:t>Xoserve</a:t>
                      </a:r>
                    </a:p>
                  </a:txBody>
                  <a:tcPr anchor="ctr">
                    <a:solidFill>
                      <a:srgbClr val="CED1E1"/>
                    </a:solidFill>
                  </a:tcPr>
                </a:tc>
                <a:tc>
                  <a:txBody>
                    <a:bodyPr/>
                    <a:lstStyle/>
                    <a:p>
                      <a:r>
                        <a:rPr lang="en-GB" sz="700" b="1"/>
                        <a:t>DN</a:t>
                      </a:r>
                    </a:p>
                    <a:p>
                      <a:r>
                        <a:rPr lang="en-GB" sz="700" b="1"/>
                        <a:t>IGT</a:t>
                      </a:r>
                    </a:p>
                    <a:p>
                      <a:r>
                        <a:rPr lang="en-GB" sz="700" b="1"/>
                        <a:t>Shipper</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603781912"/>
                  </a:ext>
                </a:extLst>
              </a:tr>
              <a:tr h="0">
                <a:tc>
                  <a:txBody>
                    <a:bodyPr/>
                    <a:lstStyle/>
                    <a:p>
                      <a:r>
                        <a:rPr lang="en-GB" sz="800" b="1">
                          <a:hlinkClick r:id="rId8"/>
                        </a:rPr>
                        <a:t>5547</a:t>
                      </a:r>
                      <a:endParaRPr lang="en-GB" sz="800" b="1"/>
                    </a:p>
                  </a:txBody>
                  <a:tcPr anchor="ctr">
                    <a:solidFill>
                      <a:srgbClr val="CED1E1"/>
                    </a:solidFill>
                  </a:tcPr>
                </a:tc>
                <a:tc>
                  <a:txBody>
                    <a:bodyPr/>
                    <a:lstStyle/>
                    <a:p>
                      <a:r>
                        <a:rPr lang="en-US" sz="700" b="1"/>
                        <a:t>Updating the Comprehensive Invoice Master List and INV template</a:t>
                      </a:r>
                      <a:endParaRPr lang="en-GB" sz="700" b="1"/>
                    </a:p>
                  </a:txBody>
                  <a:tcPr anchor="ctr">
                    <a:solidFill>
                      <a:srgbClr val="CED1E1"/>
                    </a:solidFill>
                  </a:tcPr>
                </a:tc>
                <a:tc>
                  <a:txBody>
                    <a:bodyPr/>
                    <a:lstStyle/>
                    <a:p>
                      <a:r>
                        <a:rPr lang="en-GB" sz="700" b="1"/>
                        <a:t>Eon</a:t>
                      </a:r>
                    </a:p>
                  </a:txBody>
                  <a:tcPr anchor="ctr">
                    <a:solidFill>
                      <a:srgbClr val="CED1E1"/>
                    </a:solidFill>
                  </a:tcPr>
                </a:tc>
                <a:tc>
                  <a:txBody>
                    <a:bodyPr/>
                    <a:lstStyle/>
                    <a:p>
                      <a:r>
                        <a:rPr lang="en-GB" sz="700" b="1"/>
                        <a:t>Shipper</a:t>
                      </a:r>
                    </a:p>
                    <a:p>
                      <a:r>
                        <a:rPr lang="en-GB" sz="700" b="1"/>
                        <a:t>DN</a:t>
                      </a:r>
                    </a:p>
                  </a:txBody>
                  <a:tcPr anchor="ctr">
                    <a:solidFill>
                      <a:srgbClr val="CED1E1"/>
                    </a:solidFill>
                  </a:tcPr>
                </a:tc>
                <a:tc>
                  <a:txBody>
                    <a:bodyPr/>
                    <a:lstStyle/>
                    <a:p>
                      <a:r>
                        <a:rPr lang="en-GB" sz="700" b="1"/>
                        <a:t>Shipper</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2023</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730376976"/>
                  </a:ext>
                </a:extLst>
              </a:tr>
              <a:tr h="138637">
                <a:tc>
                  <a:txBody>
                    <a:bodyPr/>
                    <a:lstStyle/>
                    <a:p>
                      <a:r>
                        <a:rPr lang="en-GB" sz="800" b="1">
                          <a:hlinkClick r:id="rId9"/>
                        </a:rPr>
                        <a:t>5555</a:t>
                      </a:r>
                      <a:endParaRPr lang="en-GB" sz="800" b="1"/>
                    </a:p>
                  </a:txBody>
                  <a:tcPr anchor="ctr">
                    <a:solidFill>
                      <a:srgbClr val="CED1E1"/>
                    </a:solidFill>
                  </a:tcPr>
                </a:tc>
                <a:tc>
                  <a:txBody>
                    <a:bodyPr/>
                    <a:lstStyle/>
                    <a:p>
                      <a:r>
                        <a:rPr lang="en-US" sz="700" b="1"/>
                        <a:t>Amend existing Large Load Site Reporting</a:t>
                      </a:r>
                      <a:endParaRPr lang="en-GB" sz="700" b="1"/>
                    </a:p>
                  </a:txBody>
                  <a:tcPr anchor="ctr">
                    <a:solidFill>
                      <a:srgbClr val="CED1E1"/>
                    </a:solidFill>
                  </a:tcPr>
                </a:tc>
                <a:tc>
                  <a:txBody>
                    <a:bodyPr/>
                    <a:lstStyle/>
                    <a:p>
                      <a:r>
                        <a:rPr lang="en-GB" sz="700" b="1"/>
                        <a:t>SGN</a:t>
                      </a:r>
                    </a:p>
                  </a:txBody>
                  <a:tcPr anchor="ctr">
                    <a:solidFill>
                      <a:srgbClr val="CED1E1"/>
                    </a:solidFill>
                  </a:tcPr>
                </a:tc>
                <a:tc>
                  <a:txBody>
                    <a:bodyPr/>
                    <a:lstStyle/>
                    <a:p>
                      <a:r>
                        <a:rPr lang="en-GB" sz="700" b="1"/>
                        <a:t>DN</a:t>
                      </a:r>
                    </a:p>
                  </a:txBody>
                  <a:tcPr anchor="ctr">
                    <a:solidFill>
                      <a:srgbClr val="CED1E1"/>
                    </a:solidFill>
                  </a:tcPr>
                </a:tc>
                <a:tc>
                  <a:txBody>
                    <a:bodyPr/>
                    <a:lstStyle/>
                    <a:p>
                      <a:r>
                        <a:rPr lang="en-GB" sz="700" b="1"/>
                        <a:t>DN</a:t>
                      </a:r>
                    </a:p>
                  </a:txBody>
                  <a:tcPr anchor="ctr">
                    <a:solidFill>
                      <a:srgbClr val="CED1E1"/>
                    </a:solidFill>
                  </a:tcPr>
                </a:tc>
                <a:tc>
                  <a:txBody>
                    <a:bodyPr/>
                    <a:lstStyle/>
                    <a:p>
                      <a:r>
                        <a:rPr lang="en-GB" sz="700" b="1"/>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rgbClr val="CE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rgbClr val="CED1E1"/>
                    </a:solidFill>
                  </a:tcPr>
                </a:tc>
                <a:extLst>
                  <a:ext uri="{0D108BD9-81ED-4DB2-BD59-A6C34878D82A}">
                    <a16:rowId xmlns:a16="http://schemas.microsoft.com/office/drawing/2014/main" val="2376204300"/>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a:latin typeface="Arial"/>
                <a:cs typeface="Arial"/>
              </a:rPr>
              <a:t>Change Backlog Details - Continued</a:t>
            </a:r>
            <a:endParaRPr lang="en-GB" sz="2000"/>
          </a:p>
        </p:txBody>
      </p:sp>
    </p:spTree>
    <p:extLst>
      <p:ext uri="{BB962C8B-B14F-4D97-AF65-F5344CB8AC3E}">
        <p14:creationId xmlns:p14="http://schemas.microsoft.com/office/powerpoint/2010/main" val="2756962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0"/>
            <a:ext cx="7772400" cy="1102519"/>
          </a:xfrm>
        </p:spPr>
        <p:txBody>
          <a:bodyPr>
            <a:normAutofit/>
          </a:bodyPr>
          <a:lstStyle/>
          <a:p>
            <a:r>
              <a:rPr lang="en-US"/>
              <a:t>6. AOB</a:t>
            </a:r>
            <a:endParaRPr lang="en-GB"/>
          </a:p>
        </p:txBody>
      </p:sp>
    </p:spTree>
    <p:extLst>
      <p:ext uri="{BB962C8B-B14F-4D97-AF65-F5344CB8AC3E}">
        <p14:creationId xmlns:p14="http://schemas.microsoft.com/office/powerpoint/2010/main" val="3632202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0"/>
            <a:ext cx="7772400" cy="1102519"/>
          </a:xfrm>
        </p:spPr>
        <p:txBody>
          <a:bodyPr/>
          <a:lstStyle/>
          <a:p>
            <a:r>
              <a:rPr lang="en-GB"/>
              <a:t>Annex – For Information</a:t>
            </a:r>
          </a:p>
        </p:txBody>
      </p:sp>
    </p:spTree>
    <p:extLst>
      <p:ext uri="{BB962C8B-B14F-4D97-AF65-F5344CB8AC3E}">
        <p14:creationId xmlns:p14="http://schemas.microsoft.com/office/powerpoint/2010/main" val="2788549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EF12-2900-45F1-A7A7-34BA420DC63C}"/>
              </a:ext>
            </a:extLst>
          </p:cNvPr>
          <p:cNvSpPr>
            <a:spLocks noGrp="1"/>
          </p:cNvSpPr>
          <p:nvPr>
            <p:ph type="ctrTitle"/>
          </p:nvPr>
        </p:nvSpPr>
        <p:spPr>
          <a:xfrm>
            <a:off x="685800" y="2020490"/>
            <a:ext cx="7772400" cy="1102519"/>
          </a:xfrm>
        </p:spPr>
        <p:txBody>
          <a:bodyPr/>
          <a:lstStyle/>
          <a:p>
            <a:r>
              <a:rPr lang="en-GB"/>
              <a:t>7. DSC Change Management Committee Update</a:t>
            </a:r>
          </a:p>
        </p:txBody>
      </p:sp>
      <p:sp>
        <p:nvSpPr>
          <p:cNvPr id="3" name="Subtitle 2">
            <a:extLst>
              <a:ext uri="{FF2B5EF4-FFF2-40B4-BE49-F238E27FC236}">
                <a16:creationId xmlns:a16="http://schemas.microsoft.com/office/drawing/2014/main" id="{C8FCCEDF-41C6-4367-8F85-51F09C80FF74}"/>
              </a:ext>
            </a:extLst>
          </p:cNvPr>
          <p:cNvSpPr>
            <a:spLocks noGrp="1"/>
          </p:cNvSpPr>
          <p:nvPr>
            <p:ph type="subTitle" idx="1"/>
          </p:nvPr>
        </p:nvSpPr>
        <p:spPr>
          <a:xfrm>
            <a:off x="1371600" y="3291830"/>
            <a:ext cx="6400800" cy="593204"/>
          </a:xfrm>
        </p:spPr>
        <p:txBody>
          <a:bodyPr>
            <a:normAutofit/>
          </a:bodyPr>
          <a:lstStyle/>
          <a:p>
            <a:r>
              <a:rPr lang="en-GB">
                <a:solidFill>
                  <a:prstClr val="black">
                    <a:tint val="75000"/>
                  </a:prstClr>
                </a:solidFill>
                <a:latin typeface="Arial"/>
                <a:cs typeface="Arial"/>
              </a:rPr>
              <a:t>ChMC 12.10.22 Meeting</a:t>
            </a:r>
            <a:endParaRPr lang="en-GB">
              <a:solidFill>
                <a:schemeClr val="tx1">
                  <a:lumMod val="50000"/>
                  <a:lumOff val="50000"/>
                </a:schemeClr>
              </a:solidFill>
            </a:endParaRPr>
          </a:p>
        </p:txBody>
      </p:sp>
      <p:sp>
        <p:nvSpPr>
          <p:cNvPr id="4" name="AutoShape 2" descr="https://ukc-powerpoint.officeapps.live.com/pods/GetClipboardImage.ashx?Id=229b1ac3-7138-442d-ad65-040a55cd7da3&amp;DC=GUK2&amp;wdoverrides=GetClipboardImageEnabled:true">
            <a:extLst>
              <a:ext uri="{FF2B5EF4-FFF2-40B4-BE49-F238E27FC236}">
                <a16:creationId xmlns:a16="http://schemas.microsoft.com/office/drawing/2014/main" id="{4D58D713-76EF-4E8A-8678-6769774BB16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19509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5A22-0B23-4EAC-BE47-298E634DBF41}"/>
              </a:ext>
            </a:extLst>
          </p:cNvPr>
          <p:cNvSpPr>
            <a:spLocks noGrp="1"/>
          </p:cNvSpPr>
          <p:nvPr>
            <p:ph type="title"/>
          </p:nvPr>
        </p:nvSpPr>
        <p:spPr/>
        <p:txBody>
          <a:bodyPr>
            <a:normAutofit fontScale="90000"/>
          </a:bodyPr>
          <a:lstStyle/>
          <a:p>
            <a:r>
              <a:rPr lang="en-GB"/>
              <a:t>Change Management Committee Update –12.10.22 ChMC Meeting</a:t>
            </a:r>
          </a:p>
        </p:txBody>
      </p:sp>
      <p:graphicFrame>
        <p:nvGraphicFramePr>
          <p:cNvPr id="3" name="Object 2">
            <a:hlinkClick r:id="rId3"/>
            <a:extLst>
              <a:ext uri="{FF2B5EF4-FFF2-40B4-BE49-F238E27FC236}">
                <a16:creationId xmlns:a16="http://schemas.microsoft.com/office/drawing/2014/main" id="{D0E9B2C8-8960-45FA-AEB1-AFDA2923F838}"/>
              </a:ext>
            </a:extLst>
          </p:cNvPr>
          <p:cNvGraphicFramePr>
            <a:graphicFrameLocks noChangeAspect="1"/>
          </p:cNvGraphicFramePr>
          <p:nvPr>
            <p:extLst>
              <p:ext uri="{D42A27DB-BD31-4B8C-83A1-F6EECF244321}">
                <p14:modId xmlns:p14="http://schemas.microsoft.com/office/powerpoint/2010/main" val="893676212"/>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2051" name="Document" showAsIcon="1" r:id="rId4" imgW="914400" imgH="806400" progId="Word.Document.12">
                  <p:embed/>
                </p:oleObj>
              </mc:Choice>
              <mc:Fallback>
                <p:oleObj name="Document" showAsIcon="1" r:id="rId4" imgW="914400" imgH="806400" progId="Word.Document.12">
                  <p:embed/>
                  <p:pic>
                    <p:nvPicPr>
                      <p:cNvPr id="3" name="Object 2">
                        <a:hlinkClick r:id="rId3"/>
                        <a:extLst>
                          <a:ext uri="{FF2B5EF4-FFF2-40B4-BE49-F238E27FC236}">
                            <a16:creationId xmlns:a16="http://schemas.microsoft.com/office/drawing/2014/main" id="{D0E9B2C8-8960-45FA-AEB1-AFDA2923F838}"/>
                          </a:ext>
                        </a:extLst>
                      </p:cNvPr>
                      <p:cNvPicPr/>
                      <p:nvPr/>
                    </p:nvPicPr>
                    <p:blipFill>
                      <a:blip r:embed="rId5"/>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99653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961964" y="2175706"/>
            <a:ext cx="522007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000" b="1">
                <a:solidFill>
                  <a:schemeClr val="accent2"/>
                </a:solidFill>
                <a:effectLst/>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r>
              <a:rPr lang="en-GB" sz="2800" kern="0">
                <a:solidFill>
                  <a:srgbClr val="3E5AA8"/>
                </a:solidFill>
              </a:rPr>
              <a:t>8. DSG Defect Summary</a:t>
            </a:r>
          </a:p>
          <a:p>
            <a:pPr defTabSz="914400"/>
            <a:endParaRPr lang="en-GB" sz="3600" kern="0">
              <a:solidFill>
                <a:srgbClr val="3E5AA8"/>
              </a:solidFill>
            </a:endParaRPr>
          </a:p>
        </p:txBody>
      </p:sp>
    </p:spTree>
    <p:extLst>
      <p:ext uri="{BB962C8B-B14F-4D97-AF65-F5344CB8AC3E}">
        <p14:creationId xmlns:p14="http://schemas.microsoft.com/office/powerpoint/2010/main" val="391357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a:bodyPr>
          <a:lstStyle/>
          <a:p>
            <a:r>
              <a:rPr lang="en-GB" sz="4000" kern="0"/>
              <a:t>DSG</a:t>
            </a:r>
            <a:endParaRPr lang="en-US" sz="400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GB" sz="2400" kern="0">
                <a:solidFill>
                  <a:srgbClr val="3E5AA8"/>
                </a:solidFill>
              </a:rPr>
              <a:t>Defect Summary</a:t>
            </a:r>
          </a:p>
          <a:p>
            <a:endParaRPr lang="en-US"/>
          </a:p>
        </p:txBody>
      </p:sp>
    </p:spTree>
    <p:extLst>
      <p:ext uri="{BB962C8B-B14F-4D97-AF65-F5344CB8AC3E}">
        <p14:creationId xmlns:p14="http://schemas.microsoft.com/office/powerpoint/2010/main" val="192479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82A5-3AAC-4646-AB2C-99B3AAA9BE42}"/>
              </a:ext>
            </a:extLst>
          </p:cNvPr>
          <p:cNvSpPr>
            <a:spLocks noGrp="1"/>
          </p:cNvSpPr>
          <p:nvPr>
            <p:ph type="title"/>
          </p:nvPr>
        </p:nvSpPr>
        <p:spPr/>
        <p:txBody>
          <a:bodyPr>
            <a:normAutofit/>
          </a:bodyPr>
          <a:lstStyle/>
          <a:p>
            <a:r>
              <a:rPr lang="en-GB" sz="2000">
                <a:effectLst/>
                <a:latin typeface="Arial" panose="020B0604020202020204" pitchFamily="34" charset="0"/>
                <a:ea typeface="Times New Roman" panose="02020603050405020304" pitchFamily="18" charset="0"/>
                <a:cs typeface="Times New Roman" panose="02020603050405020304" pitchFamily="18" charset="0"/>
              </a:rPr>
              <a:t>XRN 5564 - Gemini Sustain Plus</a:t>
            </a:r>
            <a:endParaRPr lang="en-GB" sz="3200"/>
          </a:p>
        </p:txBody>
      </p:sp>
      <p:sp>
        <p:nvSpPr>
          <p:cNvPr id="3" name="Content Placeholder 2">
            <a:extLst>
              <a:ext uri="{FF2B5EF4-FFF2-40B4-BE49-F238E27FC236}">
                <a16:creationId xmlns:a16="http://schemas.microsoft.com/office/drawing/2014/main" id="{237B03E8-55DC-489F-9398-F3D07492D7DD}"/>
              </a:ext>
            </a:extLst>
          </p:cNvPr>
          <p:cNvSpPr>
            <a:spLocks noGrp="1"/>
          </p:cNvSpPr>
          <p:nvPr>
            <p:ph idx="1"/>
          </p:nvPr>
        </p:nvSpPr>
        <p:spPr>
          <a:xfrm>
            <a:off x="251520" y="761058"/>
            <a:ext cx="8229600" cy="3970932"/>
          </a:xfrm>
        </p:spPr>
        <p:txBody>
          <a:bodyPr>
            <a:noAutofit/>
          </a:bodyPr>
          <a:lstStyle/>
          <a:p>
            <a:pPr marL="0" indent="0">
              <a:buNone/>
            </a:pPr>
            <a:r>
              <a:rPr lang="en-US" sz="1400"/>
              <a:t>NGG wishes to modernise the Gemini platform in order to continue to provide required Capacity &amp; Balancing Services as well as delivering system compliance against new UNC modifications. </a:t>
            </a:r>
          </a:p>
          <a:p>
            <a:pPr marL="0" indent="0">
              <a:buNone/>
            </a:pPr>
            <a:endParaRPr lang="en-US" sz="1400"/>
          </a:p>
          <a:p>
            <a:pPr marL="0" indent="0">
              <a:buNone/>
            </a:pPr>
            <a:r>
              <a:rPr lang="en-US" sz="1400"/>
              <a:t>NGG also wants to deliver change more efficiently whilst improving the customer experience.  </a:t>
            </a:r>
          </a:p>
          <a:p>
            <a:pPr marL="0" indent="0">
              <a:buNone/>
            </a:pPr>
            <a:endParaRPr lang="en-US" sz="1400"/>
          </a:p>
          <a:p>
            <a:pPr marL="0" indent="0">
              <a:buNone/>
            </a:pPr>
            <a:r>
              <a:rPr lang="en-US" sz="1400"/>
              <a:t>The change will be known as the Gemini Sustain Plus programme. The scope of delivery will include: </a:t>
            </a:r>
          </a:p>
          <a:p>
            <a:r>
              <a:rPr lang="en-US" sz="1400"/>
              <a:t>Conversion of all the current Gemini functionality and code into modern (Java Microservices) code </a:t>
            </a:r>
          </a:p>
          <a:p>
            <a:r>
              <a:rPr lang="en-US" sz="1400"/>
              <a:t>Delivery of additional functional requirements  </a:t>
            </a:r>
          </a:p>
          <a:p>
            <a:r>
              <a:rPr lang="en-US" sz="1400"/>
              <a:t>Delivery in line with non-functional requirements </a:t>
            </a:r>
          </a:p>
          <a:p>
            <a:r>
              <a:rPr lang="en-US" sz="1400"/>
              <a:t>Consolidation and re-design of Gemini screens  </a:t>
            </a:r>
          </a:p>
          <a:p>
            <a:r>
              <a:rPr lang="en-US" sz="1400"/>
              <a:t>Implementation of Azure cloud infrastructure components (including replacing the current Oracle database)</a:t>
            </a:r>
          </a:p>
          <a:p>
            <a:r>
              <a:rPr lang="en-US" sz="1400"/>
              <a:t>Improvements to the support service arrangement to respond better to incidents and change (in line with new service levels and KPIs)  </a:t>
            </a:r>
          </a:p>
          <a:p>
            <a:pPr marL="0" indent="0">
              <a:buNone/>
            </a:pPr>
            <a:endParaRPr lang="en-US" sz="1400"/>
          </a:p>
          <a:p>
            <a:pPr marL="0" indent="0">
              <a:buNone/>
            </a:pPr>
            <a:r>
              <a:rPr lang="en-US" sz="1400"/>
              <a:t>NGG require all of the programme scope to be delivered within a 2- year period, implementation to be specified in the Correla Delivery Plan. </a:t>
            </a:r>
            <a:endParaRPr lang="en-GB" sz="1400"/>
          </a:p>
        </p:txBody>
      </p:sp>
    </p:spTree>
    <p:extLst>
      <p:ext uri="{BB962C8B-B14F-4D97-AF65-F5344CB8AC3E}">
        <p14:creationId xmlns:p14="http://schemas.microsoft.com/office/powerpoint/2010/main" val="1433895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510"/>
            <a:ext cx="8435288" cy="576064"/>
          </a:xfrm>
        </p:spPr>
        <p:txBody>
          <a:bodyPr>
            <a:normAutofit/>
          </a:bodyPr>
          <a:lstStyle/>
          <a:p>
            <a:pPr lvl="0" algn="l" defTabSz="457200" fontAlgn="base">
              <a:spcAft>
                <a:spcPct val="0"/>
              </a:spcAft>
            </a:pPr>
            <a:r>
              <a:rPr lang="en-GB" sz="3000" kern="0">
                <a:solidFill>
                  <a:srgbClr val="1D3E61"/>
                </a:solidFill>
                <a:latin typeface="Arial"/>
                <a:cs typeface="+mj-cs"/>
              </a:rPr>
              <a:t>Defect Summary Stats</a:t>
            </a:r>
            <a:endParaRPr lang="en-GB" sz="1300"/>
          </a:p>
        </p:txBody>
      </p:sp>
      <p:pic>
        <p:nvPicPr>
          <p:cNvPr id="7" name="Content Placeholder 6">
            <a:extLst>
              <a:ext uri="{FF2B5EF4-FFF2-40B4-BE49-F238E27FC236}">
                <a16:creationId xmlns:a16="http://schemas.microsoft.com/office/drawing/2014/main" id="{35F4E1E4-F9CF-4028-AE45-970FAC99D1EF}"/>
              </a:ext>
            </a:extLst>
          </p:cNvPr>
          <p:cNvPicPr>
            <a:picLocks noGrp="1" noChangeAspect="1"/>
          </p:cNvPicPr>
          <p:nvPr>
            <p:ph idx="1"/>
          </p:nvPr>
        </p:nvPicPr>
        <p:blipFill>
          <a:blip r:embed="rId2"/>
          <a:stretch>
            <a:fillRect/>
          </a:stretch>
        </p:blipFill>
        <p:spPr>
          <a:xfrm>
            <a:off x="251520" y="1213756"/>
            <a:ext cx="8640968" cy="3662249"/>
          </a:xfrm>
          <a:prstGeom prst="rect">
            <a:avLst/>
          </a:prstGeom>
        </p:spPr>
      </p:pic>
    </p:spTree>
    <p:extLst>
      <p:ext uri="{BB962C8B-B14F-4D97-AF65-F5344CB8AC3E}">
        <p14:creationId xmlns:p14="http://schemas.microsoft.com/office/powerpoint/2010/main" val="3629140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Closed Defects between 1</a:t>
            </a:r>
            <a:r>
              <a:rPr lang="en-GB" baseline="30000"/>
              <a:t>st</a:t>
            </a:r>
            <a:r>
              <a:rPr lang="en-GB"/>
              <a:t> Sept &amp; 30</a:t>
            </a:r>
            <a:r>
              <a:rPr lang="en-GB" baseline="30000"/>
              <a:t>th</a:t>
            </a:r>
            <a:r>
              <a:rPr lang="en-GB"/>
              <a:t> Sept 2022</a:t>
            </a:r>
          </a:p>
        </p:txBody>
      </p:sp>
      <p:graphicFrame>
        <p:nvGraphicFramePr>
          <p:cNvPr id="17" name="Content Placeholder 16">
            <a:extLst>
              <a:ext uri="{FF2B5EF4-FFF2-40B4-BE49-F238E27FC236}">
                <a16:creationId xmlns:a16="http://schemas.microsoft.com/office/drawing/2014/main" id="{1E4F819B-E4E2-4427-9136-90091F450072}"/>
              </a:ext>
            </a:extLst>
          </p:cNvPr>
          <p:cNvGraphicFramePr>
            <a:graphicFrameLocks noGrp="1"/>
          </p:cNvGraphicFramePr>
          <p:nvPr>
            <p:ph idx="1"/>
          </p:nvPr>
        </p:nvGraphicFramePr>
        <p:xfrm>
          <a:off x="179512" y="761058"/>
          <a:ext cx="8784977" cy="2948592"/>
        </p:xfrm>
        <a:graphic>
          <a:graphicData uri="http://schemas.openxmlformats.org/drawingml/2006/table">
            <a:tbl>
              <a:tblPr/>
              <a:tblGrid>
                <a:gridCol w="648072">
                  <a:extLst>
                    <a:ext uri="{9D8B030D-6E8A-4147-A177-3AD203B41FA5}">
                      <a16:colId xmlns:a16="http://schemas.microsoft.com/office/drawing/2014/main" val="3890711781"/>
                    </a:ext>
                  </a:extLst>
                </a:gridCol>
                <a:gridCol w="792088">
                  <a:extLst>
                    <a:ext uri="{9D8B030D-6E8A-4147-A177-3AD203B41FA5}">
                      <a16:colId xmlns:a16="http://schemas.microsoft.com/office/drawing/2014/main" val="1068781330"/>
                    </a:ext>
                  </a:extLst>
                </a:gridCol>
                <a:gridCol w="6461274">
                  <a:extLst>
                    <a:ext uri="{9D8B030D-6E8A-4147-A177-3AD203B41FA5}">
                      <a16:colId xmlns:a16="http://schemas.microsoft.com/office/drawing/2014/main" val="3378660332"/>
                    </a:ext>
                  </a:extLst>
                </a:gridCol>
                <a:gridCol w="883543">
                  <a:extLst>
                    <a:ext uri="{9D8B030D-6E8A-4147-A177-3AD203B41FA5}">
                      <a16:colId xmlns:a16="http://schemas.microsoft.com/office/drawing/2014/main" val="2275384332"/>
                    </a:ext>
                  </a:extLst>
                </a:gridCol>
              </a:tblGrid>
              <a:tr h="298524">
                <a:tc gridSpan="4">
                  <a:txBody>
                    <a:bodyPr/>
                    <a:lstStyle/>
                    <a:p>
                      <a:pPr algn="ctr" fontAlgn="ctr"/>
                      <a:r>
                        <a:rPr lang="en-GB" sz="800" b="1" i="0" u="none" strike="noStrike">
                          <a:solidFill>
                            <a:srgbClr val="000000"/>
                          </a:solidFill>
                          <a:effectLst/>
                          <a:latin typeface="Calibri" panose="020F0502020204030204" pitchFamily="34" charset="0"/>
                        </a:rPr>
                        <a:t>Closed Defects</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7714549"/>
                  </a:ext>
                </a:extLst>
              </a:tr>
              <a:tr h="504056">
                <a:tc>
                  <a:txBody>
                    <a:bodyPr/>
                    <a:lstStyle/>
                    <a:p>
                      <a:pPr algn="ctr" fontAlgn="ctr"/>
                      <a:r>
                        <a:rPr lang="en-GB" sz="1100" b="1" i="0" u="none" strike="noStrike">
                          <a:solidFill>
                            <a:srgbClr val="000000"/>
                          </a:solidFill>
                          <a:effectLst/>
                          <a:latin typeface="Calibri" panose="020F0502020204030204" pitchFamily="34" charset="0"/>
                        </a:rPr>
                        <a:t>Defect ID (RTC)</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100" b="1" i="0" u="none" strike="noStrike">
                          <a:solidFill>
                            <a:srgbClr val="000000"/>
                          </a:solidFill>
                          <a:effectLst/>
                          <a:latin typeface="Calibri" panose="020F0502020204030204" pitchFamily="34" charset="0"/>
                        </a:rPr>
                        <a:t>Deployed / Closed on: </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100" b="1" i="0" u="none" strike="noStrike">
                          <a:solidFill>
                            <a:srgbClr val="000000"/>
                          </a:solidFill>
                          <a:effectLst/>
                          <a:latin typeface="Calibri" panose="020F0502020204030204" pitchFamily="34" charset="0"/>
                        </a:rPr>
                        <a:t>Description</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100" b="1" i="0" u="none" strike="noStrike">
                          <a:solidFill>
                            <a:srgbClr val="000000"/>
                          </a:solidFill>
                          <a:effectLst/>
                          <a:latin typeface="Calibri" panose="020F0502020204030204" pitchFamily="34" charset="0"/>
                        </a:rPr>
                        <a:t>Amendment Invoice Impacting </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803195748"/>
                  </a:ext>
                </a:extLst>
              </a:tr>
              <a:tr h="0">
                <a:tc>
                  <a:txBody>
                    <a:bodyPr/>
                    <a:lstStyle/>
                    <a:p>
                      <a:pPr algn="ctr" fontAlgn="b"/>
                      <a:r>
                        <a:rPr lang="en-GB" sz="1100" b="0" i="0" u="none" strike="noStrike">
                          <a:solidFill>
                            <a:srgbClr val="000000"/>
                          </a:solidFill>
                          <a:effectLst/>
                          <a:latin typeface="Calibri" panose="020F0502020204030204" pitchFamily="34" charset="0"/>
                        </a:rPr>
                        <a:t>67828</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09/9/22</a:t>
                      </a:r>
                    </a:p>
                    <a:p>
                      <a:pPr algn="ctr" fontAlgn="ctr"/>
                      <a:endParaRPr lang="en-GB" sz="1100" b="0" i="0" u="none" strike="noStrike">
                        <a:solidFill>
                          <a:srgbClr val="000000"/>
                        </a:solidFill>
                        <a:effectLst/>
                        <a:latin typeface="Calibri" panose="020F0502020204030204" pitchFamily="34" charset="0"/>
                      </a:endParaRP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Priority high) : For a class 3 mod 700 site, the oldest read in a batch file is getting processed instead of the latest one.</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No</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898190"/>
                  </a:ext>
                </a:extLst>
              </a:tr>
              <a:tr h="429371">
                <a:tc>
                  <a:txBody>
                    <a:bodyPr/>
                    <a:lstStyle/>
                    <a:p>
                      <a:pPr algn="ctr" fontAlgn="b"/>
                      <a:r>
                        <a:rPr lang="en-GB" sz="1100" b="0" i="0" u="none" strike="noStrike">
                          <a:solidFill>
                            <a:srgbClr val="000000"/>
                          </a:solidFill>
                          <a:effectLst/>
                          <a:latin typeface="Calibri" panose="020F0502020204030204" pitchFamily="34" charset="0"/>
                        </a:rPr>
                        <a:t>67281</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27/9/22</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Medium) Nov 21 - BAU071 / When a cyclic read with reason 'N' is loaded within D to D+5 of the transfer date through UMR process, the read type is blank</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No</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5862"/>
                  </a:ext>
                </a:extLst>
              </a:tr>
              <a:tr h="360040">
                <a:tc>
                  <a:txBody>
                    <a:bodyPr/>
                    <a:lstStyle/>
                    <a:p>
                      <a:pPr algn="ctr" fontAlgn="b"/>
                      <a:r>
                        <a:rPr lang="en-GB" sz="1100" b="0" i="0" u="none" strike="noStrike">
                          <a:solidFill>
                            <a:srgbClr val="000000"/>
                          </a:solidFill>
                          <a:effectLst/>
                          <a:latin typeface="Calibri" panose="020F0502020204030204" pitchFamily="34" charset="0"/>
                        </a:rPr>
                        <a:t>67273</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09/9/22</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Medium) When cyclic read is loaded within transfer window for a Meter-Corrector site, uncorrected read is blank and meter read is incorrect for estimated transfer read</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No</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153789"/>
                  </a:ext>
                </a:extLst>
              </a:tr>
              <a:tr h="288032">
                <a:tc>
                  <a:txBody>
                    <a:bodyPr/>
                    <a:lstStyle/>
                    <a:p>
                      <a:pPr algn="ctr" fontAlgn="b"/>
                      <a:r>
                        <a:rPr lang="en-GB" sz="1100" b="0" i="0" u="none" strike="noStrike">
                          <a:solidFill>
                            <a:srgbClr val="000000"/>
                          </a:solidFill>
                          <a:effectLst/>
                          <a:latin typeface="Calibri" panose="020F0502020204030204" pitchFamily="34" charset="0"/>
                        </a:rPr>
                        <a:t>67220</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09/9/22</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Low) Replacement read  of OPNX got stuck in pending status in UBR staging table ,ideally it should get rejected.</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No</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517546"/>
                  </a:ext>
                </a:extLst>
              </a:tr>
              <a:tr h="507204">
                <a:tc>
                  <a:txBody>
                    <a:bodyPr/>
                    <a:lstStyle/>
                    <a:p>
                      <a:pPr algn="ctr" fontAlgn="b"/>
                      <a:r>
                        <a:rPr lang="en-GB" sz="1100" b="0" i="0" u="none" strike="noStrike">
                          <a:solidFill>
                            <a:srgbClr val="000000"/>
                          </a:solidFill>
                          <a:effectLst/>
                          <a:latin typeface="Calibri" panose="020F0502020204030204" pitchFamily="34" charset="0"/>
                        </a:rPr>
                        <a:t>66894</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9/09/22</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Priority Medium) Proactive / UK Link / Metering / Actual read uploaded through DLC/UDR process with a non-zero TTZ does not consider TTZ to derive better-estimated reads</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No</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502405"/>
                  </a:ext>
                </a:extLst>
              </a:tr>
            </a:tbl>
          </a:graphicData>
        </a:graphic>
      </p:graphicFrame>
    </p:spTree>
    <p:extLst>
      <p:ext uri="{BB962C8B-B14F-4D97-AF65-F5344CB8AC3E}">
        <p14:creationId xmlns:p14="http://schemas.microsoft.com/office/powerpoint/2010/main" val="3521979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Closed Defects between 1</a:t>
            </a:r>
            <a:r>
              <a:rPr lang="en-GB" baseline="30000"/>
              <a:t>st</a:t>
            </a:r>
            <a:r>
              <a:rPr lang="en-GB"/>
              <a:t> Sept &amp; 30</a:t>
            </a:r>
            <a:r>
              <a:rPr lang="en-GB" baseline="30000"/>
              <a:t>th</a:t>
            </a:r>
            <a:r>
              <a:rPr lang="en-GB"/>
              <a:t> Sept 2022</a:t>
            </a:r>
          </a:p>
        </p:txBody>
      </p:sp>
      <p:graphicFrame>
        <p:nvGraphicFramePr>
          <p:cNvPr id="17" name="Content Placeholder 16">
            <a:extLst>
              <a:ext uri="{FF2B5EF4-FFF2-40B4-BE49-F238E27FC236}">
                <a16:creationId xmlns:a16="http://schemas.microsoft.com/office/drawing/2014/main" id="{1E4F819B-E4E2-4427-9136-90091F450072}"/>
              </a:ext>
            </a:extLst>
          </p:cNvPr>
          <p:cNvGraphicFramePr>
            <a:graphicFrameLocks noGrp="1"/>
          </p:cNvGraphicFramePr>
          <p:nvPr>
            <p:ph idx="1"/>
          </p:nvPr>
        </p:nvGraphicFramePr>
        <p:xfrm>
          <a:off x="251520" y="791617"/>
          <a:ext cx="8712968" cy="2644229"/>
        </p:xfrm>
        <a:graphic>
          <a:graphicData uri="http://schemas.openxmlformats.org/drawingml/2006/table">
            <a:tbl>
              <a:tblPr/>
              <a:tblGrid>
                <a:gridCol w="720080">
                  <a:extLst>
                    <a:ext uri="{9D8B030D-6E8A-4147-A177-3AD203B41FA5}">
                      <a16:colId xmlns:a16="http://schemas.microsoft.com/office/drawing/2014/main" val="3890711781"/>
                    </a:ext>
                  </a:extLst>
                </a:gridCol>
                <a:gridCol w="720080">
                  <a:extLst>
                    <a:ext uri="{9D8B030D-6E8A-4147-A177-3AD203B41FA5}">
                      <a16:colId xmlns:a16="http://schemas.microsoft.com/office/drawing/2014/main" val="1068781330"/>
                    </a:ext>
                  </a:extLst>
                </a:gridCol>
                <a:gridCol w="6400055">
                  <a:extLst>
                    <a:ext uri="{9D8B030D-6E8A-4147-A177-3AD203B41FA5}">
                      <a16:colId xmlns:a16="http://schemas.microsoft.com/office/drawing/2014/main" val="3378660332"/>
                    </a:ext>
                  </a:extLst>
                </a:gridCol>
                <a:gridCol w="872753">
                  <a:extLst>
                    <a:ext uri="{9D8B030D-6E8A-4147-A177-3AD203B41FA5}">
                      <a16:colId xmlns:a16="http://schemas.microsoft.com/office/drawing/2014/main" val="2275384332"/>
                    </a:ext>
                  </a:extLst>
                </a:gridCol>
              </a:tblGrid>
              <a:tr h="220999">
                <a:tc gridSpan="4">
                  <a:txBody>
                    <a:bodyPr/>
                    <a:lstStyle/>
                    <a:p>
                      <a:pPr algn="ctr" fontAlgn="ctr"/>
                      <a:r>
                        <a:rPr lang="en-GB" sz="800" b="1" i="0" u="none" strike="noStrike">
                          <a:solidFill>
                            <a:srgbClr val="000000"/>
                          </a:solidFill>
                          <a:effectLst/>
                          <a:latin typeface="Calibri" panose="020F0502020204030204" pitchFamily="34" charset="0"/>
                        </a:rPr>
                        <a:t>Closed Defects</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7714549"/>
                  </a:ext>
                </a:extLst>
              </a:tr>
              <a:tr h="598939">
                <a:tc>
                  <a:txBody>
                    <a:bodyPr/>
                    <a:lstStyle/>
                    <a:p>
                      <a:pPr algn="ctr" fontAlgn="ctr"/>
                      <a:r>
                        <a:rPr lang="en-GB" sz="1100" b="1" i="0" u="none" strike="noStrike">
                          <a:solidFill>
                            <a:srgbClr val="000000"/>
                          </a:solidFill>
                          <a:effectLst/>
                          <a:latin typeface="Calibri" panose="020F0502020204030204" pitchFamily="34" charset="0"/>
                        </a:rPr>
                        <a:t>Defect ID (RTC)</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100" b="1" i="0" u="none" strike="noStrike">
                          <a:solidFill>
                            <a:srgbClr val="000000"/>
                          </a:solidFill>
                          <a:effectLst/>
                          <a:latin typeface="Calibri" panose="020F0502020204030204" pitchFamily="34" charset="0"/>
                        </a:rPr>
                        <a:t>Deployed / Closed on: </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100" b="1" i="0" u="none" strike="noStrike">
                          <a:solidFill>
                            <a:srgbClr val="000000"/>
                          </a:solidFill>
                          <a:effectLst/>
                          <a:latin typeface="Calibri" panose="020F0502020204030204" pitchFamily="34" charset="0"/>
                        </a:rPr>
                        <a:t>Description</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100" b="1" i="0" u="none" strike="noStrike">
                          <a:solidFill>
                            <a:srgbClr val="000000"/>
                          </a:solidFill>
                          <a:effectLst/>
                          <a:latin typeface="Calibri" panose="020F0502020204030204" pitchFamily="34" charset="0"/>
                        </a:rPr>
                        <a:t>Amendment Invoice Impacting </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803195748"/>
                  </a:ext>
                </a:extLst>
              </a:tr>
              <a:tr h="548214">
                <a:tc>
                  <a:txBody>
                    <a:bodyPr/>
                    <a:lstStyle/>
                    <a:p>
                      <a:pPr algn="ctr" fontAlgn="b"/>
                      <a:r>
                        <a:rPr lang="en-GB" sz="1100" b="0" i="0" u="none" strike="noStrike">
                          <a:solidFill>
                            <a:srgbClr val="000000"/>
                          </a:solidFill>
                          <a:effectLst/>
                          <a:latin typeface="Calibri" panose="020F0502020204030204" pitchFamily="34" charset="0"/>
                        </a:rPr>
                        <a:t>66584</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09/9/22</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Medium) MR15 exceptions are created incorrectly when class change estimated reads (loaded during class change from 3 to 4) are replaced, while the next read is already present in class 4 period</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Yes</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898190"/>
                  </a:ext>
                </a:extLst>
              </a:tr>
              <a:tr h="288032">
                <a:tc>
                  <a:txBody>
                    <a:bodyPr/>
                    <a:lstStyle/>
                    <a:p>
                      <a:pPr algn="ctr" fontAlgn="b"/>
                      <a:r>
                        <a:rPr lang="en-GB" sz="1100" b="0" i="0" u="none" strike="noStrike">
                          <a:solidFill>
                            <a:srgbClr val="000000"/>
                          </a:solidFill>
                          <a:effectLst/>
                          <a:latin typeface="Calibri" panose="020F0502020204030204" pitchFamily="34" charset="0"/>
                        </a:rPr>
                        <a:t>66429</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09/9/22</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Medium) SAP- For class 4 sites two variances are getting generated on the end of the month after rec</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Yes</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5862"/>
                  </a:ext>
                </a:extLst>
              </a:tr>
              <a:tr h="432048">
                <a:tc>
                  <a:txBody>
                    <a:bodyPr/>
                    <a:lstStyle/>
                    <a:p>
                      <a:pPr algn="ctr" fontAlgn="b"/>
                      <a:r>
                        <a:rPr lang="en-GB" sz="1100" b="0" i="0" u="none" strike="noStrike">
                          <a:solidFill>
                            <a:srgbClr val="000000"/>
                          </a:solidFill>
                          <a:effectLst/>
                          <a:latin typeface="Calibri" panose="020F0502020204030204" pitchFamily="34" charset="0"/>
                        </a:rPr>
                        <a:t>66428</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09/9/22</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High) Incorrect previous volume populated in UBR table when Replacement read is loaded on D+10 (Shipper transfer date) where Class change occurs from 4 to 3 on D date</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Yes</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153789"/>
                  </a:ext>
                </a:extLst>
              </a:tr>
              <a:tr h="288032">
                <a:tc>
                  <a:txBody>
                    <a:bodyPr/>
                    <a:lstStyle/>
                    <a:p>
                      <a:pPr algn="ctr" fontAlgn="b"/>
                      <a:r>
                        <a:rPr lang="en-GB" sz="1100" b="0" i="0" u="none" strike="noStrike">
                          <a:solidFill>
                            <a:srgbClr val="000000"/>
                          </a:solidFill>
                          <a:effectLst/>
                          <a:latin typeface="Calibri" panose="020F0502020204030204" pitchFamily="34" charset="0"/>
                        </a:rPr>
                        <a:t>66070</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28/09/22</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Medium ) UKLINK/SPA/SLSP site confirmed to class 4 within contract period</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No</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517546"/>
                  </a:ext>
                </a:extLst>
              </a:tr>
              <a:tr h="267965">
                <a:tc>
                  <a:txBody>
                    <a:bodyPr/>
                    <a:lstStyle/>
                    <a:p>
                      <a:pPr algn="ctr" fontAlgn="b"/>
                      <a:r>
                        <a:rPr lang="en-GB" sz="1100" b="0" i="0" u="none" strike="noStrike">
                          <a:solidFill>
                            <a:srgbClr val="000000"/>
                          </a:solidFill>
                          <a:effectLst/>
                          <a:latin typeface="Calibri" panose="020F0502020204030204" pitchFamily="34" charset="0"/>
                        </a:rPr>
                        <a:t>65738</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30/09/22</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Low) SAP:RGMA : Role code missing while RGMA exchange</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No</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502405"/>
                  </a:ext>
                </a:extLst>
              </a:tr>
            </a:tbl>
          </a:graphicData>
        </a:graphic>
      </p:graphicFrame>
      <p:graphicFrame>
        <p:nvGraphicFramePr>
          <p:cNvPr id="3" name="Table 2">
            <a:extLst>
              <a:ext uri="{FF2B5EF4-FFF2-40B4-BE49-F238E27FC236}">
                <a16:creationId xmlns:a16="http://schemas.microsoft.com/office/drawing/2014/main" id="{CAD99593-A690-4FBF-B2F8-7C70B6208F6B}"/>
              </a:ext>
            </a:extLst>
          </p:cNvPr>
          <p:cNvGraphicFramePr>
            <a:graphicFrameLocks noGrp="1"/>
          </p:cNvGraphicFramePr>
          <p:nvPr/>
        </p:nvGraphicFramePr>
        <p:xfrm>
          <a:off x="251520" y="3435846"/>
          <a:ext cx="8712968" cy="288032"/>
        </p:xfrm>
        <a:graphic>
          <a:graphicData uri="http://schemas.openxmlformats.org/drawingml/2006/table">
            <a:tbl>
              <a:tblPr/>
              <a:tblGrid>
                <a:gridCol w="720080">
                  <a:extLst>
                    <a:ext uri="{9D8B030D-6E8A-4147-A177-3AD203B41FA5}">
                      <a16:colId xmlns:a16="http://schemas.microsoft.com/office/drawing/2014/main" val="4230814303"/>
                    </a:ext>
                  </a:extLst>
                </a:gridCol>
                <a:gridCol w="720080">
                  <a:extLst>
                    <a:ext uri="{9D8B030D-6E8A-4147-A177-3AD203B41FA5}">
                      <a16:colId xmlns:a16="http://schemas.microsoft.com/office/drawing/2014/main" val="1675965983"/>
                    </a:ext>
                  </a:extLst>
                </a:gridCol>
                <a:gridCol w="6396507">
                  <a:extLst>
                    <a:ext uri="{9D8B030D-6E8A-4147-A177-3AD203B41FA5}">
                      <a16:colId xmlns:a16="http://schemas.microsoft.com/office/drawing/2014/main" val="839713642"/>
                    </a:ext>
                  </a:extLst>
                </a:gridCol>
                <a:gridCol w="876301">
                  <a:extLst>
                    <a:ext uri="{9D8B030D-6E8A-4147-A177-3AD203B41FA5}">
                      <a16:colId xmlns:a16="http://schemas.microsoft.com/office/drawing/2014/main" val="1933451262"/>
                    </a:ext>
                  </a:extLst>
                </a:gridCol>
              </a:tblGrid>
              <a:tr h="288032">
                <a:tc>
                  <a:txBody>
                    <a:bodyPr/>
                    <a:lstStyle/>
                    <a:p>
                      <a:pPr algn="ctr" fontAlgn="b"/>
                      <a:r>
                        <a:rPr lang="en-GB" sz="1100" b="0" i="0" u="none" strike="noStrike">
                          <a:solidFill>
                            <a:srgbClr val="000000"/>
                          </a:solidFill>
                          <a:effectLst/>
                          <a:latin typeface="Calibri" panose="020F0502020204030204" pitchFamily="34" charset="0"/>
                        </a:rPr>
                        <a:t>65322</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09/9/22</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High) Ratchet Process  - PRN files are getting triggered to incorrect shipper for class 1 &amp; 2 sites</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No</a:t>
                      </a:r>
                    </a:p>
                  </a:txBody>
                  <a:tcPr marL="4111" marR="4111" marT="4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377159"/>
                  </a:ext>
                </a:extLst>
              </a:tr>
            </a:tbl>
          </a:graphicData>
        </a:graphic>
      </p:graphicFrame>
    </p:spTree>
    <p:extLst>
      <p:ext uri="{BB962C8B-B14F-4D97-AF65-F5344CB8AC3E}">
        <p14:creationId xmlns:p14="http://schemas.microsoft.com/office/powerpoint/2010/main" val="1134366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Amendment Invoice Impacting Defects - Open</a:t>
            </a:r>
          </a:p>
        </p:txBody>
      </p:sp>
      <p:graphicFrame>
        <p:nvGraphicFramePr>
          <p:cNvPr id="6" name="Content Placeholder 5">
            <a:extLst>
              <a:ext uri="{FF2B5EF4-FFF2-40B4-BE49-F238E27FC236}">
                <a16:creationId xmlns:a16="http://schemas.microsoft.com/office/drawing/2014/main" id="{609ADC0D-BAFF-4662-AFB0-6A7400F24A02}"/>
              </a:ext>
            </a:extLst>
          </p:cNvPr>
          <p:cNvGraphicFramePr>
            <a:graphicFrameLocks noGrp="1"/>
          </p:cNvGraphicFramePr>
          <p:nvPr>
            <p:ph idx="1"/>
          </p:nvPr>
        </p:nvGraphicFramePr>
        <p:xfrm>
          <a:off x="395536" y="761059"/>
          <a:ext cx="8291264" cy="2985454"/>
        </p:xfrm>
        <a:graphic>
          <a:graphicData uri="http://schemas.openxmlformats.org/drawingml/2006/table">
            <a:tbl>
              <a:tblPr/>
              <a:tblGrid>
                <a:gridCol w="617307">
                  <a:extLst>
                    <a:ext uri="{9D8B030D-6E8A-4147-A177-3AD203B41FA5}">
                      <a16:colId xmlns:a16="http://schemas.microsoft.com/office/drawing/2014/main" val="2131810075"/>
                    </a:ext>
                  </a:extLst>
                </a:gridCol>
                <a:gridCol w="966869">
                  <a:extLst>
                    <a:ext uri="{9D8B030D-6E8A-4147-A177-3AD203B41FA5}">
                      <a16:colId xmlns:a16="http://schemas.microsoft.com/office/drawing/2014/main" val="984035495"/>
                    </a:ext>
                  </a:extLst>
                </a:gridCol>
                <a:gridCol w="1429730">
                  <a:extLst>
                    <a:ext uri="{9D8B030D-6E8A-4147-A177-3AD203B41FA5}">
                      <a16:colId xmlns:a16="http://schemas.microsoft.com/office/drawing/2014/main" val="968028207"/>
                    </a:ext>
                  </a:extLst>
                </a:gridCol>
                <a:gridCol w="5277358">
                  <a:extLst>
                    <a:ext uri="{9D8B030D-6E8A-4147-A177-3AD203B41FA5}">
                      <a16:colId xmlns:a16="http://schemas.microsoft.com/office/drawing/2014/main" val="3508322264"/>
                    </a:ext>
                  </a:extLst>
                </a:gridCol>
              </a:tblGrid>
              <a:tr h="199135">
                <a:tc gridSpan="4">
                  <a:txBody>
                    <a:bodyPr/>
                    <a:lstStyle/>
                    <a:p>
                      <a:pPr algn="ctr" fontAlgn="b"/>
                      <a:r>
                        <a:rPr lang="en-US" sz="1300" b="1" i="0" u="none" strike="noStrike">
                          <a:solidFill>
                            <a:srgbClr val="000000"/>
                          </a:solidFill>
                          <a:effectLst/>
                          <a:latin typeface="Calibri" panose="020F0502020204030204" pitchFamily="34" charset="0"/>
                        </a:rPr>
                        <a:t>Open Amendment Invoice Impacting Defects</a:t>
                      </a:r>
                    </a:p>
                  </a:txBody>
                  <a:tcPr marL="5149" marR="5149" marT="51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61139657"/>
                  </a:ext>
                </a:extLst>
              </a:tr>
              <a:tr h="393224">
                <a:tc>
                  <a:txBody>
                    <a:bodyPr/>
                    <a:lstStyle/>
                    <a:p>
                      <a:pPr algn="ctr" fontAlgn="ctr"/>
                      <a:r>
                        <a:rPr lang="en-GB" sz="1300" b="1" i="0" u="none" strike="noStrike">
                          <a:solidFill>
                            <a:srgbClr val="000000"/>
                          </a:solidFill>
                          <a:effectLst/>
                          <a:latin typeface="Calibri" panose="020F0502020204030204" pitchFamily="34" charset="0"/>
                        </a:rPr>
                        <a:t>Defect ID</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300" b="1" i="0" u="none" strike="noStrike">
                          <a:solidFill>
                            <a:srgbClr val="000000"/>
                          </a:solidFill>
                          <a:effectLst/>
                          <a:latin typeface="Calibri" panose="020F0502020204030204" pitchFamily="34" charset="0"/>
                        </a:rPr>
                        <a:t>Status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300" b="1" i="0" u="none" strike="noStrike">
                          <a:solidFill>
                            <a:srgbClr val="000000"/>
                          </a:solidFill>
                          <a:effectLst/>
                          <a:latin typeface="Calibri" panose="020F0502020204030204" pitchFamily="34" charset="0"/>
                        </a:rPr>
                        <a:t>Primary Business Process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300" b="1" i="0" u="none" strike="noStrike">
                          <a:solidFill>
                            <a:srgbClr val="000000"/>
                          </a:solidFill>
                          <a:effectLst/>
                          <a:latin typeface="Calibri" panose="020F0502020204030204" pitchFamily="34" charset="0"/>
                        </a:rPr>
                        <a:t>Description</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65793844"/>
                  </a:ext>
                </a:extLst>
              </a:tr>
              <a:tr h="612640">
                <a:tc>
                  <a:txBody>
                    <a:bodyPr/>
                    <a:lstStyle/>
                    <a:p>
                      <a:pPr algn="ctr" fontAlgn="b"/>
                      <a:r>
                        <a:rPr lang="en-GB" sz="1100" b="0" i="0" u="none" strike="noStrike">
                          <a:solidFill>
                            <a:srgbClr val="000000"/>
                          </a:solidFill>
                          <a:effectLst/>
                          <a:latin typeface="Calibri" panose="020F0502020204030204" pitchFamily="34" charset="0"/>
                        </a:rPr>
                        <a:t>66624</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UAT Assurance</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Reconciliation Process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Medium) When Shipper transfer is performed for a Prime site on D date and read is submitted by the outgoing shipper on D-1 day, the read is incorrectly loaded as an ACTIVE read</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25847"/>
                  </a:ext>
                </a:extLst>
              </a:tr>
              <a:tr h="629128">
                <a:tc>
                  <a:txBody>
                    <a:bodyPr/>
                    <a:lstStyle/>
                    <a:p>
                      <a:pPr algn="ctr" fontAlgn="b"/>
                      <a:r>
                        <a:rPr lang="en-GB" sz="1100" b="0" i="0" u="none" strike="noStrike">
                          <a:solidFill>
                            <a:srgbClr val="000000"/>
                          </a:solidFill>
                          <a:effectLst/>
                          <a:latin typeface="Calibri" panose="020F0502020204030204" pitchFamily="34" charset="0"/>
                        </a:rPr>
                        <a:t>66623</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DRS completed</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Read upload (NDM)</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Medium)In Class 4 Prime-sub sites, When Shipper transfer is performed for sub site on D date followed by loading an actual read through read submission(RD1) file ,within transfer window(D to D+5), the transfer read estimation is not getting triggered</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095239"/>
                  </a:ext>
                </a:extLst>
              </a:tr>
              <a:tr h="497734">
                <a:tc>
                  <a:txBody>
                    <a:bodyPr/>
                    <a:lstStyle/>
                    <a:p>
                      <a:pPr algn="ctr" fontAlgn="b"/>
                      <a:r>
                        <a:rPr lang="en-GB" sz="1100" b="0" i="0" u="none" strike="noStrike">
                          <a:solidFill>
                            <a:srgbClr val="000000"/>
                          </a:solidFill>
                          <a:effectLst/>
                          <a:latin typeface="Calibri" panose="020F0502020204030204" pitchFamily="34" charset="0"/>
                        </a:rPr>
                        <a:t>66428</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Fix Deployed - Pending Data Correction</a:t>
                      </a:r>
                      <a:endParaRPr lang="en-GB" sz="1100" b="0" i="0" u="none" strike="noStrike">
                        <a:solidFill>
                          <a:srgbClr val="000000"/>
                        </a:solidFill>
                        <a:effectLst/>
                        <a:latin typeface="Calibri" panose="020F0502020204030204" pitchFamily="34" charset="0"/>
                      </a:endParaRP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Reconciliation Process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a:t>
                      </a:r>
                      <a:r>
                        <a:rPr lang="en-US" sz="1100" b="0" i="0" u="none" strike="noStrike">
                          <a:solidFill>
                            <a:srgbClr val="000000"/>
                          </a:solidFill>
                          <a:effectLst/>
                          <a:latin typeface="Calibri" panose="020F0502020204030204" pitchFamily="34" charset="0"/>
                        </a:rPr>
                        <a:t>Priority High) Incorrect previous volume populated in UBR table when Replacement read is loaded on D+10 (Shipper transfer date) where Class change occurs from 4 to 3 on D date</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298398"/>
                  </a:ext>
                </a:extLst>
              </a:tr>
              <a:tr h="630959">
                <a:tc>
                  <a:txBody>
                    <a:bodyPr/>
                    <a:lstStyle/>
                    <a:p>
                      <a:pPr algn="ctr" fontAlgn="b"/>
                      <a:r>
                        <a:rPr lang="en-GB" sz="1100" b="0" i="0" u="none" strike="noStrike">
                          <a:solidFill>
                            <a:srgbClr val="000000"/>
                          </a:solidFill>
                          <a:effectLst/>
                          <a:latin typeface="Calibri" panose="020F0502020204030204" pitchFamily="34" charset="0"/>
                        </a:rPr>
                        <a:t>66429</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Fix Deployed - Pending Data Correction</a:t>
                      </a:r>
                      <a:endParaRPr lang="en-GB" sz="1100" b="0" i="0" u="none" strike="noStrike">
                        <a:solidFill>
                          <a:srgbClr val="000000"/>
                        </a:solidFill>
                        <a:effectLst/>
                        <a:latin typeface="Calibri" panose="020F0502020204030204" pitchFamily="34" charset="0"/>
                      </a:endParaRP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Reconciliation Process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a:t>
                      </a:r>
                      <a:r>
                        <a:rPr lang="en-US" sz="1100" b="0" i="0" u="none" strike="noStrike">
                          <a:solidFill>
                            <a:srgbClr val="000000"/>
                          </a:solidFill>
                          <a:effectLst/>
                          <a:latin typeface="Calibri" panose="020F0502020204030204" pitchFamily="34" charset="0"/>
                        </a:rPr>
                        <a:t>Priority Medium) SAP- For class 4 sites two variances are getting generated on the end of the month after rec</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406208"/>
                  </a:ext>
                </a:extLst>
              </a:tr>
            </a:tbl>
          </a:graphicData>
        </a:graphic>
      </p:graphicFrame>
      <p:graphicFrame>
        <p:nvGraphicFramePr>
          <p:cNvPr id="4" name="Table 3">
            <a:extLst>
              <a:ext uri="{FF2B5EF4-FFF2-40B4-BE49-F238E27FC236}">
                <a16:creationId xmlns:a16="http://schemas.microsoft.com/office/drawing/2014/main" id="{DBA5ACEB-A8B1-4C3A-9B23-98E287FF3B3F}"/>
              </a:ext>
            </a:extLst>
          </p:cNvPr>
          <p:cNvGraphicFramePr>
            <a:graphicFrameLocks noGrp="1"/>
          </p:cNvGraphicFramePr>
          <p:nvPr/>
        </p:nvGraphicFramePr>
        <p:xfrm>
          <a:off x="395536" y="3746514"/>
          <a:ext cx="8291265" cy="635928"/>
        </p:xfrm>
        <a:graphic>
          <a:graphicData uri="http://schemas.openxmlformats.org/drawingml/2006/table">
            <a:tbl>
              <a:tblPr/>
              <a:tblGrid>
                <a:gridCol w="648072">
                  <a:extLst>
                    <a:ext uri="{9D8B030D-6E8A-4147-A177-3AD203B41FA5}">
                      <a16:colId xmlns:a16="http://schemas.microsoft.com/office/drawing/2014/main" val="2363280655"/>
                    </a:ext>
                  </a:extLst>
                </a:gridCol>
                <a:gridCol w="936104">
                  <a:extLst>
                    <a:ext uri="{9D8B030D-6E8A-4147-A177-3AD203B41FA5}">
                      <a16:colId xmlns:a16="http://schemas.microsoft.com/office/drawing/2014/main" val="1823743320"/>
                    </a:ext>
                  </a:extLst>
                </a:gridCol>
                <a:gridCol w="1440160">
                  <a:extLst>
                    <a:ext uri="{9D8B030D-6E8A-4147-A177-3AD203B41FA5}">
                      <a16:colId xmlns:a16="http://schemas.microsoft.com/office/drawing/2014/main" val="2413736583"/>
                    </a:ext>
                  </a:extLst>
                </a:gridCol>
                <a:gridCol w="5266929">
                  <a:extLst>
                    <a:ext uri="{9D8B030D-6E8A-4147-A177-3AD203B41FA5}">
                      <a16:colId xmlns:a16="http://schemas.microsoft.com/office/drawing/2014/main" val="4000754856"/>
                    </a:ext>
                  </a:extLst>
                </a:gridCol>
              </a:tblGrid>
              <a:tr h="635928">
                <a:tc>
                  <a:txBody>
                    <a:bodyPr/>
                    <a:lstStyle/>
                    <a:p>
                      <a:pPr algn="ctr" fontAlgn="b"/>
                      <a:r>
                        <a:rPr lang="en-GB" sz="1300" b="0" i="0" u="none" strike="noStrike">
                          <a:solidFill>
                            <a:srgbClr val="000000"/>
                          </a:solidFill>
                          <a:effectLst/>
                          <a:latin typeface="Calibri" panose="020F0502020204030204" pitchFamily="34" charset="0"/>
                        </a:rPr>
                        <a:t>67938</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UAT Execution</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a:solidFill>
                            <a:srgbClr val="000000"/>
                          </a:solidFill>
                          <a:effectLst/>
                          <a:latin typeface="Calibri" panose="020F0502020204030204" pitchFamily="34" charset="0"/>
                          <a:cs typeface="Calibri" panose="020F0502020204030204" pitchFamily="34" charset="0"/>
                        </a:rPr>
                        <a:t>READS - Read upload (NDM)</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Priority High) Incorrect volume/energy is calculated for actual read loaded after estimated transfer read due to the last actual read on the site being an inserted actual read</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402458"/>
                  </a:ext>
                </a:extLst>
              </a:tr>
            </a:tbl>
          </a:graphicData>
        </a:graphic>
      </p:graphicFrame>
      <p:graphicFrame>
        <p:nvGraphicFramePr>
          <p:cNvPr id="9" name="Table 8">
            <a:extLst>
              <a:ext uri="{FF2B5EF4-FFF2-40B4-BE49-F238E27FC236}">
                <a16:creationId xmlns:a16="http://schemas.microsoft.com/office/drawing/2014/main" id="{3EB32F7F-4F7C-49B3-828F-A62936B7CBAA}"/>
              </a:ext>
            </a:extLst>
          </p:cNvPr>
          <p:cNvGraphicFramePr>
            <a:graphicFrameLocks noGrp="1"/>
          </p:cNvGraphicFramePr>
          <p:nvPr/>
        </p:nvGraphicFramePr>
        <p:xfrm>
          <a:off x="395536" y="4382440"/>
          <a:ext cx="8291264" cy="553429"/>
        </p:xfrm>
        <a:graphic>
          <a:graphicData uri="http://schemas.openxmlformats.org/drawingml/2006/table">
            <a:tbl>
              <a:tblPr/>
              <a:tblGrid>
                <a:gridCol w="648072">
                  <a:extLst>
                    <a:ext uri="{9D8B030D-6E8A-4147-A177-3AD203B41FA5}">
                      <a16:colId xmlns:a16="http://schemas.microsoft.com/office/drawing/2014/main" val="1020804205"/>
                    </a:ext>
                  </a:extLst>
                </a:gridCol>
                <a:gridCol w="936104">
                  <a:extLst>
                    <a:ext uri="{9D8B030D-6E8A-4147-A177-3AD203B41FA5}">
                      <a16:colId xmlns:a16="http://schemas.microsoft.com/office/drawing/2014/main" val="4133168658"/>
                    </a:ext>
                  </a:extLst>
                </a:gridCol>
                <a:gridCol w="1440160">
                  <a:extLst>
                    <a:ext uri="{9D8B030D-6E8A-4147-A177-3AD203B41FA5}">
                      <a16:colId xmlns:a16="http://schemas.microsoft.com/office/drawing/2014/main" val="2629952054"/>
                    </a:ext>
                  </a:extLst>
                </a:gridCol>
                <a:gridCol w="5266928">
                  <a:extLst>
                    <a:ext uri="{9D8B030D-6E8A-4147-A177-3AD203B41FA5}">
                      <a16:colId xmlns:a16="http://schemas.microsoft.com/office/drawing/2014/main" val="1296423830"/>
                    </a:ext>
                  </a:extLst>
                </a:gridCol>
              </a:tblGrid>
              <a:tr h="553429">
                <a:tc>
                  <a:txBody>
                    <a:bodyPr/>
                    <a:lstStyle/>
                    <a:p>
                      <a:pPr algn="ctr" fontAlgn="b"/>
                      <a:r>
                        <a:rPr lang="en-GB" sz="1300" b="0" i="0" u="none" strike="noStrike">
                          <a:solidFill>
                            <a:srgbClr val="000000"/>
                          </a:solidFill>
                          <a:effectLst/>
                          <a:latin typeface="Calibri" panose="020F0502020204030204" pitchFamily="34" charset="0"/>
                        </a:rPr>
                        <a:t>68059</a:t>
                      </a:r>
                    </a:p>
                  </a:txBody>
                  <a:tcPr marL="5149" marR="5149" marT="51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DRS Completed</a:t>
                      </a:r>
                    </a:p>
                  </a:txBody>
                  <a:tcPr marL="5149" marR="5149" marT="51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a:solidFill>
                            <a:srgbClr val="000000"/>
                          </a:solidFill>
                          <a:effectLst/>
                          <a:latin typeface="Calibri" panose="020F0502020204030204" pitchFamily="34" charset="0"/>
                          <a:cs typeface="Calibri" panose="020F0502020204030204" pitchFamily="34" charset="0"/>
                        </a:rPr>
                        <a:t>READS - Read upload (NDM)</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5149" marR="5149" marT="51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Priority Medium ) Auto-resolution of LD01 exception fails for prime sites when Shipper transfer occurs on D date and LDZ change occurs on D-1 date</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609611"/>
                  </a:ext>
                </a:extLst>
              </a:tr>
            </a:tbl>
          </a:graphicData>
        </a:graphic>
      </p:graphicFrame>
    </p:spTree>
    <p:extLst>
      <p:ext uri="{BB962C8B-B14F-4D97-AF65-F5344CB8AC3E}">
        <p14:creationId xmlns:p14="http://schemas.microsoft.com/office/powerpoint/2010/main" val="3148956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Amendment Invoice Impacting Defects - Open</a:t>
            </a:r>
          </a:p>
        </p:txBody>
      </p:sp>
      <p:graphicFrame>
        <p:nvGraphicFramePr>
          <p:cNvPr id="6" name="Content Placeholder 5">
            <a:extLst>
              <a:ext uri="{FF2B5EF4-FFF2-40B4-BE49-F238E27FC236}">
                <a16:creationId xmlns:a16="http://schemas.microsoft.com/office/drawing/2014/main" id="{609ADC0D-BAFF-4662-AFB0-6A7400F24A02}"/>
              </a:ext>
            </a:extLst>
          </p:cNvPr>
          <p:cNvGraphicFramePr>
            <a:graphicFrameLocks noGrp="1"/>
          </p:cNvGraphicFramePr>
          <p:nvPr>
            <p:ph idx="1"/>
          </p:nvPr>
        </p:nvGraphicFramePr>
        <p:xfrm>
          <a:off x="323528" y="843559"/>
          <a:ext cx="8496944" cy="3456383"/>
        </p:xfrm>
        <a:graphic>
          <a:graphicData uri="http://schemas.openxmlformats.org/drawingml/2006/table">
            <a:tbl>
              <a:tblPr/>
              <a:tblGrid>
                <a:gridCol w="698708">
                  <a:extLst>
                    <a:ext uri="{9D8B030D-6E8A-4147-A177-3AD203B41FA5}">
                      <a16:colId xmlns:a16="http://schemas.microsoft.com/office/drawing/2014/main" val="2131810075"/>
                    </a:ext>
                  </a:extLst>
                </a:gridCol>
                <a:gridCol w="811803">
                  <a:extLst>
                    <a:ext uri="{9D8B030D-6E8A-4147-A177-3AD203B41FA5}">
                      <a16:colId xmlns:a16="http://schemas.microsoft.com/office/drawing/2014/main" val="984035495"/>
                    </a:ext>
                  </a:extLst>
                </a:gridCol>
                <a:gridCol w="1623609">
                  <a:extLst>
                    <a:ext uri="{9D8B030D-6E8A-4147-A177-3AD203B41FA5}">
                      <a16:colId xmlns:a16="http://schemas.microsoft.com/office/drawing/2014/main" val="968028207"/>
                    </a:ext>
                  </a:extLst>
                </a:gridCol>
                <a:gridCol w="5362824">
                  <a:extLst>
                    <a:ext uri="{9D8B030D-6E8A-4147-A177-3AD203B41FA5}">
                      <a16:colId xmlns:a16="http://schemas.microsoft.com/office/drawing/2014/main" val="3508322264"/>
                    </a:ext>
                  </a:extLst>
                </a:gridCol>
              </a:tblGrid>
              <a:tr h="238982">
                <a:tc gridSpan="4">
                  <a:txBody>
                    <a:bodyPr/>
                    <a:lstStyle/>
                    <a:p>
                      <a:pPr algn="ctr" fontAlgn="b"/>
                      <a:r>
                        <a:rPr lang="en-US" sz="1300" b="1" i="0" u="none" strike="noStrike">
                          <a:solidFill>
                            <a:srgbClr val="000000"/>
                          </a:solidFill>
                          <a:effectLst/>
                          <a:latin typeface="Calibri" panose="020F0502020204030204" pitchFamily="34" charset="0"/>
                        </a:rPr>
                        <a:t>Open Amendment Invoice Impacting Defects</a:t>
                      </a:r>
                    </a:p>
                  </a:txBody>
                  <a:tcPr marL="5149" marR="5149" marT="51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61139657"/>
                  </a:ext>
                </a:extLst>
              </a:tr>
              <a:tr h="471642">
                <a:tc>
                  <a:txBody>
                    <a:bodyPr/>
                    <a:lstStyle/>
                    <a:p>
                      <a:pPr algn="ctr" fontAlgn="ctr"/>
                      <a:r>
                        <a:rPr lang="en-GB" sz="1300" b="1" i="0" u="none" strike="noStrike">
                          <a:solidFill>
                            <a:srgbClr val="000000"/>
                          </a:solidFill>
                          <a:effectLst/>
                          <a:latin typeface="Calibri" panose="020F0502020204030204" pitchFamily="34" charset="0"/>
                        </a:rPr>
                        <a:t>Defect ID</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300" b="1" i="0" u="none" strike="noStrike">
                          <a:solidFill>
                            <a:srgbClr val="000000"/>
                          </a:solidFill>
                          <a:effectLst/>
                          <a:latin typeface="Calibri" panose="020F0502020204030204" pitchFamily="34" charset="0"/>
                        </a:rPr>
                        <a:t>Status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300" b="1" i="0" u="none" strike="noStrike">
                          <a:solidFill>
                            <a:srgbClr val="000000"/>
                          </a:solidFill>
                          <a:effectLst/>
                          <a:latin typeface="Calibri" panose="020F0502020204030204" pitchFamily="34" charset="0"/>
                        </a:rPr>
                        <a:t>Primary Business Process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300" b="1" i="0" u="none" strike="noStrike">
                          <a:solidFill>
                            <a:srgbClr val="000000"/>
                          </a:solidFill>
                          <a:effectLst/>
                          <a:latin typeface="Calibri" panose="020F0502020204030204" pitchFamily="34" charset="0"/>
                        </a:rPr>
                        <a:t>Description</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65793844"/>
                  </a:ext>
                </a:extLst>
              </a:tr>
              <a:tr h="559627">
                <a:tc>
                  <a:txBody>
                    <a:bodyPr/>
                    <a:lstStyle/>
                    <a:p>
                      <a:pPr algn="ctr" fontAlgn="b"/>
                      <a:r>
                        <a:rPr lang="en-GB" sz="1100" b="0" i="0" u="none" strike="noStrike">
                          <a:solidFill>
                            <a:srgbClr val="000000"/>
                          </a:solidFill>
                          <a:effectLst/>
                          <a:latin typeface="Calibri" panose="020F0502020204030204" pitchFamily="34" charset="0"/>
                        </a:rPr>
                        <a:t>68376</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DRS In Progress</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RGMA - READS - Read upload (NDM)</a:t>
                      </a:r>
                      <a:endParaRPr lang="en-GB" sz="1100" b="0" i="0" u="none" strike="noStrike">
                        <a:solidFill>
                          <a:srgbClr val="000000"/>
                        </a:solidFill>
                        <a:effectLst/>
                        <a:latin typeface="Calibri" panose="020F0502020204030204" pitchFamily="34" charset="0"/>
                      </a:endParaRP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r>
                        <a:rPr lang="en-US" sz="1100" b="0" i="0" u="none" strike="noStrike">
                          <a:solidFill>
                            <a:srgbClr val="000000"/>
                          </a:solidFill>
                          <a:effectLst/>
                          <a:latin typeface="Calibri" panose="020F0502020204030204" pitchFamily="34" charset="0"/>
                        </a:rPr>
                        <a:t>( Priority High) UKLP: SAP: RGMA: Volume and energy populated incorrect for RGMA final read</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25847"/>
                  </a:ext>
                </a:extLst>
              </a:tr>
              <a:tr h="776264">
                <a:tc>
                  <a:txBody>
                    <a:bodyPr/>
                    <a:lstStyle/>
                    <a:p>
                      <a:pPr algn="ctr" fontAlgn="b"/>
                      <a:r>
                        <a:rPr lang="en-GB" sz="1100" b="0" i="0" u="none" strike="noStrike">
                          <a:solidFill>
                            <a:srgbClr val="000000"/>
                          </a:solidFill>
                          <a:effectLst/>
                          <a:latin typeface="Calibri" panose="020F0502020204030204" pitchFamily="34" charset="0"/>
                        </a:rPr>
                        <a:t>68374</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DRS In Progress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Read upload (NDM)</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Medium)In Class 4 Prime-sub sites, When Shipper transfer is performed for sub site on D date followed by loading an actual read through read submission(RD1) file ,within transfer window(D to D+5), the transfer read estimation is not getting triggered</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095239"/>
                  </a:ext>
                </a:extLst>
              </a:tr>
              <a:tr h="704934">
                <a:tc>
                  <a:txBody>
                    <a:bodyPr/>
                    <a:lstStyle/>
                    <a:p>
                      <a:pPr algn="ctr" fontAlgn="b"/>
                      <a:r>
                        <a:rPr lang="en-GB" sz="1100" b="0" i="0" u="none" strike="noStrike">
                          <a:solidFill>
                            <a:srgbClr val="000000"/>
                          </a:solidFill>
                          <a:effectLst/>
                          <a:latin typeface="Calibri" panose="020F0502020204030204" pitchFamily="34" charset="0"/>
                        </a:rPr>
                        <a:t>68370</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DRS In Progress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Read upload (NDM)</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Priority - High) CSSC defect 68141 - LD01 resolution process does not work when switch involves class change from 4 to 3</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298398"/>
                  </a:ext>
                </a:extLst>
              </a:tr>
              <a:tr h="704934">
                <a:tc>
                  <a:txBody>
                    <a:bodyPr/>
                    <a:lstStyle/>
                    <a:p>
                      <a:pPr algn="ctr" fontAlgn="b"/>
                      <a:r>
                        <a:rPr lang="en-GB" sz="1100" b="0" i="0" u="none" strike="noStrike">
                          <a:solidFill>
                            <a:srgbClr val="000000"/>
                          </a:solidFill>
                          <a:effectLst/>
                          <a:latin typeface="Calibri" panose="020F0502020204030204" pitchFamily="34" charset="0"/>
                        </a:rPr>
                        <a:t>68344</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Ready for Internal Testing</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Read upload (NDM)</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Priority High) REC flag is immediately updated after uploading a Replacement read on class 3 start date (class change from class 2 to class 3)</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406208"/>
                  </a:ext>
                </a:extLst>
              </a:tr>
            </a:tbl>
          </a:graphicData>
        </a:graphic>
      </p:graphicFrame>
      <p:graphicFrame>
        <p:nvGraphicFramePr>
          <p:cNvPr id="3" name="Table 2">
            <a:extLst>
              <a:ext uri="{FF2B5EF4-FFF2-40B4-BE49-F238E27FC236}">
                <a16:creationId xmlns:a16="http://schemas.microsoft.com/office/drawing/2014/main" id="{4803CF3B-319C-4681-9A7C-3F32A9BB90A2}"/>
              </a:ext>
            </a:extLst>
          </p:cNvPr>
          <p:cNvGraphicFramePr>
            <a:graphicFrameLocks noGrp="1"/>
          </p:cNvGraphicFramePr>
          <p:nvPr/>
        </p:nvGraphicFramePr>
        <p:xfrm>
          <a:off x="323528" y="4295635"/>
          <a:ext cx="8496944" cy="508363"/>
        </p:xfrm>
        <a:graphic>
          <a:graphicData uri="http://schemas.openxmlformats.org/drawingml/2006/table">
            <a:tbl>
              <a:tblPr/>
              <a:tblGrid>
                <a:gridCol w="686218">
                  <a:extLst>
                    <a:ext uri="{9D8B030D-6E8A-4147-A177-3AD203B41FA5}">
                      <a16:colId xmlns:a16="http://schemas.microsoft.com/office/drawing/2014/main" val="3165291855"/>
                    </a:ext>
                  </a:extLst>
                </a:gridCol>
                <a:gridCol w="825950">
                  <a:extLst>
                    <a:ext uri="{9D8B030D-6E8A-4147-A177-3AD203B41FA5}">
                      <a16:colId xmlns:a16="http://schemas.microsoft.com/office/drawing/2014/main" val="2269188102"/>
                    </a:ext>
                  </a:extLst>
                </a:gridCol>
                <a:gridCol w="1656184">
                  <a:extLst>
                    <a:ext uri="{9D8B030D-6E8A-4147-A177-3AD203B41FA5}">
                      <a16:colId xmlns:a16="http://schemas.microsoft.com/office/drawing/2014/main" val="3095780322"/>
                    </a:ext>
                  </a:extLst>
                </a:gridCol>
                <a:gridCol w="5328592">
                  <a:extLst>
                    <a:ext uri="{9D8B030D-6E8A-4147-A177-3AD203B41FA5}">
                      <a16:colId xmlns:a16="http://schemas.microsoft.com/office/drawing/2014/main" val="1947417407"/>
                    </a:ext>
                  </a:extLst>
                </a:gridCol>
              </a:tblGrid>
              <a:tr h="421555">
                <a:tc>
                  <a:txBody>
                    <a:bodyPr/>
                    <a:lstStyle/>
                    <a:p>
                      <a:pPr algn="ctr" fontAlgn="b"/>
                      <a:r>
                        <a:rPr lang="en-GB" sz="1300" b="0" i="0" u="none" strike="noStrike">
                          <a:solidFill>
                            <a:srgbClr val="000000"/>
                          </a:solidFill>
                          <a:effectLst/>
                          <a:latin typeface="Calibri" panose="020F0502020204030204" pitchFamily="34" charset="0"/>
                        </a:rPr>
                        <a:t>67274</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Ready for Internal Testing</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Consumption adjustment</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Priority Low) In class 4 site CA is not getting applied from CMS end for one day and In class 2 site CA is not getting applied where adjustment end date is Shipper end date.</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85151"/>
                  </a:ext>
                </a:extLst>
              </a:tr>
            </a:tbl>
          </a:graphicData>
        </a:graphic>
      </p:graphicFrame>
    </p:spTree>
    <p:extLst>
      <p:ext uri="{BB962C8B-B14F-4D97-AF65-F5344CB8AC3E}">
        <p14:creationId xmlns:p14="http://schemas.microsoft.com/office/powerpoint/2010/main" val="2510769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Amendment Invoice Impacting Defects - Open</a:t>
            </a:r>
          </a:p>
        </p:txBody>
      </p:sp>
      <p:graphicFrame>
        <p:nvGraphicFramePr>
          <p:cNvPr id="6" name="Content Placeholder 5">
            <a:extLst>
              <a:ext uri="{FF2B5EF4-FFF2-40B4-BE49-F238E27FC236}">
                <a16:creationId xmlns:a16="http://schemas.microsoft.com/office/drawing/2014/main" id="{609ADC0D-BAFF-4662-AFB0-6A7400F24A02}"/>
              </a:ext>
            </a:extLst>
          </p:cNvPr>
          <p:cNvGraphicFramePr>
            <a:graphicFrameLocks noGrp="1"/>
          </p:cNvGraphicFramePr>
          <p:nvPr>
            <p:ph idx="1"/>
          </p:nvPr>
        </p:nvGraphicFramePr>
        <p:xfrm>
          <a:off x="287524" y="699542"/>
          <a:ext cx="8568952" cy="2306119"/>
        </p:xfrm>
        <a:graphic>
          <a:graphicData uri="http://schemas.openxmlformats.org/drawingml/2006/table">
            <a:tbl>
              <a:tblPr/>
              <a:tblGrid>
                <a:gridCol w="704629">
                  <a:extLst>
                    <a:ext uri="{9D8B030D-6E8A-4147-A177-3AD203B41FA5}">
                      <a16:colId xmlns:a16="http://schemas.microsoft.com/office/drawing/2014/main" val="2131810075"/>
                    </a:ext>
                  </a:extLst>
                </a:gridCol>
                <a:gridCol w="818683">
                  <a:extLst>
                    <a:ext uri="{9D8B030D-6E8A-4147-A177-3AD203B41FA5}">
                      <a16:colId xmlns:a16="http://schemas.microsoft.com/office/drawing/2014/main" val="984035495"/>
                    </a:ext>
                  </a:extLst>
                </a:gridCol>
                <a:gridCol w="1393012">
                  <a:extLst>
                    <a:ext uri="{9D8B030D-6E8A-4147-A177-3AD203B41FA5}">
                      <a16:colId xmlns:a16="http://schemas.microsoft.com/office/drawing/2014/main" val="968028207"/>
                    </a:ext>
                  </a:extLst>
                </a:gridCol>
                <a:gridCol w="5652628">
                  <a:extLst>
                    <a:ext uri="{9D8B030D-6E8A-4147-A177-3AD203B41FA5}">
                      <a16:colId xmlns:a16="http://schemas.microsoft.com/office/drawing/2014/main" val="3508322264"/>
                    </a:ext>
                  </a:extLst>
                </a:gridCol>
              </a:tblGrid>
              <a:tr h="172125">
                <a:tc gridSpan="4">
                  <a:txBody>
                    <a:bodyPr/>
                    <a:lstStyle/>
                    <a:p>
                      <a:pPr algn="ctr" fontAlgn="b"/>
                      <a:r>
                        <a:rPr lang="en-US" sz="1300" b="1" i="0" u="none" strike="noStrike">
                          <a:solidFill>
                            <a:srgbClr val="000000"/>
                          </a:solidFill>
                          <a:effectLst/>
                          <a:latin typeface="Calibri" panose="020F0502020204030204" pitchFamily="34" charset="0"/>
                        </a:rPr>
                        <a:t>Open Amendment Invoice Impacting Defects</a:t>
                      </a:r>
                    </a:p>
                  </a:txBody>
                  <a:tcPr marL="5149" marR="5149" marT="51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61139657"/>
                  </a:ext>
                </a:extLst>
              </a:tr>
              <a:tr h="339697">
                <a:tc>
                  <a:txBody>
                    <a:bodyPr/>
                    <a:lstStyle/>
                    <a:p>
                      <a:pPr algn="ctr" fontAlgn="ctr"/>
                      <a:r>
                        <a:rPr lang="en-GB" sz="1300" b="1" i="0" u="none" strike="noStrike">
                          <a:solidFill>
                            <a:srgbClr val="000000"/>
                          </a:solidFill>
                          <a:effectLst/>
                          <a:latin typeface="Calibri" panose="020F0502020204030204" pitchFamily="34" charset="0"/>
                        </a:rPr>
                        <a:t>Defect ID</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300" b="1" i="0" u="none" strike="noStrike">
                          <a:solidFill>
                            <a:srgbClr val="000000"/>
                          </a:solidFill>
                          <a:effectLst/>
                          <a:latin typeface="Calibri" panose="020F0502020204030204" pitchFamily="34" charset="0"/>
                        </a:rPr>
                        <a:t>Status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300" b="1" i="0" u="none" strike="noStrike">
                          <a:solidFill>
                            <a:srgbClr val="000000"/>
                          </a:solidFill>
                          <a:effectLst/>
                          <a:latin typeface="Calibri" panose="020F0502020204030204" pitchFamily="34" charset="0"/>
                        </a:rPr>
                        <a:t>Primary Business Process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300" b="1" i="0" u="none" strike="noStrike">
                          <a:solidFill>
                            <a:srgbClr val="000000"/>
                          </a:solidFill>
                          <a:effectLst/>
                          <a:latin typeface="Calibri" panose="020F0502020204030204" pitchFamily="34" charset="0"/>
                        </a:rPr>
                        <a:t>Description</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65793844"/>
                  </a:ext>
                </a:extLst>
              </a:tr>
              <a:tr h="325903">
                <a:tc>
                  <a:txBody>
                    <a:bodyPr/>
                    <a:lstStyle/>
                    <a:p>
                      <a:pPr algn="ctr" fontAlgn="b"/>
                      <a:r>
                        <a:rPr lang="en-GB" sz="1100" b="0" i="0" u="none" strike="noStrike">
                          <a:solidFill>
                            <a:srgbClr val="000000"/>
                          </a:solidFill>
                          <a:effectLst/>
                          <a:latin typeface="Calibri" panose="020F0502020204030204" pitchFamily="34" charset="0"/>
                        </a:rPr>
                        <a:t>68343</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DRS Completed</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RGMA - READS - Read upload (NDM)</a:t>
                      </a:r>
                      <a:endParaRPr lang="en-GB" sz="1100" b="0" i="0" u="none" strike="noStrike">
                        <a:solidFill>
                          <a:srgbClr val="000000"/>
                        </a:solidFill>
                        <a:effectLst/>
                        <a:latin typeface="Calibri" panose="020F0502020204030204" pitchFamily="34" charset="0"/>
                      </a:endParaRP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 High) Effective TTZ is not getting calculated correctly for NDM prime sites as per XRN5072 logic.</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25847"/>
                  </a:ext>
                </a:extLst>
              </a:tr>
              <a:tr h="344946">
                <a:tc>
                  <a:txBody>
                    <a:bodyPr/>
                    <a:lstStyle/>
                    <a:p>
                      <a:pPr algn="ctr" fontAlgn="b"/>
                      <a:r>
                        <a:rPr lang="en-GB" sz="1100" b="0" i="0" u="none" strike="noStrike">
                          <a:solidFill>
                            <a:srgbClr val="000000"/>
                          </a:solidFill>
                          <a:effectLst/>
                          <a:latin typeface="Calibri" panose="020F0502020204030204" pitchFamily="34" charset="0"/>
                        </a:rPr>
                        <a:t>68340</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DRS Completed</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Read upload (NDM)</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 High) Incorrect volume/energy is populated for FINX read loaded after estimated transfer reads due to the last actual read being an inserted/replaced actual read</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095239"/>
                  </a:ext>
                </a:extLst>
              </a:tr>
              <a:tr h="397839">
                <a:tc>
                  <a:txBody>
                    <a:bodyPr/>
                    <a:lstStyle/>
                    <a:p>
                      <a:pPr algn="ctr" fontAlgn="b"/>
                      <a:r>
                        <a:rPr lang="en-GB" sz="1100" b="0" i="0" u="none" strike="noStrike">
                          <a:solidFill>
                            <a:srgbClr val="000000"/>
                          </a:solidFill>
                          <a:effectLst/>
                          <a:latin typeface="Calibri" panose="020F0502020204030204" pitchFamily="34" charset="0"/>
                        </a:rPr>
                        <a:t>68266</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Ready for Internal Testing</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Read upload (NDM)</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 High) \Duplicate site visit read is being accepted for same date in NDM sites causing the original site visit read with correct volume/energy to be set to inactive</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298398"/>
                  </a:ext>
                </a:extLst>
              </a:tr>
              <a:tr h="507723">
                <a:tc>
                  <a:txBody>
                    <a:bodyPr/>
                    <a:lstStyle/>
                    <a:p>
                      <a:pPr algn="ctr" fontAlgn="b"/>
                      <a:r>
                        <a:rPr lang="en-GB" sz="1100" b="0" i="0" u="none" strike="noStrike">
                          <a:solidFill>
                            <a:srgbClr val="000000"/>
                          </a:solidFill>
                          <a:effectLst/>
                          <a:latin typeface="Calibri" panose="020F0502020204030204" pitchFamily="34" charset="0"/>
                        </a:rPr>
                        <a:t>68180</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DRS Completed</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Read upload (NDM)</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Priority - High ) Incorrect volume calculation for class 3 sites between class change date and first cyclic read received post class change to class 3 for Meter-Corrector sites</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406208"/>
                  </a:ext>
                </a:extLst>
              </a:tr>
            </a:tbl>
          </a:graphicData>
        </a:graphic>
      </p:graphicFrame>
      <p:graphicFrame>
        <p:nvGraphicFramePr>
          <p:cNvPr id="3" name="Table 2">
            <a:extLst>
              <a:ext uri="{FF2B5EF4-FFF2-40B4-BE49-F238E27FC236}">
                <a16:creationId xmlns:a16="http://schemas.microsoft.com/office/drawing/2014/main" id="{23FA14FC-7990-4DDE-8AA1-4BE9A1931974}"/>
              </a:ext>
            </a:extLst>
          </p:cNvPr>
          <p:cNvGraphicFramePr>
            <a:graphicFrameLocks noGrp="1"/>
          </p:cNvGraphicFramePr>
          <p:nvPr/>
        </p:nvGraphicFramePr>
        <p:xfrm>
          <a:off x="287524" y="3005661"/>
          <a:ext cx="8568952" cy="1877686"/>
        </p:xfrm>
        <a:graphic>
          <a:graphicData uri="http://schemas.openxmlformats.org/drawingml/2006/table">
            <a:tbl>
              <a:tblPr/>
              <a:tblGrid>
                <a:gridCol w="692032">
                  <a:extLst>
                    <a:ext uri="{9D8B030D-6E8A-4147-A177-3AD203B41FA5}">
                      <a16:colId xmlns:a16="http://schemas.microsoft.com/office/drawing/2014/main" val="258803416"/>
                    </a:ext>
                  </a:extLst>
                </a:gridCol>
                <a:gridCol w="856140">
                  <a:extLst>
                    <a:ext uri="{9D8B030D-6E8A-4147-A177-3AD203B41FA5}">
                      <a16:colId xmlns:a16="http://schemas.microsoft.com/office/drawing/2014/main" val="802178629"/>
                    </a:ext>
                  </a:extLst>
                </a:gridCol>
                <a:gridCol w="1368152">
                  <a:extLst>
                    <a:ext uri="{9D8B030D-6E8A-4147-A177-3AD203B41FA5}">
                      <a16:colId xmlns:a16="http://schemas.microsoft.com/office/drawing/2014/main" val="1706258326"/>
                    </a:ext>
                  </a:extLst>
                </a:gridCol>
                <a:gridCol w="5652628">
                  <a:extLst>
                    <a:ext uri="{9D8B030D-6E8A-4147-A177-3AD203B41FA5}">
                      <a16:colId xmlns:a16="http://schemas.microsoft.com/office/drawing/2014/main" val="3298141386"/>
                    </a:ext>
                  </a:extLst>
                </a:gridCol>
              </a:tblGrid>
              <a:tr h="368161">
                <a:tc>
                  <a:txBody>
                    <a:bodyPr/>
                    <a:lstStyle/>
                    <a:p>
                      <a:pPr algn="ctr" fontAlgn="b"/>
                      <a:r>
                        <a:rPr lang="en-GB" sz="1100" b="0" i="0" u="none" strike="noStrike">
                          <a:solidFill>
                            <a:srgbClr val="000000"/>
                          </a:solidFill>
                          <a:effectLst/>
                          <a:latin typeface="Calibri" panose="020F0502020204030204" pitchFamily="34" charset="0"/>
                        </a:rPr>
                        <a:t>68342</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DRS Completed</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Read upload (NDM)</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(Priority High) Reads under EUC band are processed in incorrect manner for Class 3 prime sites</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536594"/>
                  </a:ext>
                </a:extLst>
              </a:tr>
              <a:tr h="549299">
                <a:tc>
                  <a:txBody>
                    <a:bodyPr/>
                    <a:lstStyle/>
                    <a:p>
                      <a:pPr algn="ctr" fontAlgn="b"/>
                      <a:r>
                        <a:rPr lang="en-GB" sz="1300" b="0" i="0" u="none" strike="noStrike">
                          <a:solidFill>
                            <a:srgbClr val="000000"/>
                          </a:solidFill>
                          <a:effectLst/>
                          <a:latin typeface="Calibri" panose="020F0502020204030204" pitchFamily="34" charset="0"/>
                        </a:rPr>
                        <a:t>67319</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Ready for Internal Testing</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RGMA - READS - Read upload (DM)</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a:t>
                      </a:r>
                      <a:r>
                        <a:rPr lang="en-US" sz="1100" b="0" i="0" u="none" strike="noStrike">
                          <a:solidFill>
                            <a:srgbClr val="000000"/>
                          </a:solidFill>
                          <a:effectLst/>
                          <a:latin typeface="Calibri" panose="020F0502020204030204" pitchFamily="34" charset="0"/>
                        </a:rPr>
                        <a:t>Priority High) When a Site Visit read is  inserted between 2 actual reads in DM sites, the Site Visit read insert is not populating next read date in SFN table</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535364"/>
                  </a:ext>
                </a:extLst>
              </a:tr>
              <a:tr h="400777">
                <a:tc>
                  <a:txBody>
                    <a:bodyPr/>
                    <a:lstStyle/>
                    <a:p>
                      <a:pPr algn="ctr" fontAlgn="b"/>
                      <a:r>
                        <a:rPr lang="en-GB" sz="1300" b="0" i="0" u="none" strike="noStrike">
                          <a:solidFill>
                            <a:srgbClr val="000000"/>
                          </a:solidFill>
                          <a:effectLst/>
                          <a:latin typeface="Calibri" panose="020F0502020204030204" pitchFamily="34" charset="0"/>
                        </a:rPr>
                        <a:t>64731</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UAT Assurance</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RGMA - Asset Updates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 Priority) SAP - RGMA: Transfer reads created incorrectly as non-opening read instead of opening &amp; closing read. Rec and billing impact for Class 4 sites</a:t>
                      </a:r>
                      <a:r>
                        <a:rPr lang="en-US" sz="1300" b="0" i="0" u="none" strike="noStrike">
                          <a:solidFill>
                            <a:srgbClr val="000000"/>
                          </a:solidFill>
                          <a:effectLst/>
                          <a:latin typeface="Calibri" panose="020F0502020204030204" pitchFamily="34" charset="0"/>
                        </a:rPr>
                        <a:t>.</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956015"/>
                  </a:ext>
                </a:extLst>
              </a:tr>
              <a:tr h="559449">
                <a:tc>
                  <a:txBody>
                    <a:bodyPr/>
                    <a:lstStyle/>
                    <a:p>
                      <a:pPr algn="ctr" fontAlgn="b"/>
                      <a:r>
                        <a:rPr lang="en-GB" sz="1300" b="0" i="0" u="none" strike="noStrike">
                          <a:solidFill>
                            <a:srgbClr val="000000"/>
                          </a:solidFill>
                          <a:effectLst/>
                          <a:latin typeface="Calibri" panose="020F0502020204030204" pitchFamily="34" charset="0"/>
                        </a:rPr>
                        <a:t>63690</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Fix In Progress</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READS - Read upload (DM)</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a:t>
                      </a:r>
                      <a:r>
                        <a:rPr lang="en-US" sz="1100" b="0" i="0" u="none" strike="noStrike">
                          <a:solidFill>
                            <a:srgbClr val="000000"/>
                          </a:solidFill>
                          <a:effectLst/>
                          <a:latin typeface="Calibri" panose="020F0502020204030204" pitchFamily="34" charset="0"/>
                        </a:rPr>
                        <a:t>Medium priority) - Issue with the Class change re-estimation; whenever the previous Class is either Class 3 or 4, and the Read is received in the Class 2 period, the Class change estimated Read on the Class 2 start date does not get updated</a:t>
                      </a:r>
                    </a:p>
                  </a:txBody>
                  <a:tcPr marL="5149" marR="5149" marT="5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586988"/>
                  </a:ext>
                </a:extLst>
              </a:tr>
            </a:tbl>
          </a:graphicData>
        </a:graphic>
      </p:graphicFrame>
    </p:spTree>
    <p:extLst>
      <p:ext uri="{BB962C8B-B14F-4D97-AF65-F5344CB8AC3E}">
        <p14:creationId xmlns:p14="http://schemas.microsoft.com/office/powerpoint/2010/main" val="3584631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069976" y="2085975"/>
            <a:ext cx="5004048" cy="971550"/>
          </a:xfrm>
        </p:spPr>
        <p:txBody>
          <a:bodyPr>
            <a:normAutofit/>
          </a:bodyPr>
          <a:lstStyle/>
          <a:p>
            <a:r>
              <a:rPr lang="en-GB"/>
              <a:t>9</a:t>
            </a:r>
            <a:r>
              <a:rPr lang="en-GB">
                <a:solidFill>
                  <a:srgbClr val="3E5AA8"/>
                </a:solidFill>
              </a:rPr>
              <a:t>. Portfolio Delivery</a:t>
            </a:r>
          </a:p>
        </p:txBody>
      </p:sp>
    </p:spTree>
    <p:extLst>
      <p:ext uri="{BB962C8B-B14F-4D97-AF65-F5344CB8AC3E}">
        <p14:creationId xmlns:p14="http://schemas.microsoft.com/office/powerpoint/2010/main" val="7292554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637580"/>
          </a:xfrm>
        </p:spPr>
        <p:txBody>
          <a:bodyPr>
            <a:normAutofit/>
          </a:bodyPr>
          <a:lstStyle/>
          <a:p>
            <a:r>
              <a:rPr lang="en-GB"/>
              <a:t>9. Portfolio Delivery Overview POAP </a:t>
            </a:r>
          </a:p>
        </p:txBody>
      </p:sp>
      <p:sp>
        <p:nvSpPr>
          <p:cNvPr id="3" name="Content Placeholder 2"/>
          <p:cNvSpPr>
            <a:spLocks noGrp="1"/>
          </p:cNvSpPr>
          <p:nvPr>
            <p:ph idx="1"/>
          </p:nvPr>
        </p:nvSpPr>
        <p:spPr>
          <a:xfrm>
            <a:off x="467544" y="1491630"/>
            <a:ext cx="8229600" cy="504056"/>
          </a:xfrm>
        </p:spPr>
        <p:txBody>
          <a:bodyPr vert="horz" lIns="91440" tIns="45720" rIns="91440" bIns="45720" rtlCol="0" anchor="t">
            <a:normAutofit/>
          </a:bodyPr>
          <a:lstStyle/>
          <a:p>
            <a:r>
              <a:rPr lang="en-GB" sz="2000" dirty="0">
                <a:latin typeface="Arial"/>
                <a:cs typeface="Arial"/>
              </a:rPr>
              <a:t>The POAP is available</a:t>
            </a:r>
            <a:r>
              <a:rPr lang="en-GB" sz="2000" dirty="0">
                <a:solidFill>
                  <a:srgbClr val="FF0000"/>
                </a:solidFill>
                <a:latin typeface="Arial"/>
                <a:cs typeface="Arial"/>
              </a:rPr>
              <a:t> </a:t>
            </a:r>
            <a:r>
              <a:rPr lang="en-GB" sz="2000" dirty="0">
                <a:solidFill>
                  <a:srgbClr val="FF0000"/>
                </a:solidFill>
                <a:latin typeface="Arial"/>
                <a:cs typeface="Arial"/>
                <a:hlinkClick r:id="rId2"/>
              </a:rPr>
              <a:t>here.</a:t>
            </a:r>
          </a:p>
        </p:txBody>
      </p:sp>
    </p:spTree>
    <p:extLst>
      <p:ext uri="{BB962C8B-B14F-4D97-AF65-F5344CB8AC3E}">
        <p14:creationId xmlns:p14="http://schemas.microsoft.com/office/powerpoint/2010/main" val="181216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B241-C97A-4E6D-87AE-55B23BB8B6E9}"/>
              </a:ext>
            </a:extLst>
          </p:cNvPr>
          <p:cNvSpPr>
            <a:spLocks noGrp="1"/>
          </p:cNvSpPr>
          <p:nvPr>
            <p:ph type="title"/>
          </p:nvPr>
        </p:nvSpPr>
        <p:spPr>
          <a:xfrm>
            <a:off x="457200" y="555526"/>
            <a:ext cx="8229600" cy="504056"/>
          </a:xfrm>
        </p:spPr>
        <p:txBody>
          <a:bodyPr>
            <a:noAutofit/>
          </a:bodyPr>
          <a:lstStyle/>
          <a:p>
            <a:r>
              <a:rPr lang="en-GB" sz="1800">
                <a:effectLst/>
                <a:latin typeface="Arial" panose="020B0604020202020204" pitchFamily="34" charset="0"/>
                <a:ea typeface="Arial" panose="020B0604020202020204" pitchFamily="34" charset="0"/>
                <a:cs typeface="Times New Roman" panose="02020603050405020304" pitchFamily="18" charset="0"/>
              </a:rPr>
              <a:t>XRN 5565 - Appointment of CDSP as the Scheme Administrator for the Energy Price Guarantee (EPG) for Domestic Gas Consumers (Gas) (UNC0824) </a:t>
            </a:r>
            <a:br>
              <a:rPr lang="en-GB" sz="1800">
                <a:effectLst/>
                <a:latin typeface="Arial" panose="020B0604020202020204" pitchFamily="34" charset="0"/>
                <a:ea typeface="Arial" panose="020B0604020202020204" pitchFamily="34"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6C297C5A-EADC-4B47-B1DD-DF9211CA706A}"/>
              </a:ext>
            </a:extLst>
          </p:cNvPr>
          <p:cNvSpPr>
            <a:spLocks noGrp="1"/>
          </p:cNvSpPr>
          <p:nvPr>
            <p:ph idx="1"/>
          </p:nvPr>
        </p:nvSpPr>
        <p:spPr/>
        <p:txBody>
          <a:bodyPr>
            <a:normAutofit/>
          </a:bodyPr>
          <a:lstStyle/>
          <a:p>
            <a:pPr marL="0" indent="0" algn="just" rtl="0" fontAlgn="base">
              <a:buNone/>
            </a:pPr>
            <a:r>
              <a:rPr lang="en-US" sz="1800" b="0" i="0">
                <a:solidFill>
                  <a:srgbClr val="000000"/>
                </a:solidFill>
                <a:effectLst/>
                <a:latin typeface="Arial" panose="020B0604020202020204" pitchFamily="34" charset="0"/>
              </a:rPr>
              <a:t>The Government has proposed the EPG (Gas) Scheme, for domestic customers, to secure reductions in the energy bills of domestic customers within Great Britain. The intention is for the Central Data Service Provider (CDSP) to perform the function of the EPG (Gas) Scheme (the ‘Scheme’) Administrator and that the scheme to be implemented by 1</a:t>
            </a:r>
            <a:r>
              <a:rPr lang="en-US" sz="1800" b="0" i="0" baseline="30000">
                <a:solidFill>
                  <a:srgbClr val="000000"/>
                </a:solidFill>
                <a:effectLst/>
                <a:latin typeface="Arial" panose="020B0604020202020204" pitchFamily="34" charset="0"/>
              </a:rPr>
              <a:t>st</a:t>
            </a:r>
            <a:r>
              <a:rPr lang="en-US" sz="1800" b="0" i="0">
                <a:solidFill>
                  <a:srgbClr val="000000"/>
                </a:solidFill>
                <a:effectLst/>
                <a:latin typeface="Arial" panose="020B0604020202020204" pitchFamily="34" charset="0"/>
              </a:rPr>
              <a:t> October 2022. </a:t>
            </a:r>
            <a:endParaRPr lang="en-US" b="0" i="0">
              <a:solidFill>
                <a:srgbClr val="000000"/>
              </a:solidFill>
              <a:effectLst/>
              <a:latin typeface="Segoe UI" panose="020B0502040204020203" pitchFamily="34" charset="0"/>
            </a:endParaRPr>
          </a:p>
          <a:p>
            <a:pPr marL="0" indent="0" algn="just" rtl="0" fontAlgn="base">
              <a:buNone/>
            </a:pPr>
            <a:r>
              <a:rPr lang="en-US" sz="1800" b="0" i="0">
                <a:solidFill>
                  <a:srgbClr val="000000"/>
                </a:solidFill>
                <a:effectLst/>
                <a:latin typeface="Arial" panose="020B0604020202020204" pitchFamily="34" charset="0"/>
              </a:rPr>
              <a:t>Modification 0824 confirms the role of the CDSP as the Scheme Administrator for the EPG (Gas) and gives them the relevant powers to make changes under the DSC in order to facilitate implementation and administration of this Scheme, from 1</a:t>
            </a:r>
            <a:r>
              <a:rPr lang="en-US" sz="1800" b="0" i="0" baseline="30000">
                <a:solidFill>
                  <a:srgbClr val="000000"/>
                </a:solidFill>
                <a:effectLst/>
                <a:latin typeface="Arial" panose="020B0604020202020204" pitchFamily="34" charset="0"/>
              </a:rPr>
              <a:t>st</a:t>
            </a:r>
            <a:r>
              <a:rPr lang="en-US" sz="1800" b="0" i="0">
                <a:solidFill>
                  <a:srgbClr val="000000"/>
                </a:solidFill>
                <a:effectLst/>
                <a:latin typeface="Arial" panose="020B0604020202020204" pitchFamily="34" charset="0"/>
              </a:rPr>
              <a:t> October 2022, in line with the Government direction. </a:t>
            </a:r>
            <a:endParaRPr lang="en-US" b="0" i="0">
              <a:solidFill>
                <a:srgbClr val="000000"/>
              </a:solidFill>
              <a:effectLst/>
              <a:latin typeface="Segoe UI" panose="020B0502040204020203" pitchFamily="34" charset="0"/>
            </a:endParaRPr>
          </a:p>
          <a:p>
            <a:pPr marL="0" indent="0" algn="just" rtl="0" fontAlgn="base">
              <a:buNone/>
            </a:pPr>
            <a:r>
              <a:rPr lang="en-US" sz="1800" b="0" i="0">
                <a:solidFill>
                  <a:srgbClr val="000000"/>
                </a:solidFill>
                <a:effectLst/>
                <a:latin typeface="Arial" panose="020B0604020202020204" pitchFamily="34" charset="0"/>
              </a:rPr>
              <a:t>This change proposal seeks to design, build and implement the relevant functionality and processes in order for the CDSP to fulfil its role as the Scheme Administrator. </a:t>
            </a:r>
            <a:endParaRPr lang="en-US" b="0" i="0">
              <a:solidFill>
                <a:srgbClr val="000000"/>
              </a:solidFill>
              <a:effectLst/>
              <a:latin typeface="Segoe UI" panose="020B0502040204020203" pitchFamily="34" charset="0"/>
            </a:endParaRPr>
          </a:p>
          <a:p>
            <a:pPr marL="0" indent="0">
              <a:buNone/>
            </a:pPr>
            <a:endParaRPr lang="en-GB"/>
          </a:p>
        </p:txBody>
      </p:sp>
    </p:spTree>
    <p:extLst>
      <p:ext uri="{BB962C8B-B14F-4D97-AF65-F5344CB8AC3E}">
        <p14:creationId xmlns:p14="http://schemas.microsoft.com/office/powerpoint/2010/main" val="346974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A9CD-930A-4B27-A68D-EC5A771647AB}"/>
              </a:ext>
            </a:extLst>
          </p:cNvPr>
          <p:cNvSpPr>
            <a:spLocks noGrp="1"/>
          </p:cNvSpPr>
          <p:nvPr>
            <p:ph type="title"/>
          </p:nvPr>
        </p:nvSpPr>
        <p:spPr/>
        <p:txBody>
          <a:bodyPr>
            <a:noAutofit/>
          </a:bodyPr>
          <a:lstStyle/>
          <a:p>
            <a:r>
              <a:rPr lang="en-GB" sz="180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XRN 5567 -</a:t>
            </a:r>
            <a:r>
              <a:rPr lang="en-GB" sz="1800">
                <a:solidFill>
                  <a:schemeClr val="accent1"/>
                </a:solidFill>
                <a:effectLst/>
                <a:latin typeface="Arial" panose="020B0604020202020204" pitchFamily="34" charset="0"/>
                <a:ea typeface="Times New Roman" panose="02020603050405020304" pitchFamily="18" charset="0"/>
              </a:rPr>
              <a:t> Implementation of Resend Functionality for Messages from CSS to GRDA (REC CP R0067)</a:t>
            </a:r>
            <a:endParaRPr lang="en-GB" sz="1800">
              <a:solidFill>
                <a:schemeClr val="accent1"/>
              </a:solidFill>
            </a:endParaRPr>
          </a:p>
        </p:txBody>
      </p:sp>
      <p:sp>
        <p:nvSpPr>
          <p:cNvPr id="3" name="Content Placeholder 2">
            <a:extLst>
              <a:ext uri="{FF2B5EF4-FFF2-40B4-BE49-F238E27FC236}">
                <a16:creationId xmlns:a16="http://schemas.microsoft.com/office/drawing/2014/main" id="{D9C0A8DC-5CBE-4D65-AB82-08576755D2C5}"/>
              </a:ext>
            </a:extLst>
          </p:cNvPr>
          <p:cNvSpPr>
            <a:spLocks noGrp="1"/>
          </p:cNvSpPr>
          <p:nvPr>
            <p:ph idx="1"/>
          </p:nvPr>
        </p:nvSpPr>
        <p:spPr/>
        <p:txBody>
          <a:bodyPr>
            <a:normAutofit fontScale="92500"/>
          </a:bodyPr>
          <a:lstStyle/>
          <a:p>
            <a:pPr marL="0" indent="0" algn="l" rtl="0" fontAlgn="base">
              <a:buNone/>
            </a:pPr>
            <a:r>
              <a:rPr lang="en-US" sz="1800" b="0" i="0">
                <a:solidFill>
                  <a:srgbClr val="000000"/>
                </a:solidFill>
                <a:effectLst/>
                <a:latin typeface="Arial" panose="020B0604020202020204" pitchFamily="34" charset="0"/>
              </a:rPr>
              <a:t>This change request proposes the ability to request a CSS message to be ‘resent’ if the Gas Retail Data agent (GRDA) has not received it.  This ‘resend’ functionality is a key mitigation of impacts to UK Link system as a result of missing or ‘late’ Gate Closure messages.  This resend message will NOT interface with DSC Core Customers, but these parties are listed as ‘impacted’ as the implementation of this change should reduce the risk of missing and ‘late’ Gate Closure messages. </a:t>
            </a:r>
          </a:p>
          <a:p>
            <a:pPr marL="0" indent="0" algn="l" rtl="0" fontAlgn="base">
              <a:buNone/>
            </a:pPr>
            <a:endParaRPr lang="en-US" sz="1800">
              <a:solidFill>
                <a:srgbClr val="000000"/>
              </a:solidFill>
            </a:endParaRPr>
          </a:p>
          <a:p>
            <a:pPr marL="0" indent="0" algn="l" rtl="0" fontAlgn="base">
              <a:buNone/>
            </a:pPr>
            <a:r>
              <a:rPr lang="en-US" sz="1800" b="0" i="0">
                <a:solidFill>
                  <a:srgbClr val="000000"/>
                </a:solidFill>
                <a:effectLst/>
                <a:latin typeface="Arial" panose="020B0604020202020204" pitchFamily="34" charset="0"/>
              </a:rPr>
              <a:t>Since CSS Implementation there have been a number of missing and ‘late’ gate closure messages (i.e. up to 19:00 hours – whereas at average volumes these should be received by 17:20hrs). </a:t>
            </a:r>
            <a:endParaRPr lang="en-US" b="0" i="0">
              <a:solidFill>
                <a:srgbClr val="000000"/>
              </a:solidFill>
              <a:effectLst/>
              <a:latin typeface="Segoe UI" panose="020B0502040204020203" pitchFamily="34" charset="0"/>
            </a:endParaRPr>
          </a:p>
          <a:p>
            <a:pPr marL="0" indent="0" algn="l" rtl="0" fontAlgn="base">
              <a:buNone/>
            </a:pPr>
            <a:r>
              <a:rPr lang="en-US" sz="1800" b="0" i="0">
                <a:solidFill>
                  <a:srgbClr val="000000"/>
                </a:solidFill>
                <a:effectLst/>
                <a:latin typeface="Roboto Slab"/>
              </a:rPr>
              <a:t>Introduction of a CSS refresh functionality would allow systems which interface with the CSS to request a re-send of out of sync messages, messages received after gate closure, or missing messages without the need of manual intervention. </a:t>
            </a:r>
            <a:endParaRPr lang="en-US" b="0" i="0">
              <a:solidFill>
                <a:srgbClr val="000000"/>
              </a:solidFill>
              <a:effectLst/>
              <a:latin typeface="Segoe UI" panose="020B0502040204020203" pitchFamily="34" charset="0"/>
            </a:endParaRPr>
          </a:p>
          <a:p>
            <a:endParaRPr lang="en-GB"/>
          </a:p>
        </p:txBody>
      </p:sp>
    </p:spTree>
    <p:extLst>
      <p:ext uri="{BB962C8B-B14F-4D97-AF65-F5344CB8AC3E}">
        <p14:creationId xmlns:p14="http://schemas.microsoft.com/office/powerpoint/2010/main" val="37290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BB4B-A92C-4B66-8F5F-56710CA823BA}"/>
              </a:ext>
            </a:extLst>
          </p:cNvPr>
          <p:cNvSpPr>
            <a:spLocks noGrp="1"/>
          </p:cNvSpPr>
          <p:nvPr>
            <p:ph type="title"/>
          </p:nvPr>
        </p:nvSpPr>
        <p:spPr/>
        <p:txBody>
          <a:bodyPr>
            <a:normAutofit/>
          </a:bodyPr>
          <a:lstStyle/>
          <a:p>
            <a:r>
              <a:rPr lang="en-GB" sz="2000">
                <a:effectLst/>
                <a:latin typeface="Arial" panose="020B0604020202020204" pitchFamily="34" charset="0"/>
                <a:ea typeface="Times New Roman" panose="02020603050405020304" pitchFamily="18" charset="0"/>
                <a:cs typeface="Times New Roman" panose="02020603050405020304" pitchFamily="18" charset="0"/>
              </a:rPr>
              <a:t>XRN 5569 - Contact Data Provision for IGT Customers</a:t>
            </a:r>
            <a:endParaRPr lang="en-GB" sz="2000"/>
          </a:p>
        </p:txBody>
      </p:sp>
      <p:sp>
        <p:nvSpPr>
          <p:cNvPr id="3" name="Content Placeholder 2">
            <a:extLst>
              <a:ext uri="{FF2B5EF4-FFF2-40B4-BE49-F238E27FC236}">
                <a16:creationId xmlns:a16="http://schemas.microsoft.com/office/drawing/2014/main" id="{C43F6D69-5B53-4343-877F-125A0C1282C9}"/>
              </a:ext>
            </a:extLst>
          </p:cNvPr>
          <p:cNvSpPr>
            <a:spLocks noGrp="1"/>
          </p:cNvSpPr>
          <p:nvPr>
            <p:ph idx="1"/>
          </p:nvPr>
        </p:nvSpPr>
        <p:spPr/>
        <p:txBody>
          <a:bodyPr>
            <a:normAutofit/>
          </a:bodyPr>
          <a:lstStyle/>
          <a:p>
            <a:pPr marL="0" indent="0">
              <a:buNone/>
            </a:pPr>
            <a:r>
              <a:rPr lang="en-US" sz="1800" b="0" i="0">
                <a:solidFill>
                  <a:srgbClr val="000000"/>
                </a:solidFill>
                <a:effectLst/>
                <a:latin typeface="Arial" panose="020B0604020202020204" pitchFamily="34" charset="0"/>
              </a:rPr>
              <a:t>This Change Proposal has been raised at the request of IGT Customers and seeks to assess options that allow Contact Data that is not currently provisioned to IGTs available. </a:t>
            </a:r>
          </a:p>
          <a:p>
            <a:pPr marL="0" indent="0" algn="l" rtl="0" fontAlgn="base">
              <a:buNone/>
            </a:pPr>
            <a:r>
              <a:rPr lang="en-US" sz="1800" b="0" i="0">
                <a:solidFill>
                  <a:srgbClr val="000000"/>
                </a:solidFill>
                <a:effectLst/>
                <a:latin typeface="Arial" panose="020B0604020202020204" pitchFamily="34" charset="0"/>
              </a:rPr>
              <a:t>IGT Customers do not currently have full visibility of Contact Data that is held within UK Link systems against IGT Supply Meter Points that are within the relevant IGT </a:t>
            </a:r>
            <a:r>
              <a:rPr lang="en-US" sz="1800" b="0" i="0" err="1">
                <a:solidFill>
                  <a:srgbClr val="000000"/>
                </a:solidFill>
                <a:effectLst/>
                <a:latin typeface="Arial" panose="020B0604020202020204" pitchFamily="34" charset="0"/>
              </a:rPr>
              <a:t>organisations</a:t>
            </a:r>
            <a:r>
              <a:rPr lang="en-US" sz="1800" b="0" i="0">
                <a:solidFill>
                  <a:srgbClr val="000000"/>
                </a:solidFill>
                <a:effectLst/>
                <a:latin typeface="Arial" panose="020B0604020202020204" pitchFamily="34" charset="0"/>
              </a:rPr>
              <a:t> portfolio.  </a:t>
            </a:r>
            <a:endParaRPr lang="en-US" sz="1800" b="0" i="0">
              <a:solidFill>
                <a:srgbClr val="000000"/>
              </a:solidFill>
              <a:effectLst/>
              <a:latin typeface="Segoe UI" panose="020B0502040204020203" pitchFamily="34" charset="0"/>
            </a:endParaRPr>
          </a:p>
          <a:p>
            <a:pPr marL="0" indent="0" algn="l" rtl="0" fontAlgn="base">
              <a:buNone/>
            </a:pPr>
            <a:r>
              <a:rPr lang="en-US" sz="1800" b="0" i="0">
                <a:solidFill>
                  <a:srgbClr val="000000"/>
                </a:solidFill>
                <a:effectLst/>
                <a:latin typeface="Arial" panose="020B0604020202020204" pitchFamily="34" charset="0"/>
              </a:rPr>
              <a:t> </a:t>
            </a:r>
            <a:endParaRPr lang="en-US" sz="1800" b="0" i="0">
              <a:solidFill>
                <a:srgbClr val="000000"/>
              </a:solidFill>
              <a:effectLst/>
              <a:latin typeface="Segoe UI" panose="020B0502040204020203" pitchFamily="34" charset="0"/>
            </a:endParaRPr>
          </a:p>
          <a:p>
            <a:pPr marL="0" indent="0" algn="l" rtl="0" fontAlgn="base">
              <a:buNone/>
            </a:pPr>
            <a:r>
              <a:rPr lang="en-US" sz="1800" b="0" i="0">
                <a:solidFill>
                  <a:srgbClr val="000000"/>
                </a:solidFill>
                <a:effectLst/>
                <a:latin typeface="Arial" panose="020B0604020202020204" pitchFamily="34" charset="0"/>
              </a:rPr>
              <a:t>The lack of visibility of this data can inhibit IGTs in being able to conduct associated business activities, can present challenges in being able to address queries that may exist against associated properties, and reduce the completeness of data that IGTs require to have access to in their role as Gas Transporter.  </a:t>
            </a:r>
            <a:endParaRPr lang="en-US" sz="1800" b="0" i="0">
              <a:solidFill>
                <a:srgbClr val="000000"/>
              </a:solidFill>
              <a:effectLst/>
              <a:latin typeface="Segoe UI" panose="020B0502040204020203" pitchFamily="34" charset="0"/>
            </a:endParaRPr>
          </a:p>
          <a:p>
            <a:pPr marL="0" indent="0">
              <a:buNone/>
            </a:pPr>
            <a:endParaRPr lang="en-GB"/>
          </a:p>
        </p:txBody>
      </p:sp>
    </p:spTree>
    <p:extLst>
      <p:ext uri="{BB962C8B-B14F-4D97-AF65-F5344CB8AC3E}">
        <p14:creationId xmlns:p14="http://schemas.microsoft.com/office/powerpoint/2010/main" val="2747691278"/>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B8233D5DF9DD4695A1650997F69565" ma:contentTypeVersion="6" ma:contentTypeDescription="Create a new document." ma:contentTypeScope="" ma:versionID="49e1d823ca5f7299d98ecf772b886328">
  <xsd:schema xmlns:xsd="http://www.w3.org/2001/XMLSchema" xmlns:xs="http://www.w3.org/2001/XMLSchema" xmlns:p="http://schemas.microsoft.com/office/2006/metadata/properties" xmlns:ns2="2aea91f8-6f9b-4cea-a9ea-2669ae9cb0b8" xmlns:ns3="103fba77-31dd-4780-83f9-c54f26c3a260" targetNamespace="http://schemas.microsoft.com/office/2006/metadata/properties" ma:root="true" ma:fieldsID="5aaf266edd8202ca3f0ce1b2a20372be" ns2:_="" ns3:_="">
    <xsd:import namespace="2aea91f8-6f9b-4cea-a9ea-2669ae9cb0b8"/>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a91f8-6f9b-4cea-a9ea-2669ae9cb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B2E31-4703-4F4D-BB47-74A8364BAC36}">
  <ds:schemaRefs>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103fba77-31dd-4780-83f9-c54f26c3a260"/>
    <ds:schemaRef ds:uri="http://schemas.openxmlformats.org/package/2006/metadata/core-properties"/>
    <ds:schemaRef ds:uri="2aea91f8-6f9b-4cea-a9ea-2669ae9cb0b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0DEEE7B-1543-4EFF-B3C1-AFC857C3E502}">
  <ds:schemaRefs>
    <ds:schemaRef ds:uri="http://schemas.microsoft.com/sharepoint/v3/contenttype/forms"/>
  </ds:schemaRefs>
</ds:datastoreItem>
</file>

<file path=customXml/itemProps3.xml><?xml version="1.0" encoding="utf-8"?>
<ds:datastoreItem xmlns:ds="http://schemas.openxmlformats.org/officeDocument/2006/customXml" ds:itemID="{F5C7D9E4-8DD1-48BA-9ED7-82405E457077}">
  <ds:schemaRefs>
    <ds:schemaRef ds:uri="103fba77-31dd-4780-83f9-c54f26c3a260"/>
    <ds:schemaRef ds:uri="2aea91f8-6f9b-4cea-a9ea-2669ae9cb0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113</TotalTime>
  <Words>6853</Words>
  <Application>Microsoft Office PowerPoint</Application>
  <PresentationFormat>On-screen Show (16:9)</PresentationFormat>
  <Paragraphs>989</Paragraphs>
  <Slides>67</Slides>
  <Notes>8</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2</vt:i4>
      </vt:variant>
      <vt:variant>
        <vt:lpstr>Slide Titles</vt:lpstr>
      </vt:variant>
      <vt:variant>
        <vt:i4>67</vt:i4>
      </vt:variant>
    </vt:vector>
  </HeadingPairs>
  <TitlesOfParts>
    <vt:vector size="83" baseType="lpstr">
      <vt:lpstr>Arial</vt:lpstr>
      <vt:lpstr>Calibri</vt:lpstr>
      <vt:lpstr>Courier New</vt:lpstr>
      <vt:lpstr>Roboto Slab</vt:lpstr>
      <vt:lpstr>Segoe UI</vt:lpstr>
      <vt:lpstr>Symbol</vt:lpstr>
      <vt:lpstr>Times New Roman</vt:lpstr>
      <vt:lpstr>Wingdings</vt:lpstr>
      <vt:lpstr>Office Theme</vt:lpstr>
      <vt:lpstr>xoserve templates</vt:lpstr>
      <vt:lpstr>1_xoserve templates</vt:lpstr>
      <vt:lpstr>2_xoserve templates</vt:lpstr>
      <vt:lpstr>3_xoserve templates</vt:lpstr>
      <vt:lpstr>4_xoserve templates</vt:lpstr>
      <vt:lpstr>Visio</vt:lpstr>
      <vt:lpstr>Document</vt:lpstr>
      <vt:lpstr>DSC Delivery Sub-Group</vt:lpstr>
      <vt:lpstr>1b. Previous DSG Meeting Minutes and Action Updates </vt:lpstr>
      <vt:lpstr>2. Changes in Capture </vt:lpstr>
      <vt:lpstr>2a. Change Proposal – For Initial Overview of the Change</vt:lpstr>
      <vt:lpstr> 2a. Change Proposal – For Initial Overview of the Change</vt:lpstr>
      <vt:lpstr>XRN 5564 - Gemini Sustain Plus</vt:lpstr>
      <vt:lpstr>XRN 5565 - Appointment of CDSP as the Scheme Administrator for the Energy Price Guarantee (EPG) for Domestic Gas Consumers (Gas) (UNC0824)  </vt:lpstr>
      <vt:lpstr>XRN 5567 - Implementation of Resend Functionality for Messages from CSS to GRDA (REC CP R0067)</vt:lpstr>
      <vt:lpstr>XRN 5569 - Contact Data Provision for IGT Customers</vt:lpstr>
      <vt:lpstr>XRN5573 – Updates to the Priority Consumer Process</vt:lpstr>
      <vt:lpstr>2b. Change Proposal Initial View Representations</vt:lpstr>
      <vt:lpstr>2b. Change Proposal Initial View Representations</vt:lpstr>
      <vt:lpstr>2c. Undergoing Solution Options Impact Assessment Review</vt:lpstr>
      <vt:lpstr>2c.  Undergoing Solution Options Impact Assessment Review</vt:lpstr>
      <vt:lpstr>2d. Solution Options Impact Assessment Review Completed</vt:lpstr>
      <vt:lpstr>2d. Solution Options Impact Assessment Review Completed</vt:lpstr>
      <vt:lpstr>3. Changes in Detailed Design </vt:lpstr>
      <vt:lpstr>3a. Requirements Considerations</vt:lpstr>
      <vt:lpstr>3b. Design Clarification</vt:lpstr>
      <vt:lpstr>PowerPoint Presentation</vt:lpstr>
      <vt:lpstr>Contact Management Service (CMS) Rebuild</vt:lpstr>
      <vt:lpstr>Contact Management Service (CMS) Rebuild</vt:lpstr>
      <vt:lpstr>Contact Management Service (CMS) Rebuild</vt:lpstr>
      <vt:lpstr>Contact Management Service (CMS) Rebuild</vt:lpstr>
      <vt:lpstr>PowerPoint Presentation</vt:lpstr>
      <vt:lpstr>XRN5541- Overview  Amendment to the UIG Additional National Data Reporting</vt:lpstr>
      <vt:lpstr>XRN5541 - continued</vt:lpstr>
      <vt:lpstr>XRN5541 – continued </vt:lpstr>
      <vt:lpstr>XRN5561 – Reform of Gas Demand Side Response (DSR) Arrangements (Urgent Modification 0822)   </vt:lpstr>
      <vt:lpstr>Background</vt:lpstr>
      <vt:lpstr>Key Impacts – Option Payments</vt:lpstr>
      <vt:lpstr>Key Impacts – Option Payments</vt:lpstr>
      <vt:lpstr>Key Information</vt:lpstr>
      <vt:lpstr>XRN5379 – Class 1 Read Service Procurement Exercise (Modification 0710)  </vt:lpstr>
      <vt:lpstr>XRN5379- Overview MOD0710S – Class 1 Read Service Procurement Exercise</vt:lpstr>
      <vt:lpstr>XRN5379 – Key Impacts</vt:lpstr>
      <vt:lpstr>XRN5379 - Impacts</vt:lpstr>
      <vt:lpstr>XRN5379 - Impacts</vt:lpstr>
      <vt:lpstr>XRN5379 - Impacts</vt:lpstr>
      <vt:lpstr>XRN5379 – Transitional Arrangements</vt:lpstr>
      <vt:lpstr>Key Information</vt:lpstr>
      <vt:lpstr>4. Release/Project Updates</vt:lpstr>
      <vt:lpstr>4. Release/Project Updates</vt:lpstr>
      <vt:lpstr>4a. FWACV Progress Update</vt:lpstr>
      <vt:lpstr>XRN5231 Flow Weighted Average CV</vt:lpstr>
      <vt:lpstr>4b. February 23 Major Release </vt:lpstr>
      <vt:lpstr>XRN5533 – February 23 Major Release - Status Update</vt:lpstr>
      <vt:lpstr>5. Change Pipeline </vt:lpstr>
      <vt:lpstr>Change Delivery Pipeline August 22 – December 23 </vt:lpstr>
      <vt:lpstr>Change Pipeline  Delivery Plan - July 2022 - February 2023</vt:lpstr>
      <vt:lpstr>Change Pipeline  April 2023 – June 2023</vt:lpstr>
      <vt:lpstr>Change Backlog Details</vt:lpstr>
      <vt:lpstr>PowerPoint Presentation</vt:lpstr>
      <vt:lpstr>6. AOB</vt:lpstr>
      <vt:lpstr>Annex – For Information</vt:lpstr>
      <vt:lpstr>7. DSC Change Management Committee Update</vt:lpstr>
      <vt:lpstr>Change Management Committee Update –12.10.22 ChMC Meeting</vt:lpstr>
      <vt:lpstr>PowerPoint Presentation</vt:lpstr>
      <vt:lpstr>DSG</vt:lpstr>
      <vt:lpstr>Defect Summary Stats</vt:lpstr>
      <vt:lpstr>Closed Defects between 1st Sept &amp; 30th Sept 2022</vt:lpstr>
      <vt:lpstr>Closed Defects between 1st Sept &amp; 30th Sept 2022</vt:lpstr>
      <vt:lpstr>Amendment Invoice Impacting Defects - Open</vt:lpstr>
      <vt:lpstr>Amendment Invoice Impacting Defects - Open</vt:lpstr>
      <vt:lpstr>Amendment Invoice Impacting Defects - Open</vt:lpstr>
      <vt:lpstr>9. Portfolio Delivery</vt:lpstr>
      <vt:lpstr>9. Portfolio Delivery Overview POAP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Simon Harris</cp:lastModifiedBy>
  <cp:revision>8</cp:revision>
  <cp:lastPrinted>2019-05-07T07:36:37Z</cp:lastPrinted>
  <dcterms:created xsi:type="dcterms:W3CDTF">2018-09-02T17:12:15Z</dcterms:created>
  <dcterms:modified xsi:type="dcterms:W3CDTF">2022-10-24T10:45:48Z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0x01010026B8233D5DF9DD4695A1650997F69565</vt:lpwstr>
  </property>
  <property fmtid="{D5CDD505-2E9C-101B-9397-08002B2CF9AE}" pid="4" name="MediaServiceImageTags">
    <vt:lpwstr/>
  </property>
</Properties>
</file>