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314" r:id="rId6"/>
    <p:sldId id="315" r:id="rId7"/>
    <p:sldId id="320" r:id="rId8"/>
    <p:sldId id="321" r:id="rId9"/>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84B8DA"/>
    <a:srgbClr val="FCBC55"/>
    <a:srgbClr val="56CF9E"/>
    <a:srgbClr val="1D3E61"/>
    <a:srgbClr val="6440A3"/>
    <a:srgbClr val="40D1F5"/>
    <a:srgbClr val="D75733"/>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F75336-782E-4860-9744-10F12EC7AE4F}" v="8" dt="2020-01-13T08:48:30.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245" autoAdjust="0"/>
  </p:normalViewPr>
  <p:slideViewPr>
    <p:cSldViewPr>
      <p:cViewPr varScale="1">
        <p:scale>
          <a:sx n="118" d="100"/>
          <a:sy n="118" d="100"/>
        </p:scale>
        <p:origin x="192"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100" b="1" u="none" dirty="0">
              <a:solidFill>
                <a:schemeClr val="bg1"/>
              </a:solidFill>
            </a:rPr>
            <a:t>1</a:t>
          </a: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D7446E82-4703-4D3B-9782-9248EAB3A1B8}" type="pres">
      <dgm:prSet presAssocID="{6AA5589C-27D6-46E8-A7FA-6384EB47F98C}" presName="parentText" presStyleLbl="node1" presStyleIdx="0" presStyleCnt="1" custScaleY="38402" custLinFactNeighborY="-16306">
        <dgm:presLayoutVars>
          <dgm:chMax val="0"/>
          <dgm:bulletEnabled val="1"/>
        </dgm:presLayoutVars>
      </dgm:prSet>
      <dgm:spPr/>
    </dgm:pt>
  </dgm:ptLst>
  <dgm:cxnLst>
    <dgm:cxn modelId="{ADE3E85E-3FB5-47E6-9024-61BF1DEE788F}"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811988DA-E59E-4CC7-AC43-E88D7C414EE6}" type="presOf" srcId="{42841D73-A78F-4002-AF71-D57A414FF688}" destId="{B8DC9AA9-E5F8-4B50-8C8C-C4B3DC9DD898}" srcOrd="0" destOrd="0" presId="urn:microsoft.com/office/officeart/2005/8/layout/vList2"/>
    <dgm:cxn modelId="{E2A47980-8300-41CA-BE61-31AAD5A0FD60}"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3068A2C6-EA9B-4003-92AE-002C4041232C}">
      <dgm:prSet phldrT="[Text]" custT="1"/>
      <dgm:spPr>
        <a:solidFill>
          <a:srgbClr val="56CF9E"/>
        </a:solidFill>
        <a:ln w="12700">
          <a:solidFill>
            <a:srgbClr val="1D3E61"/>
          </a:solidFill>
        </a:ln>
      </dgm:spPr>
      <dgm:t>
        <a:bodyPr lIns="180000"/>
        <a:lstStyle/>
        <a:p>
          <a:pPr algn="l"/>
          <a:r>
            <a:rPr lang="en-US" sz="1100" b="0" kern="1200" dirty="0">
              <a:solidFill>
                <a:schemeClr val="bg1"/>
              </a:solidFill>
            </a:rPr>
            <a:t>New Rejection Code to be required to be applied for the rejection of </a:t>
          </a:r>
          <a:r>
            <a:rPr lang="en-US" sz="1100" b="0" kern="1200">
              <a:solidFill>
                <a:schemeClr val="bg1"/>
              </a:solidFill>
            </a:rPr>
            <a:t>incrementing read</a:t>
          </a:r>
          <a:endParaRPr lang="en-GB" sz="1100" b="0" kern="1200" dirty="0">
            <a:solidFill>
              <a:schemeClr val="bg1"/>
            </a:solidFill>
          </a:endParaRPr>
        </a:p>
      </dgm:t>
    </dgm:pt>
    <dgm:pt modelId="{47EA6544-64EB-4ECD-9EFE-9D15A2A6DF78}" type="parTrans" cxnId="{F731E467-407B-4C69-AD25-0DE5C82051E2}">
      <dgm:prSet/>
      <dgm:spPr/>
      <dgm:t>
        <a:bodyPr/>
        <a:lstStyle/>
        <a:p>
          <a:endParaRPr lang="en-GB"/>
        </a:p>
      </dgm:t>
    </dgm:pt>
    <dgm:pt modelId="{A35646E9-7B9E-46BA-B9D4-3BD69ECC5511}" type="sibTrans" cxnId="{F731E467-407B-4C69-AD25-0DE5C82051E2}">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pt>
    <dgm:pt modelId="{8EE32D65-F043-4117-B670-8953BA899D38}" type="pres">
      <dgm:prSet presAssocID="{3068A2C6-EA9B-4003-92AE-002C4041232C}" presName="parentText" presStyleLbl="node1" presStyleIdx="0" presStyleCnt="1" custScaleY="42735" custLinFactNeighborX="166" custLinFactNeighborY="-46778">
        <dgm:presLayoutVars>
          <dgm:chMax val="0"/>
          <dgm:bulletEnabled val="1"/>
        </dgm:presLayoutVars>
      </dgm:prSet>
      <dgm:spPr/>
    </dgm:pt>
  </dgm:ptLst>
  <dgm:cxnLst>
    <dgm:cxn modelId="{EBF54925-EF2F-417E-A30B-75FF673E3B93}" type="presOf" srcId="{42841D73-A78F-4002-AF71-D57A414FF688}" destId="{B8DC9AA9-E5F8-4B50-8C8C-C4B3DC9DD898}" srcOrd="0" destOrd="0" presId="urn:microsoft.com/office/officeart/2005/8/layout/vList2"/>
    <dgm:cxn modelId="{E93E4C41-3F2D-448B-9B70-73107B202403}" type="presOf" srcId="{3068A2C6-EA9B-4003-92AE-002C4041232C}" destId="{8EE32D65-F043-4117-B670-8953BA899D38}" srcOrd="0" destOrd="0" presId="urn:microsoft.com/office/officeart/2005/8/layout/vList2"/>
    <dgm:cxn modelId="{F731E467-407B-4C69-AD25-0DE5C82051E2}" srcId="{42841D73-A78F-4002-AF71-D57A414FF688}" destId="{3068A2C6-EA9B-4003-92AE-002C4041232C}" srcOrd="0" destOrd="0" parTransId="{47EA6544-64EB-4ECD-9EFE-9D15A2A6DF78}" sibTransId="{A35646E9-7B9E-46BA-B9D4-3BD69ECC5511}"/>
    <dgm:cxn modelId="{F71A7E89-135D-4CBD-BF69-3EDDCA3072A1}" type="presParOf" srcId="{B8DC9AA9-E5F8-4B50-8C8C-C4B3DC9DD898}" destId="{8EE32D65-F043-4117-B670-8953BA899D3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0"/>
          <a:ext cx="544198" cy="46727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u="none" kern="1200" dirty="0">
              <a:solidFill>
                <a:schemeClr val="bg1"/>
              </a:solidFill>
            </a:rPr>
            <a:t>1</a:t>
          </a:r>
        </a:p>
      </dsp:txBody>
      <dsp:txXfrm>
        <a:off x="22810" y="22810"/>
        <a:ext cx="498578" cy="421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32D65-F043-4117-B670-8953BA899D38}">
      <dsp:nvSpPr>
        <dsp:cNvPr id="0" name=""/>
        <dsp:cNvSpPr/>
      </dsp:nvSpPr>
      <dsp:spPr>
        <a:xfrm>
          <a:off x="0" y="0"/>
          <a:ext cx="7416824" cy="474874"/>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solidFill>
                <a:schemeClr val="bg1"/>
              </a:solidFill>
            </a:rPr>
            <a:t>New Rejection Code to be required to be applied for the rejection of </a:t>
          </a:r>
          <a:r>
            <a:rPr lang="en-US" sz="1100" b="0" kern="1200">
              <a:solidFill>
                <a:schemeClr val="bg1"/>
              </a:solidFill>
            </a:rPr>
            <a:t>incrementing read</a:t>
          </a:r>
          <a:endParaRPr lang="en-GB" sz="1100" b="0" kern="1200" dirty="0">
            <a:solidFill>
              <a:schemeClr val="bg1"/>
            </a:solidFill>
          </a:endParaRPr>
        </a:p>
      </dsp:txBody>
      <dsp:txXfrm>
        <a:off x="23181" y="23181"/>
        <a:ext cx="7370462" cy="4285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13/01/2020</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9662"/>
            <a:ext cx="7772400" cy="1102519"/>
          </a:xfrm>
        </p:spPr>
        <p:txBody>
          <a:bodyPr>
            <a:normAutofit fontScale="90000"/>
          </a:bodyPr>
          <a:lstStyle/>
          <a:p>
            <a:r>
              <a:rPr lang="en-GB" dirty="0"/>
              <a:t>XRN4645 - The rejection of incrementing reads submitted for an Isolated Supply Meter Point (RGMA flows) Change Details</a:t>
            </a:r>
          </a:p>
        </p:txBody>
      </p:sp>
      <p:sp>
        <p:nvSpPr>
          <p:cNvPr id="3" name="Subtitle 2"/>
          <p:cNvSpPr>
            <a:spLocks noGrp="1"/>
          </p:cNvSpPr>
          <p:nvPr>
            <p:ph type="subTitle" idx="1"/>
          </p:nvPr>
        </p:nvSpPr>
        <p:spPr>
          <a:xfrm>
            <a:off x="1371600" y="3489548"/>
            <a:ext cx="6400800" cy="1314450"/>
          </a:xfrm>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962"/>
            <a:ext cx="8229600" cy="637580"/>
          </a:xfrm>
        </p:spPr>
        <p:txBody>
          <a:bodyPr/>
          <a:lstStyle/>
          <a:p>
            <a:r>
              <a:rPr lang="en-GB" dirty="0"/>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735552806"/>
              </p:ext>
            </p:extLst>
          </p:nvPr>
        </p:nvGraphicFramePr>
        <p:xfrm>
          <a:off x="354124" y="656106"/>
          <a:ext cx="8345978" cy="2742230"/>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422702">
                <a:tc>
                  <a:txBody>
                    <a:bodyPr/>
                    <a:lstStyle/>
                    <a:p>
                      <a:pPr algn="l"/>
                      <a:r>
                        <a:rPr lang="en-US" sz="1200" dirty="0">
                          <a:solidFill>
                            <a:schemeClr val="accent1"/>
                          </a:solidFill>
                        </a:rPr>
                        <a:t>XRN4645 - The rejection of incrementing reads submitted for an Isolated Supply Meter Point (RGMA flows) Change Details</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285030">
                <a:tc>
                  <a:txBody>
                    <a:bodyPr/>
                    <a:lstStyle/>
                    <a:p>
                      <a:r>
                        <a:rPr lang="en-US" sz="900" b="0" kern="1200" dirty="0">
                          <a:solidFill>
                            <a:schemeClr val="bg1">
                              <a:lumMod val="50000"/>
                            </a:schemeClr>
                          </a:solidFill>
                          <a:latin typeface="+mn-lt"/>
                          <a:ea typeface="+mn-ea"/>
                          <a:cs typeface="+mn-cs"/>
                        </a:rPr>
                        <a:t>Xoserve has received in excess of 7000 RGMA transactions where the User has provided a Meter Information Notification (JOB transaction) or Meter Information Update Notification (UPD transaction) to reverse an isolation of a Capped or Clamped Supply Meter Point but that the reading provided in the transaction has incremented from the reading provided at isolation.</a:t>
                      </a:r>
                    </a:p>
                    <a:p>
                      <a:endParaRPr lang="en-US" sz="900" b="0" kern="1200" dirty="0">
                        <a:solidFill>
                          <a:schemeClr val="bg1">
                            <a:lumMod val="50000"/>
                          </a:schemeClr>
                        </a:solidFill>
                        <a:latin typeface="+mn-lt"/>
                        <a:ea typeface="+mn-ea"/>
                        <a:cs typeface="+mn-cs"/>
                      </a:endParaRPr>
                    </a:p>
                    <a:p>
                      <a:r>
                        <a:rPr lang="en-US" sz="900" b="0" kern="1200" dirty="0">
                          <a:solidFill>
                            <a:schemeClr val="bg1">
                              <a:lumMod val="50000"/>
                            </a:schemeClr>
                          </a:solidFill>
                          <a:latin typeface="+mn-lt"/>
                          <a:ea typeface="+mn-ea"/>
                          <a:cs typeface="+mn-cs"/>
                        </a:rPr>
                        <a:t>When a User indicates that the Supply Meter Point is isolated, they are indicating that it is not capable of flowing gas (UNC Section G 3.4), and therefore an incrementing reading is not expected following such isolation. Other reading processes reject any incrementing readings.</a:t>
                      </a:r>
                    </a:p>
                    <a:p>
                      <a:endParaRPr lang="en-US" sz="900" b="0" kern="1200" dirty="0">
                        <a:solidFill>
                          <a:schemeClr val="bg1">
                            <a:lumMod val="50000"/>
                          </a:schemeClr>
                        </a:solidFill>
                        <a:latin typeface="+mn-lt"/>
                        <a:ea typeface="+mn-ea"/>
                        <a:cs typeface="+mn-cs"/>
                      </a:endParaRPr>
                    </a:p>
                    <a:p>
                      <a:r>
                        <a:rPr lang="en-US" sz="900" b="0" kern="1200" dirty="0">
                          <a:solidFill>
                            <a:schemeClr val="bg1">
                              <a:lumMod val="50000"/>
                            </a:schemeClr>
                          </a:solidFill>
                          <a:latin typeface="+mn-lt"/>
                          <a:ea typeface="+mn-ea"/>
                          <a:cs typeface="+mn-cs"/>
                        </a:rPr>
                        <a:t>Where a User submits an RGMA transaction to update the meter information the transaction is currently being processed, and the UK Link system is being updated with the Metering Information contained within the transaction. However, given that the User has informed the CDSP that the Supply Meter Point is not capable of flowing gas this has been excluded from allocation processes, and therefore any attempt to reconcile the Supply Meter Point creates an error within the invoicing process. As such these items are being currently excluded from the Amendment invoice.</a:t>
                      </a:r>
                    </a:p>
                    <a:p>
                      <a:endParaRPr lang="en-US" sz="900" b="0" kern="1200" dirty="0">
                        <a:solidFill>
                          <a:schemeClr val="bg1">
                            <a:lumMod val="50000"/>
                          </a:schemeClr>
                        </a:solidFill>
                        <a:latin typeface="+mn-lt"/>
                        <a:ea typeface="+mn-ea"/>
                        <a:cs typeface="+mn-cs"/>
                      </a:endParaRPr>
                    </a:p>
                    <a:p>
                      <a:r>
                        <a:rPr lang="en-US" sz="900" b="0" kern="1200" dirty="0">
                          <a:solidFill>
                            <a:schemeClr val="bg1">
                              <a:lumMod val="50000"/>
                            </a:schemeClr>
                          </a:solidFill>
                          <a:latin typeface="+mn-lt"/>
                          <a:ea typeface="+mn-ea"/>
                          <a:cs typeface="+mn-cs"/>
                        </a:rPr>
                        <a:t>This is causing issues with the daily volume and energy calculated for reconciliation. A proportionate solution needs to be developed to support the ability for Users to retain the ability to notify where a Meter is not capable of passing gas (UNC Section G3.4) but reduce the risk to downstream processes and the wider industry.</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le 8">
            <a:extLst>
              <a:ext uri="{FF2B5EF4-FFF2-40B4-BE49-F238E27FC236}">
                <a16:creationId xmlns:a16="http://schemas.microsoft.com/office/drawing/2014/main" id="{6254F8C6-7F41-42E2-9B72-03A183F365EF}"/>
              </a:ext>
            </a:extLst>
          </p:cNvPr>
          <p:cNvGraphicFramePr>
            <a:graphicFrameLocks noGrp="1"/>
          </p:cNvGraphicFramePr>
          <p:nvPr>
            <p:extLst>
              <p:ext uri="{D42A27DB-BD31-4B8C-83A1-F6EECF244321}">
                <p14:modId xmlns:p14="http://schemas.microsoft.com/office/powerpoint/2010/main" val="2298707288"/>
              </p:ext>
            </p:extLst>
          </p:nvPr>
        </p:nvGraphicFramePr>
        <p:xfrm>
          <a:off x="354124" y="3507854"/>
          <a:ext cx="8345978" cy="1080120"/>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01130">
                <a:tc>
                  <a:txBody>
                    <a:bodyPr/>
                    <a:lstStyle/>
                    <a:p>
                      <a:pPr algn="l"/>
                      <a:r>
                        <a:rPr lang="en-GB" sz="1200" b="1" dirty="0">
                          <a:solidFill>
                            <a:schemeClr val="accent1"/>
                          </a:solidFill>
                          <a:latin typeface="Arial" panose="020B0604020202020204" pitchFamily="34" charset="0"/>
                          <a:cs typeface="Arial" panose="020B0604020202020204" pitchFamily="34" charset="0"/>
                        </a:rPr>
                        <a:t>Solution</a:t>
                      </a:r>
                      <a:r>
                        <a:rPr lang="en-GB" sz="1200" b="1" baseline="0" dirty="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778990">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2" name="Diagram 11">
            <a:extLst>
              <a:ext uri="{FF2B5EF4-FFF2-40B4-BE49-F238E27FC236}">
                <a16:creationId xmlns:a16="http://schemas.microsoft.com/office/drawing/2014/main" id="{8E07CB8D-0D14-4C8E-AB94-E5FAC682121D}"/>
              </a:ext>
            </a:extLst>
          </p:cNvPr>
          <p:cNvGraphicFramePr/>
          <p:nvPr>
            <p:extLst>
              <p:ext uri="{D42A27DB-BD31-4B8C-83A1-F6EECF244321}">
                <p14:modId xmlns:p14="http://schemas.microsoft.com/office/powerpoint/2010/main" val="1484250894"/>
              </p:ext>
            </p:extLst>
          </p:nvPr>
        </p:nvGraphicFramePr>
        <p:xfrm>
          <a:off x="467544" y="4011910"/>
          <a:ext cx="544198" cy="86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a:extLst>
              <a:ext uri="{FF2B5EF4-FFF2-40B4-BE49-F238E27FC236}">
                <a16:creationId xmlns:a16="http://schemas.microsoft.com/office/drawing/2014/main" id="{440398F1-36D7-463E-8F41-61AF5B5A2DB3}"/>
              </a:ext>
            </a:extLst>
          </p:cNvPr>
          <p:cNvGraphicFramePr/>
          <p:nvPr>
            <p:extLst>
              <p:ext uri="{D42A27DB-BD31-4B8C-83A1-F6EECF244321}">
                <p14:modId xmlns:p14="http://schemas.microsoft.com/office/powerpoint/2010/main" val="3329362179"/>
              </p:ext>
            </p:extLst>
          </p:nvPr>
        </p:nvGraphicFramePr>
        <p:xfrm>
          <a:off x="1118113" y="4011910"/>
          <a:ext cx="7416824" cy="4754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8363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457200" y="123478"/>
            <a:ext cx="8229600" cy="465128"/>
          </a:xfrm>
        </p:spPr>
        <p:txBody>
          <a:bodyPr>
            <a:normAutofit/>
          </a:bodyPr>
          <a:lstStyle/>
          <a:p>
            <a:r>
              <a:rPr lang="en-US" sz="2400" dirty="0"/>
              <a:t>Option 1 - High Level Impact Assessment</a:t>
            </a:r>
            <a:endParaRPr lang="en-GB" sz="2400" dirty="0"/>
          </a:p>
        </p:txBody>
      </p:sp>
      <p:graphicFrame>
        <p:nvGraphicFramePr>
          <p:cNvPr id="38" name="Table 37"/>
          <p:cNvGraphicFramePr>
            <a:graphicFrameLocks noGrp="1"/>
          </p:cNvGraphicFramePr>
          <p:nvPr>
            <p:extLst>
              <p:ext uri="{D42A27DB-BD31-4B8C-83A1-F6EECF244321}">
                <p14:modId xmlns:p14="http://schemas.microsoft.com/office/powerpoint/2010/main" val="3166557557"/>
              </p:ext>
            </p:extLst>
          </p:nvPr>
        </p:nvGraphicFramePr>
        <p:xfrm>
          <a:off x="335532" y="637646"/>
          <a:ext cx="8484939" cy="1502056"/>
        </p:xfrm>
        <a:graphic>
          <a:graphicData uri="http://schemas.openxmlformats.org/drawingml/2006/table">
            <a:tbl>
              <a:tblPr firstRow="1" bandRow="1">
                <a:tableStyleId>{E8B1032C-EA38-4F05-BA0D-38AFFFC7BED3}</a:tableStyleId>
              </a:tblPr>
              <a:tblGrid>
                <a:gridCol w="8484939">
                  <a:extLst>
                    <a:ext uri="{9D8B030D-6E8A-4147-A177-3AD203B41FA5}">
                      <a16:colId xmlns:a16="http://schemas.microsoft.com/office/drawing/2014/main" val="20000"/>
                    </a:ext>
                  </a:extLst>
                </a:gridCol>
              </a:tblGrid>
              <a:tr h="278191">
                <a:tc>
                  <a:txBody>
                    <a:bodyPr/>
                    <a:lstStyle/>
                    <a:p>
                      <a:pPr marL="0" lvl="0" indent="0" algn="l" defTabSz="622300">
                        <a:lnSpc>
                          <a:spcPct val="90000"/>
                        </a:lnSpc>
                        <a:spcBef>
                          <a:spcPct val="0"/>
                        </a:spcBef>
                        <a:spcAft>
                          <a:spcPct val="35000"/>
                        </a:spcAft>
                        <a:buNone/>
                      </a:pPr>
                      <a:r>
                        <a:rPr lang="en-GB" sz="1100" b="1" kern="1200" dirty="0">
                          <a:solidFill>
                            <a:srgbClr val="3E5AA8"/>
                          </a:solidFill>
                          <a:latin typeface="+mn-lt"/>
                          <a:ea typeface="+mn-ea"/>
                          <a:cs typeface="+mn-cs"/>
                        </a:rPr>
                        <a:t>1 - </a:t>
                      </a:r>
                      <a:r>
                        <a:rPr lang="en-US" sz="1100" b="1" kern="1200" dirty="0">
                          <a:solidFill>
                            <a:srgbClr val="3E5AA8"/>
                          </a:solidFill>
                          <a:latin typeface="+mn-lt"/>
                          <a:ea typeface="+mn-ea"/>
                          <a:cs typeface="+mn-cs"/>
                        </a:rPr>
                        <a:t>New Rejection Code to be required to be applied for the rejection of incrementing reads</a:t>
                      </a:r>
                      <a:endParaRPr lang="en-GB" sz="1100" b="1" kern="1200" dirty="0">
                        <a:solidFill>
                          <a:srgbClr val="3E5AA8"/>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2238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bg1">
                              <a:lumMod val="50000"/>
                            </a:schemeClr>
                          </a:solidFill>
                          <a:latin typeface="+mn-lt"/>
                          <a:ea typeface="+mn-ea"/>
                          <a:cs typeface="+mn-cs"/>
                        </a:rPr>
                        <a:t>This solution option is proposing a new rejection code for RGMA transactions where the supplied read indicates gas has been consumed on an isolated supply meter point.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baseline="0" dirty="0">
                        <a:solidFill>
                          <a:schemeClr val="bg1">
                            <a:lumMod val="5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bg1">
                              <a:lumMod val="50000"/>
                            </a:schemeClr>
                          </a:solidFill>
                          <a:latin typeface="+mn-lt"/>
                          <a:ea typeface="+mn-ea"/>
                          <a:cs typeface="+mn-cs"/>
                        </a:rPr>
                        <a:t>The new rejection code would apply to premises where the status of the meter/meter point indicates that the meter is no longer capable of flowing gas e.g. the meter is removed capped or clamped.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2221029543"/>
              </p:ext>
            </p:extLst>
          </p:nvPr>
        </p:nvGraphicFramePr>
        <p:xfrm>
          <a:off x="5535858" y="2272585"/>
          <a:ext cx="3284613" cy="1955349"/>
        </p:xfrm>
        <a:graphic>
          <a:graphicData uri="http://schemas.openxmlformats.org/drawingml/2006/table">
            <a:tbl>
              <a:tblPr firstRow="1" bandRow="1">
                <a:tableStyleId>{E8B1032C-EA38-4F05-BA0D-38AFFFC7BED3}</a:tableStyleId>
              </a:tblPr>
              <a:tblGrid>
                <a:gridCol w="3284613">
                  <a:extLst>
                    <a:ext uri="{9D8B030D-6E8A-4147-A177-3AD203B41FA5}">
                      <a16:colId xmlns:a16="http://schemas.microsoft.com/office/drawing/2014/main" val="20000"/>
                    </a:ext>
                  </a:extLst>
                </a:gridCol>
              </a:tblGrid>
              <a:tr h="258059">
                <a:tc>
                  <a:txBody>
                    <a:bodyPr/>
                    <a:lstStyle/>
                    <a:p>
                      <a:pPr algn="l"/>
                      <a:r>
                        <a:rPr lang="en-GB" sz="1100" dirty="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69626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Performance Testing would not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Market Trails would not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New rejection code needed informing submitting parties of RGMA read indicating consumption on an isolated premise</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1042914289"/>
              </p:ext>
            </p:extLst>
          </p:nvPr>
        </p:nvGraphicFramePr>
        <p:xfrm>
          <a:off x="323527" y="4350226"/>
          <a:ext cx="8484939" cy="525780"/>
        </p:xfrm>
        <a:graphic>
          <a:graphicData uri="http://schemas.openxmlformats.org/drawingml/2006/table">
            <a:tbl>
              <a:tblPr firstRow="1" bandRow="1">
                <a:tableStyleId>{E8B1032C-EA38-4F05-BA0D-38AFFFC7BED3}</a:tableStyleId>
              </a:tblPr>
              <a:tblGrid>
                <a:gridCol w="2356928">
                  <a:extLst>
                    <a:ext uri="{9D8B030D-6E8A-4147-A177-3AD203B41FA5}">
                      <a16:colId xmlns:a16="http://schemas.microsoft.com/office/drawing/2014/main" val="20000"/>
                    </a:ext>
                  </a:extLst>
                </a:gridCol>
                <a:gridCol w="2592620">
                  <a:extLst>
                    <a:ext uri="{9D8B030D-6E8A-4147-A177-3AD203B41FA5}">
                      <a16:colId xmlns:a16="http://schemas.microsoft.com/office/drawing/2014/main" val="20001"/>
                    </a:ext>
                  </a:extLst>
                </a:gridCol>
                <a:gridCol w="3535391">
                  <a:extLst>
                    <a:ext uri="{9D8B030D-6E8A-4147-A177-3AD203B41FA5}">
                      <a16:colId xmlns:a16="http://schemas.microsoft.com/office/drawing/2014/main" val="20002"/>
                    </a:ext>
                  </a:extLst>
                </a:gridCol>
              </a:tblGrid>
              <a:tr h="122684">
                <a:tc>
                  <a:txBody>
                    <a:bodyPr/>
                    <a:lstStyle/>
                    <a:p>
                      <a:pPr algn="ctr"/>
                      <a:r>
                        <a:rPr lang="en-GB" sz="1200" dirty="0">
                          <a:solidFill>
                            <a:srgbClr val="3E5AA8"/>
                          </a:solidFill>
                        </a:rPr>
                        <a:t>Overall Impact</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Release Type</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92785">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Major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40,000 to 60,000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84" name="Table 83">
            <a:extLst>
              <a:ext uri="{FF2B5EF4-FFF2-40B4-BE49-F238E27FC236}">
                <a16:creationId xmlns:a16="http://schemas.microsoft.com/office/drawing/2014/main" id="{65FBC027-AEFF-4534-B595-62FE9AAEA3D4}"/>
              </a:ext>
            </a:extLst>
          </p:cNvPr>
          <p:cNvGraphicFramePr>
            <a:graphicFrameLocks noGrp="1"/>
          </p:cNvGraphicFramePr>
          <p:nvPr>
            <p:extLst>
              <p:ext uri="{D42A27DB-BD31-4B8C-83A1-F6EECF244321}">
                <p14:modId xmlns:p14="http://schemas.microsoft.com/office/powerpoint/2010/main" val="1462308022"/>
              </p:ext>
            </p:extLst>
          </p:nvPr>
        </p:nvGraphicFramePr>
        <p:xfrm>
          <a:off x="331597" y="2273606"/>
          <a:ext cx="5176507" cy="1954328"/>
        </p:xfrm>
        <a:graphic>
          <a:graphicData uri="http://schemas.openxmlformats.org/drawingml/2006/table">
            <a:tbl>
              <a:tblPr firstRow="1" bandRow="1">
                <a:tableStyleId>{E8B1032C-EA38-4F05-BA0D-38AFFFC7BED3}</a:tableStyleId>
              </a:tblPr>
              <a:tblGrid>
                <a:gridCol w="5176507">
                  <a:extLst>
                    <a:ext uri="{9D8B030D-6E8A-4147-A177-3AD203B41FA5}">
                      <a16:colId xmlns:a16="http://schemas.microsoft.com/office/drawing/2014/main" val="20000"/>
                    </a:ext>
                  </a:extLst>
                </a:gridCol>
              </a:tblGrid>
              <a:tr h="261452">
                <a:tc>
                  <a:txBody>
                    <a:bodyPr/>
                    <a:lstStyle/>
                    <a:p>
                      <a:pPr algn="l"/>
                      <a:r>
                        <a:rPr lang="en-GB" sz="1100" dirty="0">
                          <a:solidFill>
                            <a:srgbClr val="3E5AA8"/>
                          </a:solidFill>
                        </a:rPr>
                        <a:t>Impacted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692876">
                <a:tc>
                  <a:txBody>
                    <a:bodyPr/>
                    <a:lstStyle/>
                    <a:p>
                      <a:pPr marL="285750" indent="-285750">
                        <a:buFont typeface="Arial" panose="020B0604020202020204" pitchFamily="34" charset="0"/>
                        <a:buChar char="•"/>
                      </a:pPr>
                      <a:endParaRPr lang="en-GB"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5" name="Rectangle 84">
            <a:extLst>
              <a:ext uri="{FF2B5EF4-FFF2-40B4-BE49-F238E27FC236}">
                <a16:creationId xmlns:a16="http://schemas.microsoft.com/office/drawing/2014/main" id="{3D2544BB-4443-46CF-BAA6-47DFFC741AAB}"/>
              </a:ext>
            </a:extLst>
          </p:cNvPr>
          <p:cNvSpPr/>
          <p:nvPr/>
        </p:nvSpPr>
        <p:spPr>
          <a:xfrm>
            <a:off x="496118" y="3184556"/>
            <a:ext cx="877189"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Marketflow</a:t>
            </a:r>
          </a:p>
        </p:txBody>
      </p:sp>
      <p:sp>
        <p:nvSpPr>
          <p:cNvPr id="86" name="Rectangle 85">
            <a:extLst>
              <a:ext uri="{FF2B5EF4-FFF2-40B4-BE49-F238E27FC236}">
                <a16:creationId xmlns:a16="http://schemas.microsoft.com/office/drawing/2014/main" id="{38EAED37-D2F0-4B95-8553-08A5D7A12BE2}"/>
              </a:ext>
            </a:extLst>
          </p:cNvPr>
          <p:cNvSpPr/>
          <p:nvPr/>
        </p:nvSpPr>
        <p:spPr>
          <a:xfrm>
            <a:off x="1792355" y="3173873"/>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PO</a:t>
            </a:r>
          </a:p>
        </p:txBody>
      </p:sp>
      <p:sp>
        <p:nvSpPr>
          <p:cNvPr id="87" name="Rectangle 86">
            <a:extLst>
              <a:ext uri="{FF2B5EF4-FFF2-40B4-BE49-F238E27FC236}">
                <a16:creationId xmlns:a16="http://schemas.microsoft.com/office/drawing/2014/main" id="{271ED893-2ED5-487B-81C4-46040FE97A18}"/>
              </a:ext>
            </a:extLst>
          </p:cNvPr>
          <p:cNvSpPr/>
          <p:nvPr/>
        </p:nvSpPr>
        <p:spPr>
          <a:xfrm>
            <a:off x="3088499" y="3173873"/>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ISU</a:t>
            </a:r>
          </a:p>
        </p:txBody>
      </p:sp>
      <p:sp>
        <p:nvSpPr>
          <p:cNvPr id="88" name="Rectangle 87">
            <a:extLst>
              <a:ext uri="{FF2B5EF4-FFF2-40B4-BE49-F238E27FC236}">
                <a16:creationId xmlns:a16="http://schemas.microsoft.com/office/drawing/2014/main" id="{789E2FE8-BCD9-4FE6-8CB6-8AB8D430693D}"/>
              </a:ext>
            </a:extLst>
          </p:cNvPr>
          <p:cNvSpPr/>
          <p:nvPr/>
        </p:nvSpPr>
        <p:spPr>
          <a:xfrm>
            <a:off x="3100720" y="260849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Gemini</a:t>
            </a:r>
          </a:p>
        </p:txBody>
      </p:sp>
      <p:sp>
        <p:nvSpPr>
          <p:cNvPr id="89" name="Rectangle 88">
            <a:extLst>
              <a:ext uri="{FF2B5EF4-FFF2-40B4-BE49-F238E27FC236}">
                <a16:creationId xmlns:a16="http://schemas.microsoft.com/office/drawing/2014/main" id="{E5EE14BF-E6B6-40A9-BA2E-80BBB3B7B01A}"/>
              </a:ext>
            </a:extLst>
          </p:cNvPr>
          <p:cNvSpPr/>
          <p:nvPr/>
        </p:nvSpPr>
        <p:spPr>
          <a:xfrm>
            <a:off x="3100720" y="383262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90" name="Rectangle 89">
            <a:extLst>
              <a:ext uri="{FF2B5EF4-FFF2-40B4-BE49-F238E27FC236}">
                <a16:creationId xmlns:a16="http://schemas.microsoft.com/office/drawing/2014/main" id="{D32C3627-1305-48B0-8409-08F660BC0CAE}"/>
              </a:ext>
            </a:extLst>
          </p:cNvPr>
          <p:cNvSpPr/>
          <p:nvPr/>
        </p:nvSpPr>
        <p:spPr>
          <a:xfrm>
            <a:off x="4384643" y="3174424"/>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CMS</a:t>
            </a:r>
          </a:p>
        </p:txBody>
      </p:sp>
      <p:sp>
        <p:nvSpPr>
          <p:cNvPr id="91" name="Rectangle 90">
            <a:extLst>
              <a:ext uri="{FF2B5EF4-FFF2-40B4-BE49-F238E27FC236}">
                <a16:creationId xmlns:a16="http://schemas.microsoft.com/office/drawing/2014/main" id="{1271D4AD-E589-4968-AE9C-B83A5942FB5B}"/>
              </a:ext>
            </a:extLst>
          </p:cNvPr>
          <p:cNvSpPr/>
          <p:nvPr/>
        </p:nvSpPr>
        <p:spPr>
          <a:xfrm>
            <a:off x="4384643" y="383262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92" name="Group 91">
            <a:extLst>
              <a:ext uri="{FF2B5EF4-FFF2-40B4-BE49-F238E27FC236}">
                <a16:creationId xmlns:a16="http://schemas.microsoft.com/office/drawing/2014/main" id="{47EBF2CA-F9EE-4B3D-B855-70F7AE99B202}"/>
              </a:ext>
            </a:extLst>
          </p:cNvPr>
          <p:cNvGrpSpPr/>
          <p:nvPr/>
        </p:nvGrpSpPr>
        <p:grpSpPr>
          <a:xfrm>
            <a:off x="1373308" y="3275571"/>
            <a:ext cx="327309" cy="132583"/>
            <a:chOff x="4788024" y="3789241"/>
            <a:chExt cx="360040" cy="152400"/>
          </a:xfrm>
        </p:grpSpPr>
        <p:cxnSp>
          <p:nvCxnSpPr>
            <p:cNvPr id="93" name="Straight Arrow Connector 92">
              <a:extLst>
                <a:ext uri="{FF2B5EF4-FFF2-40B4-BE49-F238E27FC236}">
                  <a16:creationId xmlns:a16="http://schemas.microsoft.com/office/drawing/2014/main" id="{3F80E3FD-C276-471D-8E77-99C56AED9C52}"/>
                </a:ext>
              </a:extLst>
            </p:cNvPr>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a:extLst>
                <a:ext uri="{FF2B5EF4-FFF2-40B4-BE49-F238E27FC236}">
                  <a16:creationId xmlns:a16="http://schemas.microsoft.com/office/drawing/2014/main" id="{D918A995-080E-4BBE-96D3-56B1D7D74F24}"/>
                </a:ext>
              </a:extLst>
            </p:cNvPr>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5" name="Group 94">
            <a:extLst>
              <a:ext uri="{FF2B5EF4-FFF2-40B4-BE49-F238E27FC236}">
                <a16:creationId xmlns:a16="http://schemas.microsoft.com/office/drawing/2014/main" id="{ABAD1FCA-9345-44D0-93D9-C952D5075E05}"/>
              </a:ext>
            </a:extLst>
          </p:cNvPr>
          <p:cNvGrpSpPr/>
          <p:nvPr/>
        </p:nvGrpSpPr>
        <p:grpSpPr>
          <a:xfrm>
            <a:off x="2670614" y="3276122"/>
            <a:ext cx="327309" cy="132583"/>
            <a:chOff x="4788024" y="3789241"/>
            <a:chExt cx="360040" cy="152400"/>
          </a:xfrm>
        </p:grpSpPr>
        <p:cxnSp>
          <p:nvCxnSpPr>
            <p:cNvPr id="96" name="Straight Arrow Connector 95">
              <a:extLst>
                <a:ext uri="{FF2B5EF4-FFF2-40B4-BE49-F238E27FC236}">
                  <a16:creationId xmlns:a16="http://schemas.microsoft.com/office/drawing/2014/main" id="{45509886-ABB1-4224-A2A3-C6215F6025C6}"/>
                </a:ext>
              </a:extLst>
            </p:cNvPr>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2EADCEBA-9AEF-4AF3-BBC8-56099DC5F27C}"/>
                </a:ext>
              </a:extLst>
            </p:cNvPr>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8" name="Group 97">
            <a:extLst>
              <a:ext uri="{FF2B5EF4-FFF2-40B4-BE49-F238E27FC236}">
                <a16:creationId xmlns:a16="http://schemas.microsoft.com/office/drawing/2014/main" id="{BEE0F480-1669-4EEE-88B4-399A4810D817}"/>
              </a:ext>
            </a:extLst>
          </p:cNvPr>
          <p:cNvGrpSpPr/>
          <p:nvPr/>
        </p:nvGrpSpPr>
        <p:grpSpPr>
          <a:xfrm>
            <a:off x="3972814" y="3276122"/>
            <a:ext cx="327309" cy="132583"/>
            <a:chOff x="4788024" y="3789241"/>
            <a:chExt cx="360040" cy="152400"/>
          </a:xfrm>
        </p:grpSpPr>
        <p:cxnSp>
          <p:nvCxnSpPr>
            <p:cNvPr id="99" name="Straight Arrow Connector 98">
              <a:extLst>
                <a:ext uri="{FF2B5EF4-FFF2-40B4-BE49-F238E27FC236}">
                  <a16:creationId xmlns:a16="http://schemas.microsoft.com/office/drawing/2014/main" id="{B214EC21-EC7A-43C3-8138-02EC1134A8BA}"/>
                </a:ext>
              </a:extLst>
            </p:cNvPr>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Arrow Connector 99">
              <a:extLst>
                <a:ext uri="{FF2B5EF4-FFF2-40B4-BE49-F238E27FC236}">
                  <a16:creationId xmlns:a16="http://schemas.microsoft.com/office/drawing/2014/main" id="{96A31812-0C77-4910-AA84-4DB2CAF54E9A}"/>
                </a:ext>
              </a:extLst>
            </p:cNvPr>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1" name="Straight Arrow Connector 100">
            <a:extLst>
              <a:ext uri="{FF2B5EF4-FFF2-40B4-BE49-F238E27FC236}">
                <a16:creationId xmlns:a16="http://schemas.microsoft.com/office/drawing/2014/main" id="{6D044D23-711D-474F-9C25-5A928A2B8BAC}"/>
              </a:ext>
            </a:extLst>
          </p:cNvPr>
          <p:cNvCxnSpPr/>
          <p:nvPr/>
        </p:nvCxnSpPr>
        <p:spPr bwMode="auto">
          <a:xfrm>
            <a:off x="3972814" y="4000617"/>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Arrow Connector 101">
            <a:extLst>
              <a:ext uri="{FF2B5EF4-FFF2-40B4-BE49-F238E27FC236}">
                <a16:creationId xmlns:a16="http://schemas.microsoft.com/office/drawing/2014/main" id="{8AAC5E55-8311-4603-AE56-1FBC5A3DDE4F}"/>
              </a:ext>
            </a:extLst>
          </p:cNvPr>
          <p:cNvCxnSpPr/>
          <p:nvPr/>
        </p:nvCxnSpPr>
        <p:spPr bwMode="auto">
          <a:xfrm>
            <a:off x="3481226" y="2934509"/>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Rectangle 102">
            <a:extLst>
              <a:ext uri="{FF2B5EF4-FFF2-40B4-BE49-F238E27FC236}">
                <a16:creationId xmlns:a16="http://schemas.microsoft.com/office/drawing/2014/main" id="{9A4E017A-4CFB-4063-9FE0-9754F4AA31EC}"/>
              </a:ext>
            </a:extLst>
          </p:cNvPr>
          <p:cNvSpPr/>
          <p:nvPr/>
        </p:nvSpPr>
        <p:spPr>
          <a:xfrm>
            <a:off x="1792355" y="382446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API</a:t>
            </a:r>
          </a:p>
        </p:txBody>
      </p:sp>
      <p:cxnSp>
        <p:nvCxnSpPr>
          <p:cNvPr id="104" name="Straight Arrow Connector 103">
            <a:extLst>
              <a:ext uri="{FF2B5EF4-FFF2-40B4-BE49-F238E27FC236}">
                <a16:creationId xmlns:a16="http://schemas.microsoft.com/office/drawing/2014/main" id="{AD688703-1516-4782-B409-D9F2C9AC5C98}"/>
              </a:ext>
            </a:extLst>
          </p:cNvPr>
          <p:cNvCxnSpPr/>
          <p:nvPr/>
        </p:nvCxnSpPr>
        <p:spPr bwMode="auto">
          <a:xfrm>
            <a:off x="2670614" y="3992452"/>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Rectangle 104">
            <a:extLst>
              <a:ext uri="{FF2B5EF4-FFF2-40B4-BE49-F238E27FC236}">
                <a16:creationId xmlns:a16="http://schemas.microsoft.com/office/drawing/2014/main" id="{38BC32A1-9066-4602-8C37-D81E9155FAC2}"/>
              </a:ext>
            </a:extLst>
          </p:cNvPr>
          <p:cNvSpPr/>
          <p:nvPr/>
        </p:nvSpPr>
        <p:spPr>
          <a:xfrm>
            <a:off x="467544" y="2672491"/>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Impact</a:t>
            </a:r>
          </a:p>
        </p:txBody>
      </p:sp>
      <p:grpSp>
        <p:nvGrpSpPr>
          <p:cNvPr id="106" name="Group 105">
            <a:extLst>
              <a:ext uri="{FF2B5EF4-FFF2-40B4-BE49-F238E27FC236}">
                <a16:creationId xmlns:a16="http://schemas.microsoft.com/office/drawing/2014/main" id="{DE7AB96B-31FD-4475-A074-35F1DEEC7FCE}"/>
              </a:ext>
            </a:extLst>
          </p:cNvPr>
          <p:cNvGrpSpPr/>
          <p:nvPr/>
        </p:nvGrpSpPr>
        <p:grpSpPr>
          <a:xfrm>
            <a:off x="8460432" y="162406"/>
            <a:ext cx="544198" cy="393120"/>
            <a:chOff x="0" y="31563"/>
            <a:chExt cx="544198" cy="393120"/>
          </a:xfrm>
          <a:solidFill>
            <a:srgbClr val="56CF9E"/>
          </a:solidFill>
        </p:grpSpPr>
        <p:sp>
          <p:nvSpPr>
            <p:cNvPr id="107" name="Rounded Rectangle 34">
              <a:extLst>
                <a:ext uri="{FF2B5EF4-FFF2-40B4-BE49-F238E27FC236}">
                  <a16:creationId xmlns:a16="http://schemas.microsoft.com/office/drawing/2014/main" id="{9990735A-8C5E-483E-8D5F-7A995DD35870}"/>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08" name="Rounded Rectangle 4">
              <a:extLst>
                <a:ext uri="{FF2B5EF4-FFF2-40B4-BE49-F238E27FC236}">
                  <a16:creationId xmlns:a16="http://schemas.microsoft.com/office/drawing/2014/main" id="{F75B683B-6C2D-4089-B195-53062F56F5EC}"/>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38506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79510" y="771550"/>
          <a:ext cx="8805929" cy="4145488"/>
        </p:xfrm>
        <a:graphic>
          <a:graphicData uri="http://schemas.openxmlformats.org/drawingml/2006/table">
            <a:tbl>
              <a:tblPr firstRow="1" bandRow="1">
                <a:tableStyleId>{5940675A-B579-460E-94D1-54222C63F5DA}</a:tableStyleId>
              </a:tblPr>
              <a:tblGrid>
                <a:gridCol w="1800202">
                  <a:extLst>
                    <a:ext uri="{9D8B030D-6E8A-4147-A177-3AD203B41FA5}">
                      <a16:colId xmlns:a16="http://schemas.microsoft.com/office/drawing/2014/main" val="20000"/>
                    </a:ext>
                  </a:extLst>
                </a:gridCol>
                <a:gridCol w="939097">
                  <a:extLst>
                    <a:ext uri="{9D8B030D-6E8A-4147-A177-3AD203B41FA5}">
                      <a16:colId xmlns:a16="http://schemas.microsoft.com/office/drawing/2014/main" val="20001"/>
                    </a:ext>
                  </a:extLst>
                </a:gridCol>
                <a:gridCol w="1011105">
                  <a:extLst>
                    <a:ext uri="{9D8B030D-6E8A-4147-A177-3AD203B41FA5}">
                      <a16:colId xmlns:a16="http://schemas.microsoft.com/office/drawing/2014/main" val="20002"/>
                    </a:ext>
                  </a:extLst>
                </a:gridCol>
                <a:gridCol w="1011105">
                  <a:extLst>
                    <a:ext uri="{9D8B030D-6E8A-4147-A177-3AD203B41FA5}">
                      <a16:colId xmlns:a16="http://schemas.microsoft.com/office/drawing/2014/main" val="20003"/>
                    </a:ext>
                  </a:extLst>
                </a:gridCol>
                <a:gridCol w="1011105">
                  <a:extLst>
                    <a:ext uri="{9D8B030D-6E8A-4147-A177-3AD203B41FA5}">
                      <a16:colId xmlns:a16="http://schemas.microsoft.com/office/drawing/2014/main" val="20004"/>
                    </a:ext>
                  </a:extLst>
                </a:gridCol>
                <a:gridCol w="1011105">
                  <a:extLst>
                    <a:ext uri="{9D8B030D-6E8A-4147-A177-3AD203B41FA5}">
                      <a16:colId xmlns:a16="http://schemas.microsoft.com/office/drawing/2014/main" val="20005"/>
                    </a:ext>
                  </a:extLst>
                </a:gridCol>
                <a:gridCol w="849131">
                  <a:extLst>
                    <a:ext uri="{9D8B030D-6E8A-4147-A177-3AD203B41FA5}">
                      <a16:colId xmlns:a16="http://schemas.microsoft.com/office/drawing/2014/main" val="20006"/>
                    </a:ext>
                  </a:extLst>
                </a:gridCol>
                <a:gridCol w="1173079">
                  <a:extLst>
                    <a:ext uri="{9D8B030D-6E8A-4147-A177-3AD203B41FA5}">
                      <a16:colId xmlns:a16="http://schemas.microsoft.com/office/drawing/2014/main" val="20007"/>
                    </a:ext>
                  </a:extLst>
                </a:gridCol>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a:solidFill>
                            <a:srgbClr val="3E5AA8"/>
                          </a:solidFill>
                        </a:rPr>
                        <a:t>Interface</a:t>
                      </a:r>
                    </a:p>
                  </a:txBody>
                  <a:tcPr anchor="ctr">
                    <a:solidFill>
                      <a:srgbClr val="FCBC55"/>
                    </a:solidFill>
                  </a:tcPr>
                </a:tc>
                <a:tc>
                  <a:txBody>
                    <a:bodyPr/>
                    <a:lstStyle/>
                    <a:p>
                      <a:pPr algn="ctr"/>
                      <a:r>
                        <a:rPr lang="en-GB" sz="800" b="1" dirty="0">
                          <a:solidFill>
                            <a:srgbClr val="3E5AA8"/>
                          </a:solidFill>
                        </a:rPr>
                        <a:t>Conversion</a:t>
                      </a:r>
                    </a:p>
                  </a:txBody>
                  <a:tcPr anchor="ctr">
                    <a:solidFill>
                      <a:srgbClr val="FCBC55"/>
                    </a:solidFill>
                  </a:tcPr>
                </a:tc>
                <a:tc>
                  <a:txBody>
                    <a:bodyPr/>
                    <a:lstStyle/>
                    <a:p>
                      <a:pPr algn="ctr"/>
                      <a:r>
                        <a:rPr lang="en-GB" sz="800" b="1" dirty="0">
                          <a:solidFill>
                            <a:srgbClr val="3E5AA8"/>
                          </a:solidFill>
                        </a:rPr>
                        <a:t>Enhancements</a:t>
                      </a:r>
                    </a:p>
                  </a:txBody>
                  <a:tcPr anchor="ctr">
                    <a:solidFill>
                      <a:srgbClr val="FCBC55"/>
                    </a:solidFill>
                  </a:tcPr>
                </a:tc>
                <a:tc>
                  <a:txBody>
                    <a:bodyPr/>
                    <a:lstStyle/>
                    <a:p>
                      <a:pPr algn="ctr"/>
                      <a:r>
                        <a:rPr lang="en-GB" sz="800" b="1" dirty="0">
                          <a:solidFill>
                            <a:srgbClr val="3E5AA8"/>
                          </a:solidFill>
                        </a:rPr>
                        <a:t>Forms</a:t>
                      </a:r>
                    </a:p>
                  </a:txBody>
                  <a:tcPr anchor="ctr">
                    <a:solidFill>
                      <a:srgbClr val="FCBC55"/>
                    </a:solidFill>
                  </a:tcPr>
                </a:tc>
                <a:tc>
                  <a:txBody>
                    <a:bodyPr/>
                    <a:lstStyle/>
                    <a:p>
                      <a:pPr algn="ctr"/>
                      <a:r>
                        <a:rPr lang="en-GB" sz="800" b="1" dirty="0">
                          <a:solidFill>
                            <a:srgbClr val="3E5AA8"/>
                          </a:solidFill>
                        </a:rPr>
                        <a:t>Workflow</a:t>
                      </a:r>
                    </a:p>
                  </a:txBody>
                  <a:tcPr anchor="ctr">
                    <a:solidFill>
                      <a:srgbClr val="FCBC55"/>
                    </a:solidFill>
                  </a:tcPr>
                </a:tc>
                <a:tc>
                  <a:txBody>
                    <a:bodyPr/>
                    <a:lstStyle/>
                    <a:p>
                      <a:pPr algn="ctr"/>
                      <a:r>
                        <a:rPr lang="en-GB" sz="800" b="1" dirty="0">
                          <a:solidFill>
                            <a:srgbClr val="3E5AA8"/>
                          </a:solidFill>
                        </a:rPr>
                        <a:t>Data Migration </a:t>
                      </a:r>
                    </a:p>
                  </a:txBody>
                  <a:tcPr anchor="ctr">
                    <a:solidFill>
                      <a:srgbClr val="FCBC55"/>
                    </a:solidFill>
                  </a:tcPr>
                </a:tc>
                <a:extLst>
                  <a:ext uri="{0D108BD9-81ED-4DB2-BD59-A6C34878D82A}">
                    <a16:rowId xmlns:a16="http://schemas.microsoft.com/office/drawing/2014/main" val="10000"/>
                  </a:ext>
                </a:extLst>
              </a:tr>
              <a:tr h="282857">
                <a:tc>
                  <a:txBody>
                    <a:bodyPr/>
                    <a:lstStyle/>
                    <a:p>
                      <a:pPr algn="r"/>
                      <a:r>
                        <a:rPr lang="en-GB" sz="800" b="1" dirty="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a:t>PO/</a:t>
                      </a:r>
                      <a:r>
                        <a:rPr lang="en-GB" sz="800" dirty="0" err="1"/>
                        <a:t>Marketflow</a:t>
                      </a: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extLst>
                  <a:ext uri="{0D108BD9-81ED-4DB2-BD59-A6C34878D82A}">
                    <a16:rowId xmlns:a16="http://schemas.microsoft.com/office/drawing/2014/main" val="10001"/>
                  </a:ext>
                </a:extLst>
              </a:tr>
              <a:tr h="282857">
                <a:tc>
                  <a:txBody>
                    <a:bodyPr/>
                    <a:lstStyle/>
                    <a:p>
                      <a:pPr algn="r"/>
                      <a:r>
                        <a:rPr lang="en-GB" sz="800" b="1" dirty="0">
                          <a:solidFill>
                            <a:schemeClr val="accent1"/>
                          </a:solidFill>
                        </a:rPr>
                        <a:t>Impacted Process Areas:</a:t>
                      </a:r>
                    </a:p>
                  </a:txBody>
                  <a:tcPr anchor="ctr">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a:t>RGMA</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extLst>
                  <a:ext uri="{0D108BD9-81ED-4DB2-BD59-A6C34878D82A}">
                    <a16:rowId xmlns:a16="http://schemas.microsoft.com/office/drawing/2014/main" val="10002"/>
                  </a:ext>
                </a:extLst>
              </a:tr>
              <a:tr h="282857">
                <a:tc>
                  <a:txBody>
                    <a:bodyPr/>
                    <a:lstStyle/>
                    <a:p>
                      <a:pPr algn="r"/>
                      <a:r>
                        <a:rPr lang="en-US" sz="800" b="1" dirty="0">
                          <a:solidFill>
                            <a:schemeClr val="accent1"/>
                          </a:solidFill>
                        </a:rPr>
                        <a:t>Complexity Level (per RICEFW item):</a:t>
                      </a:r>
                    </a:p>
                  </a:txBody>
                  <a:tcPr anchor="ctr">
                    <a:solidFill>
                      <a:srgbClr val="84B8DA"/>
                    </a:solidFill>
                  </a:tcPr>
                </a:tc>
                <a:tc>
                  <a:txBody>
                    <a:bodyPr/>
                    <a:lstStyle/>
                    <a:p>
                      <a:pPr algn="ctr"/>
                      <a:endParaRPr lang="en-GB" sz="600" dirty="0">
                        <a:solidFill>
                          <a:srgbClr val="FF0000"/>
                        </a:solidFill>
                      </a:endParaRPr>
                    </a:p>
                  </a:txBody>
                  <a:tcPr anchor="ctr"/>
                </a:tc>
                <a:tc>
                  <a:txBody>
                    <a:bodyPr/>
                    <a:lstStyle/>
                    <a:p>
                      <a:pPr algn="ctr"/>
                      <a:r>
                        <a:rPr lang="en-GB" sz="800" dirty="0"/>
                        <a:t>Low</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extLst>
                  <a:ext uri="{0D108BD9-81ED-4DB2-BD59-A6C34878D82A}">
                    <a16:rowId xmlns:a16="http://schemas.microsoft.com/office/drawing/2014/main" val="10003"/>
                  </a:ext>
                </a:extLst>
              </a:tr>
              <a:tr h="1048397">
                <a:tc>
                  <a:txBody>
                    <a:bodyPr/>
                    <a:lstStyle/>
                    <a:p>
                      <a:pPr algn="r"/>
                      <a:r>
                        <a:rPr lang="en-GB" sz="800" b="1" dirty="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algn="ctr"/>
                      <a:endParaRPr lang="en-GB" sz="60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GB" sz="800" dirty="0"/>
                        <a:t>Configuration of new rejection code on outbound RGMA response file(s)</a:t>
                      </a: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kern="1200" baseline="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84400">
                <a:tc>
                  <a:txBody>
                    <a:bodyPr/>
                    <a:lstStyle/>
                    <a:p>
                      <a:pPr algn="r"/>
                      <a:endParaRPr lang="en-GB" sz="800" b="1" dirty="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BW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PO / Marketflow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DES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CMS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AMT</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API</a:t>
                      </a: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a16="http://schemas.microsoft.com/office/drawing/2014/main" val="10006"/>
                  </a:ext>
                </a:extLst>
              </a:tr>
              <a:tr h="216000">
                <a:tc>
                  <a:txBody>
                    <a:bodyPr/>
                    <a:lstStyle/>
                    <a:p>
                      <a:pPr algn="r"/>
                      <a:r>
                        <a:rPr lang="en-GB" sz="800" b="1" dirty="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extLst>
                  <a:ext uri="{0D108BD9-81ED-4DB2-BD59-A6C34878D82A}">
                    <a16:rowId xmlns:a16="http://schemas.microsoft.com/office/drawing/2014/main" val="10007"/>
                  </a:ext>
                </a:extLst>
              </a:tr>
              <a:tr h="216000">
                <a:tc>
                  <a:txBody>
                    <a:bodyPr/>
                    <a:lstStyle/>
                    <a:p>
                      <a:pPr algn="r"/>
                      <a:r>
                        <a:rPr lang="en-US" sz="800" b="1" dirty="0">
                          <a:solidFill>
                            <a:srgbClr val="84B8DA"/>
                          </a:solidFill>
                        </a:rPr>
                        <a:t>Unit and Sys Test Complexity:</a:t>
                      </a:r>
                    </a:p>
                  </a:txBody>
                  <a:tcPr anchor="ctr">
                    <a:solidFill>
                      <a:srgbClr val="3E5AA8"/>
                    </a:solidFill>
                  </a:tcP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extLst>
                  <a:ext uri="{0D108BD9-81ED-4DB2-BD59-A6C34878D82A}">
                    <a16:rowId xmlns:a16="http://schemas.microsoft.com/office/drawing/2014/main" val="10008"/>
                  </a:ext>
                </a:extLst>
              </a:tr>
              <a:tr h="216000">
                <a:tc>
                  <a:txBody>
                    <a:bodyPr/>
                    <a:lstStyle/>
                    <a:p>
                      <a:pPr algn="r"/>
                      <a:r>
                        <a:rPr lang="en-GB" sz="800" b="1" dirty="0">
                          <a:solidFill>
                            <a:srgbClr val="84B8DA"/>
                          </a:solidFill>
                        </a:rPr>
                        <a:t>Pen Test Impact:</a:t>
                      </a:r>
                    </a:p>
                  </a:txBody>
                  <a:tcPr anchor="ctr">
                    <a:solidFill>
                      <a:srgbClr val="3E5AA8"/>
                    </a:solidFill>
                  </a:tcP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dirty="0"/>
                    </a:p>
                  </a:txBody>
                  <a:tcPr anchor="ctr"/>
                </a:tc>
                <a:extLst>
                  <a:ext uri="{0D108BD9-81ED-4DB2-BD59-A6C34878D82A}">
                    <a16:rowId xmlns:a16="http://schemas.microsoft.com/office/drawing/2014/main" val="10009"/>
                  </a:ext>
                </a:extLst>
              </a:tr>
              <a:tr h="216000">
                <a:tc>
                  <a:txBody>
                    <a:bodyPr/>
                    <a:lstStyle/>
                    <a:p>
                      <a:pPr algn="r"/>
                      <a:r>
                        <a:rPr lang="en-GB" sz="800" b="1" dirty="0">
                          <a:solidFill>
                            <a:srgbClr val="84B8DA"/>
                          </a:solidFill>
                        </a:rPr>
                        <a:t>Regression Testing Coverage:</a:t>
                      </a:r>
                    </a:p>
                  </a:txBody>
                  <a:tcPr anchor="ctr">
                    <a:solidFill>
                      <a:srgbClr val="3E5AA8"/>
                    </a:solidFill>
                  </a:tcP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extLst>
                  <a:ext uri="{0D108BD9-81ED-4DB2-BD59-A6C34878D82A}">
                    <a16:rowId xmlns:a16="http://schemas.microsoft.com/office/drawing/2014/main" val="10010"/>
                  </a:ext>
                </a:extLst>
              </a:tr>
              <a:tr h="216000">
                <a:tc>
                  <a:txBody>
                    <a:bodyPr/>
                    <a:lstStyle/>
                    <a:p>
                      <a:pPr algn="r"/>
                      <a:r>
                        <a:rPr lang="en-GB" sz="800" b="1" dirty="0">
                          <a:solidFill>
                            <a:srgbClr val="84B8DA"/>
                          </a:solidFill>
                        </a:rPr>
                        <a:t>Performance Test  Impact:</a:t>
                      </a:r>
                    </a:p>
                  </a:txBody>
                  <a:tcPr anchor="ctr">
                    <a:solidFill>
                      <a:srgbClr val="3E5AA8"/>
                    </a:solidFill>
                  </a:tcP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dirty="0"/>
                    </a:p>
                  </a:txBody>
                  <a:tcPr anchor="ctr"/>
                </a:tc>
                <a:extLst>
                  <a:ext uri="{0D108BD9-81ED-4DB2-BD59-A6C34878D82A}">
                    <a16:rowId xmlns:a16="http://schemas.microsoft.com/office/drawing/2014/main" val="10011"/>
                  </a:ext>
                </a:extLst>
              </a:tr>
              <a:tr h="216000">
                <a:tc>
                  <a:txBody>
                    <a:bodyPr/>
                    <a:lstStyle/>
                    <a:p>
                      <a:pPr algn="r"/>
                      <a:r>
                        <a:rPr lang="en-GB" sz="800" b="1" dirty="0">
                          <a:solidFill>
                            <a:srgbClr val="84B8DA"/>
                          </a:solidFill>
                        </a:rPr>
                        <a:t>Market Trials:</a:t>
                      </a:r>
                    </a:p>
                  </a:txBody>
                  <a:tcPr anchor="ctr">
                    <a:solidFill>
                      <a:srgbClr val="3E5AA8"/>
                    </a:solidFill>
                  </a:tcP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a:solidFill>
                            <a:schemeClr val="tx1"/>
                          </a:solidFill>
                          <a:latin typeface="+mn-lt"/>
                          <a:ea typeface="+mn-ea"/>
                          <a:cs typeface="+mn-cs"/>
                        </a:rPr>
                        <a:t>No</a:t>
                      </a:r>
                    </a:p>
                  </a:txBody>
                  <a:tcPr anchor="ctr"/>
                </a:tc>
                <a:tc>
                  <a:txBody>
                    <a:bodyPr/>
                    <a:lstStyle/>
                    <a:p>
                      <a:pPr algn="ctr"/>
                      <a:endParaRPr lang="en-GB" sz="800" dirty="0"/>
                    </a:p>
                  </a:txBody>
                  <a:tcPr anchor="ctr"/>
                </a:tc>
                <a:extLst>
                  <a:ext uri="{0D108BD9-81ED-4DB2-BD59-A6C34878D82A}">
                    <a16:rowId xmlns:a16="http://schemas.microsoft.com/office/drawing/2014/main" val="10012"/>
                  </a:ext>
                </a:extLst>
              </a:tr>
              <a:tr h="216000">
                <a:tc>
                  <a:txBody>
                    <a:bodyPr/>
                    <a:lstStyle/>
                    <a:p>
                      <a:pPr algn="r"/>
                      <a:r>
                        <a:rPr lang="en-GB" sz="800" b="1" dirty="0">
                          <a:solidFill>
                            <a:srgbClr val="84B8DA"/>
                          </a:solidFill>
                        </a:rPr>
                        <a:t>UAT Complexity:</a:t>
                      </a:r>
                    </a:p>
                  </a:txBody>
                  <a:tcPr anchor="ctr">
                    <a:solidFill>
                      <a:srgbClr val="3E5AA8"/>
                    </a:solidFill>
                  </a:tcP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a:solidFill>
                            <a:schemeClr val="tx1"/>
                          </a:solidFill>
                          <a:latin typeface="+mn-lt"/>
                          <a:ea typeface="+mn-ea"/>
                          <a:cs typeface="+mn-cs"/>
                        </a:rPr>
                        <a:t>Low</a:t>
                      </a:r>
                    </a:p>
                  </a:txBody>
                  <a:tcPr anchor="ctr"/>
                </a:tc>
                <a:tc>
                  <a:txBody>
                    <a:bodyPr/>
                    <a:lstStyle/>
                    <a:p>
                      <a:pPr algn="ctr"/>
                      <a:endParaRPr lang="en-GB" sz="800" dirty="0"/>
                    </a:p>
                  </a:txBody>
                  <a:tcPr anchor="ctr"/>
                </a:tc>
                <a:extLst>
                  <a:ext uri="{0D108BD9-81ED-4DB2-BD59-A6C34878D82A}">
                    <a16:rowId xmlns:a16="http://schemas.microsoft.com/office/drawing/2014/main" val="10013"/>
                  </a:ext>
                </a:extLst>
              </a:tr>
            </a:tbl>
          </a:graphicData>
        </a:graphic>
      </p:graphicFrame>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a:t>Option 1 - System Impact Assessment</a:t>
            </a:r>
            <a:endParaRPr lang="en-GB" sz="2400" dirty="0"/>
          </a:p>
        </p:txBody>
      </p:sp>
      <p:grpSp>
        <p:nvGrpSpPr>
          <p:cNvPr id="9" name="Group 8">
            <a:extLst>
              <a:ext uri="{FF2B5EF4-FFF2-40B4-BE49-F238E27FC236}">
                <a16:creationId xmlns:a16="http://schemas.microsoft.com/office/drawing/2014/main" id="{455734FB-CA99-4130-A10F-343C196C14AE}"/>
              </a:ext>
            </a:extLst>
          </p:cNvPr>
          <p:cNvGrpSpPr/>
          <p:nvPr/>
        </p:nvGrpSpPr>
        <p:grpSpPr>
          <a:xfrm>
            <a:off x="8460432" y="162406"/>
            <a:ext cx="544198" cy="393120"/>
            <a:chOff x="0" y="31563"/>
            <a:chExt cx="544198" cy="393120"/>
          </a:xfrm>
          <a:solidFill>
            <a:srgbClr val="56CF9E"/>
          </a:solidFill>
        </p:grpSpPr>
        <p:sp>
          <p:nvSpPr>
            <p:cNvPr id="10" name="Rounded Rectangle 34">
              <a:extLst>
                <a:ext uri="{FF2B5EF4-FFF2-40B4-BE49-F238E27FC236}">
                  <a16:creationId xmlns:a16="http://schemas.microsoft.com/office/drawing/2014/main" id="{4D7A678F-5937-4326-AC0B-D55F3BA03EE7}"/>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Rounded Rectangle 4">
              <a:extLst>
                <a:ext uri="{FF2B5EF4-FFF2-40B4-BE49-F238E27FC236}">
                  <a16:creationId xmlns:a16="http://schemas.microsoft.com/office/drawing/2014/main" id="{BF4D24EF-B429-4EFE-AE7A-9A8E48BE3876}"/>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83853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extLst>
                    <a:ext uri="{9D8B030D-6E8A-4147-A177-3AD203B41FA5}">
                      <a16:colId xmlns:a16="http://schemas.microsoft.com/office/drawing/2014/main" val="20000"/>
                    </a:ext>
                  </a:extLst>
                </a:gridCol>
                <a:gridCol w="1104123">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368154">
                  <a:extLst>
                    <a:ext uri="{9D8B030D-6E8A-4147-A177-3AD203B41FA5}">
                      <a16:colId xmlns:a16="http://schemas.microsoft.com/office/drawing/2014/main" val="20006"/>
                    </a:ext>
                  </a:extLst>
                </a:gridCol>
              </a:tblGrid>
              <a:tr h="288000">
                <a:tc>
                  <a:txBody>
                    <a:bodyPr/>
                    <a:lstStyle/>
                    <a:p>
                      <a:pPr algn="r"/>
                      <a:r>
                        <a:rPr lang="en-GB" sz="1200" dirty="0">
                          <a:solidFill>
                            <a:srgbClr val="3E5AA8"/>
                          </a:solidFill>
                        </a:rPr>
                        <a:t>Process Area</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Complexity</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File</a:t>
                      </a:r>
                    </a:p>
                    <a:p>
                      <a:pPr algn="ctr"/>
                      <a:r>
                        <a:rPr lang="en-GB" sz="1200" dirty="0">
                          <a:solidFill>
                            <a:srgbClr val="3E5AA8"/>
                          </a:solidFill>
                        </a:rPr>
                        <a:t>Formats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Exceptions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External</a:t>
                      </a:r>
                    </a:p>
                    <a:p>
                      <a:pPr algn="ctr"/>
                      <a:r>
                        <a:rPr lang="en-GB" sz="1200" dirty="0">
                          <a:solidFill>
                            <a:srgbClr val="3E5AA8"/>
                          </a:solidFill>
                        </a:rPr>
                        <a:t>Screens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Batch Jobs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Performance Test?</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97610">
                <a:tc>
                  <a:txBody>
                    <a:bodyPr/>
                    <a:lstStyle/>
                    <a:p>
                      <a:pPr marL="0" indent="0" algn="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7610">
                <a:tc>
                  <a:txBody>
                    <a:bodyPr/>
                    <a:lstStyle/>
                    <a:p>
                      <a:pPr marL="0" indent="0" algn="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97610">
                <a:tc>
                  <a:txBody>
                    <a:bodyPr/>
                    <a:lstStyle/>
                    <a:p>
                      <a:pPr marL="0" indent="0" algn="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Low</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Yes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a:solidFill>
                            <a:schemeClr val="tx1">
                              <a:lumMod val="65000"/>
                              <a:lumOff val="35000"/>
                            </a:schemeClr>
                          </a:solidFill>
                          <a:latin typeface="+mn-lt"/>
                          <a:ea typeface="+mn-ea"/>
                          <a:cs typeface="+mn-cs"/>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a:t>Option 1 - Process Impact Assessment</a:t>
            </a:r>
            <a:endParaRPr lang="en-GB" sz="2400" dirty="0"/>
          </a:p>
        </p:txBody>
      </p:sp>
      <p:grpSp>
        <p:nvGrpSpPr>
          <p:cNvPr id="9" name="Group 8">
            <a:extLst>
              <a:ext uri="{FF2B5EF4-FFF2-40B4-BE49-F238E27FC236}">
                <a16:creationId xmlns:a16="http://schemas.microsoft.com/office/drawing/2014/main" id="{8B39DFBD-5483-46CB-8231-5B4AF5134F22}"/>
              </a:ext>
            </a:extLst>
          </p:cNvPr>
          <p:cNvGrpSpPr/>
          <p:nvPr/>
        </p:nvGrpSpPr>
        <p:grpSpPr>
          <a:xfrm>
            <a:off x="8460432" y="162406"/>
            <a:ext cx="544198" cy="393120"/>
            <a:chOff x="0" y="31563"/>
            <a:chExt cx="544198" cy="393120"/>
          </a:xfrm>
          <a:solidFill>
            <a:srgbClr val="56CF9E"/>
          </a:solidFill>
        </p:grpSpPr>
        <p:sp>
          <p:nvSpPr>
            <p:cNvPr id="10" name="Rounded Rectangle 34">
              <a:extLst>
                <a:ext uri="{FF2B5EF4-FFF2-40B4-BE49-F238E27FC236}">
                  <a16:creationId xmlns:a16="http://schemas.microsoft.com/office/drawing/2014/main" id="{54111B30-9E8D-42E0-BB4F-41061E8A8EB5}"/>
                </a:ext>
              </a:extLst>
            </p:cNvPr>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Rounded Rectangle 4">
              <a:extLst>
                <a:ext uri="{FF2B5EF4-FFF2-40B4-BE49-F238E27FC236}">
                  <a16:creationId xmlns:a16="http://schemas.microsoft.com/office/drawing/2014/main" id="{5D04F0DF-3C47-484D-8AB8-4BD6A9EF365C}"/>
                </a:ext>
              </a:extLst>
            </p:cNvPr>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386331980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316C67CDCCA9459845F9233EFBCADF" ma:contentTypeVersion="10" ma:contentTypeDescription="Create a new document." ma:contentTypeScope="" ma:versionID="957e3485f327e7c30860ff2d1f73246d">
  <xsd:schema xmlns:xsd="http://www.w3.org/2001/XMLSchema" xmlns:xs="http://www.w3.org/2001/XMLSchema" xmlns:p="http://schemas.microsoft.com/office/2006/metadata/properties" xmlns:ns3="1fef8d34-828c-4bf0-a9d1-47ac614b5be5" xmlns:ns4="8e4dd5e6-ebf7-4b0c-aba8-145947f8339e" targetNamespace="http://schemas.microsoft.com/office/2006/metadata/properties" ma:root="true" ma:fieldsID="a829b3a96dc9f374fa14e07f622ea0e8" ns3:_="" ns4:_="">
    <xsd:import namespace="1fef8d34-828c-4bf0-a9d1-47ac614b5be5"/>
    <xsd:import namespace="8e4dd5e6-ebf7-4b0c-aba8-145947f8339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f8d34-828c-4bf0-a9d1-47ac614b5b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4dd5e6-ebf7-4b0c-aba8-145947f8339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8e4dd5e6-ebf7-4b0c-aba8-145947f8339e"/>
    <ds:schemaRef ds:uri="1fef8d34-828c-4bf0-a9d1-47ac614b5be5"/>
  </ds:schemaRefs>
</ds:datastoreItem>
</file>

<file path=customXml/itemProps2.xml><?xml version="1.0" encoding="utf-8"?>
<ds:datastoreItem xmlns:ds="http://schemas.openxmlformats.org/officeDocument/2006/customXml" ds:itemID="{81DAB34B-6DC2-4E7F-B953-3C6BE01C5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ef8d34-828c-4bf0-a9d1-47ac614b5be5"/>
    <ds:schemaRef ds:uri="8e4dd5e6-ebf7-4b0c-aba8-145947f833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17039</TotalTime>
  <Words>843</Words>
  <Application>Microsoft Office PowerPoint</Application>
  <PresentationFormat>On-screen Show (16:9)</PresentationFormat>
  <Paragraphs>189</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XRN4645 - The rejection of incrementing reads submitted for an Isolated Supply Meter Point (RGMA flows) Change Details</vt:lpstr>
      <vt:lpstr>Change Overview</vt:lpstr>
      <vt:lpstr>Option 1 - High Level Impact Assessment</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James Barlow</cp:lastModifiedBy>
  <cp:revision>178</cp:revision>
  <cp:lastPrinted>2019-05-14T14:30:14Z</cp:lastPrinted>
  <dcterms:created xsi:type="dcterms:W3CDTF">2018-09-02T17:12:15Z</dcterms:created>
  <dcterms:modified xsi:type="dcterms:W3CDTF">2020-01-13T10:15:37Z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0x010100EE316C67CDCCA9459845F9233EFBCADF</vt:lpwstr>
  </property>
</Properties>
</file>