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varScale="1">
        <p:scale>
          <a:sx n="136" d="100"/>
          <a:sy n="136" d="100"/>
        </p:scale>
        <p:origin x="1182" y="126"/>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opkins" userId="261e3536-8f3c-426f-8011-5eb8d44fb3bc" providerId="ADAL" clId="{A90F022C-2EB3-4CC4-8F49-B710AA75F50B}"/>
    <pc:docChg chg="modSld">
      <pc:chgData name="Peter Hopkins" userId="261e3536-8f3c-426f-8011-5eb8d44fb3bc" providerId="ADAL" clId="{A90F022C-2EB3-4CC4-8F49-B710AA75F50B}" dt="2023-01-03T10:52:54.995" v="12" actId="6549"/>
      <pc:docMkLst>
        <pc:docMk/>
      </pc:docMkLst>
      <pc:sldChg chg="modSp mod">
        <pc:chgData name="Peter Hopkins" userId="261e3536-8f3c-426f-8011-5eb8d44fb3bc" providerId="ADAL" clId="{A90F022C-2EB3-4CC4-8F49-B710AA75F50B}" dt="2023-01-03T10:52:54.995" v="12" actId="6549"/>
        <pc:sldMkLst>
          <pc:docMk/>
          <pc:sldMk cId="684685687" sldId="889"/>
        </pc:sldMkLst>
        <pc:graphicFrameChg chg="modGraphic">
          <ac:chgData name="Peter Hopkins" userId="261e3536-8f3c-426f-8011-5eb8d44fb3bc" providerId="ADAL" clId="{A90F022C-2EB3-4CC4-8F49-B710AA75F50B}" dt="2023-01-03T10:52:54.995" v="12" actId="6549"/>
          <ac:graphicFrameMkLst>
            <pc:docMk/>
            <pc:sldMk cId="684685687" sldId="889"/>
            <ac:graphicFrameMk id="23" creationId="{E606C19D-1D53-4565-BE7B-DF0199607E9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03/01/2023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33558"/>
            <a:ext cx="8229600" cy="338554"/>
          </a:xfrm>
        </p:spPr>
        <p:txBody>
          <a:bodyPr>
            <a:normAutofit/>
          </a:bodyPr>
          <a:lstStyle/>
          <a:p>
            <a:r>
              <a:rPr lang="en-GB" sz="1000" dirty="0">
                <a:latin typeface="Arial"/>
                <a:cs typeface="Arial"/>
              </a:rPr>
              <a:t>XRN5231 Flow Weighted Average CV</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4084059562"/>
              </p:ext>
            </p:extLst>
          </p:nvPr>
        </p:nvGraphicFramePr>
        <p:xfrm>
          <a:off x="71500" y="296507"/>
          <a:ext cx="9001000" cy="4276365"/>
        </p:xfrm>
        <a:graphic>
          <a:graphicData uri="http://schemas.openxmlformats.org/drawingml/2006/table">
            <a:tbl>
              <a:tblPr firstRow="1" bandRow="1"/>
              <a:tblGrid>
                <a:gridCol w="662764">
                  <a:extLst>
                    <a:ext uri="{9D8B030D-6E8A-4147-A177-3AD203B41FA5}">
                      <a16:colId xmlns:a16="http://schemas.microsoft.com/office/drawing/2014/main" val="20000"/>
                    </a:ext>
                  </a:extLst>
                </a:gridCol>
                <a:gridCol w="710364">
                  <a:extLst>
                    <a:ext uri="{9D8B030D-6E8A-4147-A177-3AD203B41FA5}">
                      <a16:colId xmlns:a16="http://schemas.microsoft.com/office/drawing/2014/main" val="989119420"/>
                    </a:ext>
                  </a:extLst>
                </a:gridCol>
                <a:gridCol w="2565075">
                  <a:extLst>
                    <a:ext uri="{9D8B030D-6E8A-4147-A177-3AD203B41FA5}">
                      <a16:colId xmlns:a16="http://schemas.microsoft.com/office/drawing/2014/main" val="20001"/>
                    </a:ext>
                  </a:extLst>
                </a:gridCol>
                <a:gridCol w="1030349">
                  <a:extLst>
                    <a:ext uri="{9D8B030D-6E8A-4147-A177-3AD203B41FA5}">
                      <a16:colId xmlns:a16="http://schemas.microsoft.com/office/drawing/2014/main" val="20002"/>
                    </a:ext>
                  </a:extLst>
                </a:gridCol>
                <a:gridCol w="1479578">
                  <a:extLst>
                    <a:ext uri="{9D8B030D-6E8A-4147-A177-3AD203B41FA5}">
                      <a16:colId xmlns:a16="http://schemas.microsoft.com/office/drawing/2014/main" val="2953417103"/>
                    </a:ext>
                  </a:extLst>
                </a:gridCol>
                <a:gridCol w="2552870">
                  <a:extLst>
                    <a:ext uri="{9D8B030D-6E8A-4147-A177-3AD203B41FA5}">
                      <a16:colId xmlns:a16="http://schemas.microsoft.com/office/drawing/2014/main" val="20003"/>
                    </a:ext>
                  </a:extLst>
                </a:gridCol>
              </a:tblGrid>
              <a:tr h="207300">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January 2023</a:t>
                      </a:r>
                    </a:p>
                    <a:p>
                      <a:pPr algn="ctr"/>
                      <a:r>
                        <a:rPr lang="en-GB" sz="800" kern="1200" baseline="0" dirty="0">
                          <a:solidFill>
                            <a:schemeClr val="bg1"/>
                          </a:solidFill>
                          <a:latin typeface="Arial"/>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5806">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85806">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00674">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796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RAG status is tracking at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rgbClr val="FFC000"/>
                          </a:solidFill>
                          <a:effectLst/>
                          <a:latin typeface="+mn-lt"/>
                          <a:ea typeface="+mn-ea"/>
                          <a:cs typeface="+mn-cs"/>
                        </a:rPr>
                        <a:t> </a:t>
                      </a:r>
                      <a:r>
                        <a:rPr lang="en-US" sz="700" b="0" i="0" u="none" strike="noStrike" kern="1200" cap="none" normalizeH="0" baseline="0" dirty="0">
                          <a:ln>
                            <a:noFill/>
                          </a:ln>
                          <a:solidFill>
                            <a:schemeClr val="tx1"/>
                          </a:solidFill>
                          <a:effectLst/>
                          <a:latin typeface="+mn-lt"/>
                          <a:ea typeface="+mn-ea"/>
                          <a:cs typeface="+mn-cs"/>
                        </a:rPr>
                        <a:t>as the FWACV service went live 1st September and monitoring and tracking of the service will continue for the remainder of PIS.</a:t>
                      </a:r>
                    </a:p>
                    <a:p>
                      <a:pPr marL="0" marR="0" lvl="0" indent="0" algn="l">
                        <a:lnSpc>
                          <a:spcPct val="100000"/>
                        </a:lnSpc>
                        <a:spcBef>
                          <a:spcPts val="0"/>
                        </a:spcBef>
                        <a:spcAft>
                          <a:spcPts val="0"/>
                        </a:spcAft>
                        <a:buClrTx/>
                        <a:buSzTx/>
                        <a:buFont typeface="Arial" panose="020B0604020202020204" pitchFamily="34" charset="0"/>
                        <a:buNone/>
                      </a:pPr>
                      <a:endParaRPr lang="en-US" sz="7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Cutover and Transition plan presented to Project Focus Group on 12th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BER was approved at Change Management Committee on 13th July, CCP was signed the 19th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Successfully delivered the awareness session to DN’s, positive feedback was obtained all round 27th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Dual Run/ Market Trials completed on 11th August</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Updated Design Change Pack Baselined and new version published to project stakeholders 17th August</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FWACV service went live on 1st September</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PIS commenced on the 1st September and till 28</a:t>
                      </a:r>
                      <a:r>
                        <a:rPr lang="en-US" sz="700" b="0" i="0" u="none" strike="noStrike" kern="1200" cap="none" normalizeH="0" baseline="30000" dirty="0">
                          <a:ln>
                            <a:noFill/>
                          </a:ln>
                          <a:solidFill>
                            <a:schemeClr val="tx1"/>
                          </a:solidFill>
                          <a:effectLst/>
                          <a:latin typeface="+mn-lt"/>
                          <a:ea typeface="+mn-ea"/>
                          <a:cs typeface="+mn-cs"/>
                        </a:rPr>
                        <a:t>th</a:t>
                      </a:r>
                      <a:r>
                        <a:rPr lang="en-US" sz="700" b="0" i="0" u="none" strike="noStrike" kern="1200" cap="none" normalizeH="0" baseline="0" dirty="0">
                          <a:ln>
                            <a:noFill/>
                          </a:ln>
                          <a:solidFill>
                            <a:schemeClr val="tx1"/>
                          </a:solidFill>
                          <a:effectLst/>
                          <a:latin typeface="+mn-lt"/>
                          <a:ea typeface="+mn-ea"/>
                          <a:cs typeface="+mn-cs"/>
                        </a:rPr>
                        <a:t> October</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Completed handover to BAU 28</a:t>
                      </a:r>
                      <a:r>
                        <a:rPr lang="en-US" sz="700" b="0" i="0" u="none" strike="noStrike" kern="1200" cap="none" normalizeH="0" baseline="30000" dirty="0">
                          <a:ln>
                            <a:noFill/>
                          </a:ln>
                          <a:solidFill>
                            <a:schemeClr val="tx1"/>
                          </a:solidFill>
                          <a:effectLst/>
                          <a:latin typeface="+mn-lt"/>
                          <a:ea typeface="+mn-ea"/>
                          <a:cs typeface="+mn-cs"/>
                        </a:rPr>
                        <a:t>th</a:t>
                      </a:r>
                      <a:r>
                        <a:rPr lang="en-US" sz="700" b="0" i="0" u="none" strike="noStrike" kern="1200" cap="none" normalizeH="0" baseline="0" dirty="0">
                          <a:ln>
                            <a:noFill/>
                          </a:ln>
                          <a:solidFill>
                            <a:schemeClr val="tx1"/>
                          </a:solidFill>
                          <a:effectLst/>
                          <a:latin typeface="+mn-lt"/>
                          <a:ea typeface="+mn-ea"/>
                          <a:cs typeface="+mn-cs"/>
                        </a:rPr>
                        <a:t> October</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FWACV passed stage Gate E 15</a:t>
                      </a:r>
                      <a:r>
                        <a:rPr lang="en-US" sz="700" b="0" i="0" u="none" strike="noStrike" kern="1200" cap="none" normalizeH="0" baseline="30000" dirty="0">
                          <a:ln>
                            <a:noFill/>
                          </a:ln>
                          <a:solidFill>
                            <a:schemeClr val="tx1"/>
                          </a:solidFill>
                          <a:effectLst/>
                          <a:latin typeface="+mn-lt"/>
                          <a:ea typeface="+mn-ea"/>
                          <a:cs typeface="+mn-cs"/>
                        </a:rPr>
                        <a:t>th</a:t>
                      </a:r>
                      <a:r>
                        <a:rPr lang="en-US" sz="700" b="0" i="0" u="none" strike="noStrike" kern="1200" cap="none" normalizeH="0" baseline="0" dirty="0">
                          <a:ln>
                            <a:noFill/>
                          </a:ln>
                          <a:solidFill>
                            <a:schemeClr val="tx1"/>
                          </a:solidFill>
                          <a:effectLst/>
                          <a:latin typeface="+mn-lt"/>
                          <a:ea typeface="+mn-ea"/>
                          <a:cs typeface="+mn-cs"/>
                        </a:rPr>
                        <a:t> December</a:t>
                      </a: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Complete closedown activities </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800" b="1" i="0" dirty="0">
                        <a:solidFill>
                          <a:srgbClr val="FF0000"/>
                        </a:solidFill>
                      </a:endParaRPr>
                    </a:p>
                    <a:p>
                      <a:endParaRPr lang="en-GB" sz="800" b="1" i="0" dirty="0">
                        <a:solidFill>
                          <a:srgbClr val="FF0000"/>
                        </a:solidFil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4138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00" b="0" i="0" baseline="0" dirty="0">
                          <a:solidFill>
                            <a:schemeClr val="tx1"/>
                          </a:solidFill>
                          <a:effectLst/>
                          <a:highlight>
                            <a:srgbClr val="FFFFFF"/>
                          </a:highlight>
                          <a:latin typeface="+mn-lt"/>
                          <a:ea typeface="+mn-ea"/>
                          <a:cs typeface="Poppins"/>
                        </a:rPr>
                        <a:t>N/a</a:t>
                      </a:r>
                      <a:endParaRPr lang="en-GB" sz="700" b="1" baseline="0" dirty="0">
                        <a:solidFill>
                          <a:schemeClr val="tx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58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Forecasting costs within approved spend </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298510">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b="1" kern="1200" dirty="0">
                          <a:solidFill>
                            <a:schemeClr val="tx1"/>
                          </a:solidFill>
                          <a:effectLst/>
                          <a:latin typeface="+mn-lt"/>
                          <a:ea typeface="+mn-ea"/>
                          <a:cs typeface="+mn-cs"/>
                        </a:rPr>
                        <a:t> </a:t>
                      </a:r>
                    </a:p>
                    <a:p>
                      <a:pPr lvl="0"/>
                      <a:r>
                        <a:rPr lang="en-GB" sz="650" b="1" kern="1200" dirty="0">
                          <a:solidFill>
                            <a:schemeClr val="tx1"/>
                          </a:solidFill>
                          <a:effectLst/>
                          <a:latin typeface="+mn-lt"/>
                          <a:ea typeface="+mn-ea"/>
                          <a:cs typeface="+mn-cs"/>
                        </a:rPr>
                        <a:t>Gemini consequential change parts A &amp; B -  </a:t>
                      </a:r>
                      <a:r>
                        <a:rPr lang="en-GB" sz="650" b="0" kern="1200" dirty="0">
                          <a:solidFill>
                            <a:schemeClr val="tx1"/>
                          </a:solidFill>
                          <a:effectLst/>
                          <a:latin typeface="+mn-lt"/>
                          <a:ea typeface="+mn-ea"/>
                          <a:cs typeface="+mn-cs"/>
                        </a:rPr>
                        <a:t>A - PRCMS validation/processing &amp; Part B - LDZ Stock Change and Embedded LDZ Unique Sites</a:t>
                      </a:r>
                      <a:endParaRPr lang="en-GB" sz="650" b="0"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4" name="Picture 3">
            <a:extLst>
              <a:ext uri="{FF2B5EF4-FFF2-40B4-BE49-F238E27FC236}">
                <a16:creationId xmlns:a16="http://schemas.microsoft.com/office/drawing/2014/main" id="{21316463-1561-4559-BB92-64BCC1722E3C}"/>
              </a:ext>
            </a:extLst>
          </p:cNvPr>
          <p:cNvPicPr>
            <a:picLocks noChangeAspect="1"/>
          </p:cNvPicPr>
          <p:nvPr/>
        </p:nvPicPr>
        <p:blipFill>
          <a:blip r:embed="rId3"/>
          <a:stretch>
            <a:fillRect/>
          </a:stretch>
        </p:blipFill>
        <p:spPr>
          <a:xfrm>
            <a:off x="5148065" y="1131590"/>
            <a:ext cx="3816424" cy="2520280"/>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Lee Chambers</DisplayName>
        <AccountId>25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371440-CBBB-4CE0-9D8C-25F53E4E2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schemas.microsoft.com/office/2006/documentManagement/types"/>
    <ds:schemaRef ds:uri="http://purl.org/dc/terms/"/>
    <ds:schemaRef ds:uri="http://schemas.openxmlformats.org/package/2006/metadata/core-properties"/>
    <ds:schemaRef ds:uri="http://purl.org/dc/dcmitype/"/>
    <ds:schemaRef ds:uri="11f1cc19-a6a2-4477-822b-8358f9edc374"/>
    <ds:schemaRef ds:uri="http://purl.org/dc/elements/1.1/"/>
    <ds:schemaRef ds:uri="http://schemas.microsoft.com/office/2006/metadata/properties"/>
    <ds:schemaRef ds:uri="http://schemas.microsoft.com/office/infopath/2007/PartnerControls"/>
    <ds:schemaRef ds:uri="103fba77-31dd-4780-83f9-c54f26c3a260"/>
    <ds:schemaRef ds:uri="http://www.w3.org/XML/1998/namespace"/>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21101</TotalTime>
  <Words>205</Words>
  <Application>Microsoft Office PowerPoint</Application>
  <PresentationFormat>On-screen Show (16:9)</PresentationFormat>
  <Paragraphs>37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Peter Hopkins</cp:lastModifiedBy>
  <cp:revision>126</cp:revision>
  <dcterms:created xsi:type="dcterms:W3CDTF">2020-06-11T14:21:34Z</dcterms:created>
  <dcterms:modified xsi:type="dcterms:W3CDTF">2023-01-03T10:53:02Z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ies>
</file>